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28.svg" ContentType="image/svg+xml"/>
  <Override PartName="/ppt/notesSlides/notesSlide8.xml" ContentType="application/vnd.openxmlformats-officedocument.presentationml.notesSlide+xml"/>
  <Override PartName="/ppt/media/image31.svg" ContentType="image/svg+xml"/>
  <Override PartName="/ppt/notesSlides/notesSlide9.xml" ContentType="application/vnd.openxmlformats-officedocument.presentationml.notesSlide+xml"/>
  <Override PartName="/ppt/media/image32.svg" ContentType="image/svg+xml"/>
  <Override PartName="/ppt/media/image33.svg" ContentType="image/svg+xml"/>
  <Override PartName="/ppt/notesSlides/notesSlide10.xml" ContentType="application/vnd.openxmlformats-officedocument.presentationml.notesSlide+xml"/>
  <Override PartName="/ppt/media/image40.svg" ContentType="image/svg+xml"/>
  <Override PartName="/ppt/media/image41.svg" ContentType="image/svg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15"/>
  </p:notesMasterIdLst>
  <p:handoutMasterIdLst>
    <p:handoutMasterId r:id="rId16"/>
  </p:handoutMasterIdLst>
  <p:sldIdLst>
    <p:sldId id="260" r:id="rId2"/>
    <p:sldId id="258" r:id="rId3"/>
    <p:sldId id="404" r:id="rId4"/>
    <p:sldId id="406" r:id="rId5"/>
    <p:sldId id="371" r:id="rId6"/>
    <p:sldId id="322" r:id="rId7"/>
    <p:sldId id="306" r:id="rId8"/>
    <p:sldId id="383" r:id="rId9"/>
    <p:sldId id="327" r:id="rId10"/>
    <p:sldId id="324" r:id="rId11"/>
    <p:sldId id="389" r:id="rId12"/>
    <p:sldId id="278" r:id="rId13"/>
    <p:sldId id="40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h.Alinezhad" initials="Kh.A" lastIdx="0" clrIdx="0">
    <p:extLst>
      <p:ext uri="{19B8F6BF-5375-455C-9EA6-DF929625EA0E}">
        <p15:presenceInfo xmlns:p15="http://schemas.microsoft.com/office/powerpoint/2012/main" userId="Kh.Alinezha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E29100"/>
    <a:srgbClr val="277727"/>
    <a:srgbClr val="359F35"/>
    <a:srgbClr val="CCCC00"/>
    <a:srgbClr val="9D4EDE"/>
    <a:srgbClr val="F130EC"/>
    <a:srgbClr val="26B938"/>
    <a:srgbClr val="23B93F"/>
    <a:srgbClr val="23B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00" autoAdjust="0"/>
    <p:restoredTop sz="93447" autoAdjust="0"/>
  </p:normalViewPr>
  <p:slideViewPr>
    <p:cSldViewPr snapToGrid="0">
      <p:cViewPr varScale="1">
        <p:scale>
          <a:sx n="63" d="100"/>
          <a:sy n="63" d="100"/>
        </p:scale>
        <p:origin x="664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1221AF-D142-707C-31B9-3DEBF57EF6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2C4D4-971B-1712-F308-AFCA11E7BE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E4B8A-FBF6-4A82-A068-86140CB5F0BD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430A81-FB4C-BE63-FD2E-DE3297DAC6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6F8E2D-5249-CCD1-A8BF-F97AB2B515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B54ACB-4C01-4F71-AAC9-31F677A45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78589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D8B71-E52B-4DC4-950A-6F210CCCD09E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237D66-7143-4545-9B8E-A5599A9CD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88451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179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address this research question, </a:t>
            </a:r>
            <a:r>
              <a:rPr lang="en-GB" dirty="0"/>
              <a:t>I analysed sediment cores from Lake Kleiner Tornowsee, located in Brandenburg in northeastern Germany.</a:t>
            </a:r>
          </a:p>
          <a:p>
            <a:r>
              <a:rPr lang="en-GB" dirty="0"/>
              <a:t>This region is part of the North German Lowland. It was shaped by Pleistocene glaciations and later Holocene processes, and it is dominated by relatively poor sandy soils.</a:t>
            </a:r>
          </a:p>
          <a:p>
            <a:r>
              <a:rPr lang="en-GB" dirty="0"/>
              <a:t>The area has a sub-continental climate, with a mean annual temperature of about 8 to 9 degrees Celsius and annual precipitation of between 500 and 560 millimetres.</a:t>
            </a:r>
          </a:p>
        </p:txBody>
      </p:sp>
    </p:spTree>
    <p:extLst>
      <p:ext uri="{BB962C8B-B14F-4D97-AF65-F5344CB8AC3E}">
        <p14:creationId xmlns:p14="http://schemas.microsoft.com/office/powerpoint/2010/main" val="3295658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This </a:t>
            </a:r>
            <a:r>
              <a:rPr lang="en-US" dirty="0"/>
              <a:t>study is based on a multiproxy approach. I combined chronological, palynological, geochemical, climatic datasets and archaeological </a:t>
            </a:r>
            <a:r>
              <a:rPr lang="en-US" dirty="0" err="1"/>
              <a:t>evidance</a:t>
            </a:r>
            <a:r>
              <a:rPr lang="en-US" dirty="0"/>
              <a:t>. </a:t>
            </a:r>
          </a:p>
          <a:p>
            <a:r>
              <a:rPr lang="en-US" b="1" dirty="0"/>
              <a:t>For</a:t>
            </a:r>
            <a:r>
              <a:rPr lang="en-US" dirty="0"/>
              <a:t> chronology, I used 35 radiocarbon samples from the Kleiner </a:t>
            </a:r>
            <a:r>
              <a:rPr lang="en-US" dirty="0" err="1"/>
              <a:t>Tornowsee</a:t>
            </a:r>
            <a:r>
              <a:rPr lang="en-US" dirty="0"/>
              <a:t> sediment, combined with varve counting to build the age model.</a:t>
            </a:r>
          </a:p>
          <a:p>
            <a:r>
              <a:rPr lang="en-US" b="1" dirty="0"/>
              <a:t>For</a:t>
            </a:r>
            <a:r>
              <a:rPr lang="en-US" dirty="0"/>
              <a:t> vegetation and human activity reconstruction, I </a:t>
            </a:r>
            <a:r>
              <a:rPr lang="en-US" dirty="0" err="1"/>
              <a:t>analysed</a:t>
            </a:r>
            <a:r>
              <a:rPr lang="en-US" dirty="0"/>
              <a:t> around 60 pollen samples from the core.</a:t>
            </a:r>
          </a:p>
          <a:p>
            <a:r>
              <a:rPr lang="en-US" b="1" dirty="0"/>
              <a:t>To</a:t>
            </a:r>
            <a:r>
              <a:rPr lang="en-US" dirty="0"/>
              <a:t> investigate possible volcanic impacts, I also </a:t>
            </a:r>
            <a:r>
              <a:rPr lang="en-US" dirty="0" err="1"/>
              <a:t>analysed</a:t>
            </a:r>
            <a:r>
              <a:rPr lang="en-US" dirty="0"/>
              <a:t> about 40 tephra samples.</a:t>
            </a:r>
          </a:p>
          <a:p>
            <a:r>
              <a:rPr lang="en-US" b="1" dirty="0"/>
              <a:t>In addition</a:t>
            </a:r>
            <a:r>
              <a:rPr lang="en-US" dirty="0"/>
              <a:t>, geochemical measurements were used to understand environmental changes within the lake.</a:t>
            </a:r>
          </a:p>
          <a:p>
            <a:r>
              <a:rPr lang="en-US" b="1" dirty="0"/>
              <a:t>For climate </a:t>
            </a:r>
            <a:r>
              <a:rPr lang="en-US" dirty="0"/>
              <a:t>reconstruction, I worked at three spatial scales.</a:t>
            </a:r>
          </a:p>
          <a:p>
            <a:r>
              <a:rPr lang="en-US" dirty="0"/>
              <a:t>At the local scale, I used pollen-based climate reconstructions derived from my own pollen data.</a:t>
            </a:r>
          </a:p>
          <a:p>
            <a:r>
              <a:rPr lang="en-US" dirty="0"/>
              <a:t>At the regional scale, I used pollen- and chironomid-based reconstructions extracted from published global datasets.</a:t>
            </a:r>
          </a:p>
          <a:p>
            <a:r>
              <a:rPr lang="en-US" dirty="0"/>
              <a:t>And at the continental scale, I compared these results with climate model simulations.</a:t>
            </a:r>
          </a:p>
          <a:p>
            <a:r>
              <a:rPr lang="en-US" b="1" dirty="0"/>
              <a:t>Finally</a:t>
            </a:r>
            <a:r>
              <a:rPr lang="en-US" dirty="0"/>
              <a:t>, I </a:t>
            </a:r>
            <a:r>
              <a:rPr lang="en-US" dirty="0" err="1"/>
              <a:t>synthesised</a:t>
            </a:r>
            <a:r>
              <a:rPr lang="en-US" dirty="0"/>
              <a:t> and interpreted all these datasets together to reconstruct socio-environmental dynamics during the Late Bronze Age.</a:t>
            </a:r>
          </a:p>
        </p:txBody>
      </p:sp>
    </p:spTree>
    <p:extLst>
      <p:ext uri="{BB962C8B-B14F-4D97-AF65-F5344CB8AC3E}">
        <p14:creationId xmlns:p14="http://schemas.microsoft.com/office/powerpoint/2010/main" val="476316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Having a reliable chronological framework is essential to reconstruct environmental and societal changes.</a:t>
            </a:r>
          </a:p>
          <a:p>
            <a:r>
              <a:rPr lang="en-GB" dirty="0"/>
              <a:t>Therefore, we established an age–depth model based on thirty-five radiocarbon dates, mainly from terrestrial plant remains, combined with varve counting.</a:t>
            </a:r>
          </a:p>
          <a:p>
            <a:r>
              <a:rPr lang="en-GB" dirty="0"/>
              <a:t>Using this model, we identified the sediment sections that correspond to the Late Bronze Age.</a:t>
            </a:r>
          </a:p>
          <a:p>
            <a:r>
              <a:rPr lang="en-GB" dirty="0"/>
              <a:t>This section was then analysed palynologically in order to reconstruct vegetation changes and human activities during the LBA.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64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Here you see the simplified pollen percentage diagram for the Late Bronze Age.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focus here on the main vegetation trends and indicators of human activity.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Between about 1250 and 1100 BC, we observe clear reforestation together with a decline in anthropogenic indicators.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suggests reduced land use and lower human activity, which likely reflects a demographic contraction in the region.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After around 1100 BC, this pattern changes.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Anthropogenic indicators, including cereal pollen and grazing indicators, and shrubs start to rise, while woodland cover decreases.</a:t>
            </a: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indicates a recovery of human activity, renewed land use, and gradual landscape reopening. These environmental changes and </a:t>
            </a:r>
            <a:r>
              <a:rPr lang="en-GB" sz="1800" dirty="0"/>
              <a:t>renewed land-use were also reflected in settlement organisation.</a:t>
            </a:r>
            <a:endParaRPr lang="en-US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7014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Archaeological evidence from the study region shows that instead of scattered farmsteads, settlements became more densely organised hamlet-like clusters, often located near reliable water sources and environmentally favourable areas.</a:t>
            </a:r>
          </a:p>
          <a:p>
            <a:r>
              <a:rPr lang="en-GB" dirty="0"/>
              <a:t>From around 1200 BC, and especially after 1100 BC, fortified settlements also appear, which indicates increasing population, resource management, and strategies to reduce risk.</a:t>
            </a:r>
          </a:p>
          <a:p>
            <a:r>
              <a:rPr lang="en-GB" b="1" dirty="0"/>
              <a:t>So overall,</a:t>
            </a:r>
            <a:r>
              <a:rPr lang="en-GB" dirty="0"/>
              <a:t> the archaeological evidence supports the pollen results, showing renewed settlement expansion and intensified human activity after the earlier phase of decline.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777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Here, the multiproxy data show clear environmental changes between about 1200 and 1000 BC.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Between about 1200 and 1150 BC, precipitation increases while temperature decreases and we see a strong peak in detrital input. This suggests a phase of landscape instability, with strong fluvial activity and soil erosion.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After about 1100 BC, detrital input increases again, which coincides with increasing anthropogenic indicators and reduced woodland cover.</a:t>
            </a: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suggests that erosion in this later phase was influenced by both climate conditions and renewed human land use and woodland clearance.</a:t>
            </a: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Overall, this interval shows how environmental changes and human activity interacted with each other under changing hydrological conditions.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664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To place the local environmental signals into a broader context, I compared them with regional climate reconstructions based on pollen and chironomid records.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The regional proxy-based reconstruction results show that the increase in precipitation and decrease in temperature between </a:t>
            </a:r>
            <a:r>
              <a:rPr lang="en-US" dirty="0"/>
              <a:t>1200 to 1150 BC which </a:t>
            </a:r>
            <a:r>
              <a:rPr lang="en-GB" dirty="0"/>
              <a:t>is followed by increase in temperature and higher precipitation between 1100 and 1000 BC was not local but rather a regional climatic event.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5463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And then, I compared the local and regional results with climate model simulations at the European scale.</a:t>
            </a:r>
            <a:br>
              <a:rPr lang="en-GB" dirty="0"/>
            </a:br>
            <a:r>
              <a:rPr lang="en-GB" dirty="0"/>
              <a:t>The models also show a shift to cold and wet conditions around 1200 BC.</a:t>
            </a:r>
            <a:br>
              <a:rPr lang="en-GB" dirty="0"/>
            </a:br>
            <a:r>
              <a:rPr lang="en-GB" dirty="0"/>
              <a:t>After about 1100 BC, they indicate a transition to warm and still relatively wet conditions.</a:t>
            </a:r>
          </a:p>
          <a:p>
            <a:r>
              <a:rPr lang="en-GB" dirty="0"/>
              <a:t>This confirms that the environmental changes observed in the Tornowsee record were part of a broader large-scale climatic pattern.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9578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99B35-CA0C-E8BF-EF17-1E2DCAF92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773586-5EEE-2413-47D5-5CF4F6FFFB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DBFCD5-7C60-AFA9-EB3A-F2FA3C3FA5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1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dirty="0"/>
              <a:t>The archaeological and environmental evidence from the LBA suggests a relatively high adaptive capacity.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dirty="0"/>
              <a:t>The economy was diversified, combining different crops and animal husbandry.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dirty="0"/>
              <a:t>Storage systems, including pit storage, indicate buffering strategies.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dirty="0"/>
              <a:t>Settlements were reorganised, and exchange networks with other European regions continued.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dirty="0"/>
              <a:t>Altogether, this suggests that societies were able to adjust their land use and maintain resilience under environmental stress.</a:t>
            </a:r>
          </a:p>
          <a:p>
            <a:endParaRPr lang="en-GB" sz="11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2265312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866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219CE-F371-4A9A-8C89-BCA8B784B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6F3871-538B-4B27-AA1C-3D04D8A52F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66272-5DF1-4E76-9C25-A3EABB8E71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57C13C-4514-4CFD-91BC-52CA51269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326DF-FC3C-43AE-A9C5-FD0C2C059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E5DE-38A8-4305-BAE1-72FCD3144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480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3A12-299E-4E21-8FDE-B425DE467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1BB3F-EEE3-49A2-BE83-735A0290F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AA82E-DD7A-46A1-BE6C-ABDDB1AF7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35B70-C9B7-45C0-B569-986C27188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0941E-1266-45A2-AF07-6F5092B71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E5DE-38A8-4305-BAE1-72FCD3144A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84620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70467-20C8-4329-8CA5-CC60555F8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B6D9CB-38CD-419B-8691-C1C1F5CEC7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5A017A-D0AD-4AFF-B3F7-D99ACC2A38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0247E-AB69-4834-BE08-4F8AD2A11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419ADC-A893-4CF4-AD30-71FD9ED92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E5DE-38A8-4305-BAE1-72FCD3144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063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B4577-7C7B-4FF8-824E-E6B932D1D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4F98F-6A93-46EB-867A-E6C67CFF8A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BB7645-24E2-4CB1-B1C5-FD1D8EE0AC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C8B28F-37BA-4D18-B31B-8006D6C707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47751C-C164-4F1D-9493-AA2E36221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0577BA-C263-4488-9B7B-12C1C7066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E5DE-38A8-4305-BAE1-72FCD3144A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8359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A9AB1-BFBF-4B7B-A063-5C9FEB413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604F35-E610-4CAE-B4EF-A27999027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C7B68D-41A0-48A4-8CF1-137FA5088E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15011E-1D4D-49C3-9BCD-33710D584F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EF54EF-B163-468C-AA7E-0447C711B4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1A4720-D329-4D8F-9EE0-626FB60618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5F4833-22D6-40CC-B556-6AC86A168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8F462E-B36D-4FF3-9ED8-4E2996020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E5DE-38A8-4305-BAE1-72FCD3144A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53266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33FDE-A25F-455E-96D7-8DFCFC487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AED8E2-224C-4F0B-890B-12D0FE6A24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62AFC-1C52-4B88-AAAA-4038A5013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FA1D5D-2608-4F2F-91A6-16A2331E2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E5DE-38A8-4305-BAE1-72FCD3144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389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B8E740-F694-45DE-91F6-0BA916A681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508F4-8569-432B-859B-5C87A1D30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A6B5B6-F85C-4419-B021-6F1D7BCE1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E5DE-38A8-4305-BAE1-72FCD3144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420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9F126-D529-412B-A0A8-BEBA63E6F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3C544-9977-4A1B-9B2D-5E1D844C9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47D22-BCAE-4BC6-B742-7FDA7D273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314D9D-1FB2-4669-A693-C99FA255A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56704E-6B02-4ED1-BDEA-CA44B020F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EC74BF-40CE-40E7-B2BB-8D95DF767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E5DE-38A8-4305-BAE1-72FCD3144A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30143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05F9A-FA43-4465-9654-1413647B3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17B244-EC58-4D58-9189-671DCE701A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D58BB0-A8FA-4D70-92BF-99B109BAC8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AFEA55-A93F-4E2D-87D6-BD855895F2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EC3C9E-B422-4940-9AAA-CC01281E8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A3C09-49A4-49EB-B23E-71ABDC5F9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E5DE-38A8-4305-BAE1-72FCD3144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861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76A98-5D09-4E4C-97BF-809A0B1B2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396E14-C5C8-4C9E-8741-F920D2A5E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CC912-2279-4DB4-BA0E-46E5662D80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B2402-6D4F-4F94-A6AB-CA47E4AF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DDD5F-7543-4D79-A0C3-9A0D7ACE2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E5DE-38A8-4305-BAE1-72FCD3144A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16153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CB229E-E03D-419C-8AB0-7A1D72B7A5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32F116-4579-4BAB-BBA1-22DE92EA18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C8BA8C-1B0F-4C79-B73E-5B827DBA73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858593-26B3-4795-BEB7-E4400F0DB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A1E82-E9B8-4F94-9AD1-36C0FD299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E5DE-38A8-4305-BAE1-72FCD3144A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45941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D3F973A2-7644-1D4A-B288-6EC3CD81DB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4400" y="1122363"/>
            <a:ext cx="10363200" cy="2387600"/>
          </a:xfrm>
        </p:spPr>
        <p:txBody>
          <a:bodyPr anchor="b">
            <a:normAutofit/>
          </a:bodyPr>
          <a:lstStyle>
            <a:lvl1pPr algn="ctr">
              <a:defRPr sz="1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9C070472-593E-FF4F-BF22-9BE91A0D13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0" y="3602038"/>
            <a:ext cx="10363200" cy="2563812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Subtitle + </a:t>
            </a:r>
            <a:r>
              <a:rPr lang="en-GB" dirty="0"/>
              <a:t>Author (Name Surname, Institution, Contact, Date optional)</a:t>
            </a:r>
          </a:p>
          <a:p>
            <a:endParaRPr lang="en-GB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228D3C-7144-F5AA-B9D9-EF1FC2FAA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6034" y="6415983"/>
            <a:ext cx="2743200" cy="365125"/>
          </a:xfrm>
        </p:spPr>
        <p:txBody>
          <a:bodyPr/>
          <a:lstStyle>
            <a:lvl1pPr>
              <a:defRPr sz="12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2AFE5DE-38A8-4305-BAE1-72FCD3144A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017693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White BLANK - Tex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hteck 8"/>
          <p:cNvSpPr/>
          <p:nvPr/>
        </p:nvSpPr>
        <p:spPr>
          <a:xfrm>
            <a:off x="0" y="750720"/>
            <a:ext cx="12191520" cy="135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20000" tIns="60000" rIns="120000" bIns="60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de-DE" sz="24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01" name="Line 8"/>
          <p:cNvSpPr/>
          <p:nvPr/>
        </p:nvSpPr>
        <p:spPr>
          <a:xfrm>
            <a:off x="-2400" y="787680"/>
            <a:ext cx="12194400" cy="480"/>
          </a:xfrm>
          <a:prstGeom prst="line">
            <a:avLst/>
          </a:prstGeom>
          <a:ln w="19050">
            <a:solidFill>
              <a:schemeClr val="accent1">
                <a:alpha val="9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0000" tIns="-59520" rIns="120000" bIns="-59520" anchor="t">
            <a:noAutofit/>
          </a:bodyPr>
          <a:lstStyle/>
          <a:p>
            <a:endParaRPr lang="de-DE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2" name="Foliennummernplatzhalter 3"/>
          <p:cNvSpPr/>
          <p:nvPr/>
        </p:nvSpPr>
        <p:spPr>
          <a:xfrm>
            <a:off x="11496000" y="6473280"/>
            <a:ext cx="367680" cy="382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tabLst>
                <a:tab pos="10269823" algn="r"/>
              </a:tabLst>
            </a:pPr>
            <a:fld id="{732C1281-8A7A-4A44-88EB-7AEA40211AD3}" type="slidenum">
              <a:rPr lang="de-DE" sz="133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pPr algn="r">
                <a:lnSpc>
                  <a:spcPct val="100000"/>
                </a:lnSpc>
                <a:tabLst>
                  <a:tab pos="10269823" algn="r"/>
                </a:tabLst>
              </a:pPr>
              <a:t>‹#›</a:t>
            </a:fld>
            <a:endParaRPr lang="de-DE" sz="1333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3" name="Line 8"/>
          <p:cNvSpPr/>
          <p:nvPr/>
        </p:nvSpPr>
        <p:spPr>
          <a:xfrm>
            <a:off x="-2400" y="6475200"/>
            <a:ext cx="12194400" cy="480"/>
          </a:xfrm>
          <a:prstGeom prst="line">
            <a:avLst/>
          </a:prstGeom>
          <a:ln w="19050">
            <a:solidFill>
              <a:srgbClr val="916946">
                <a:alpha val="89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0000" tIns="-59520" rIns="120000" bIns="-59520" anchor="t">
            <a:noAutofit/>
          </a:bodyPr>
          <a:lstStyle/>
          <a:p>
            <a:endParaRPr lang="de-DE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113" name="Grafik 1"/>
          <p:cNvPicPr/>
          <p:nvPr/>
        </p:nvPicPr>
        <p:blipFill>
          <a:blip r:embed="rId2"/>
          <a:stretch/>
        </p:blipFill>
        <p:spPr>
          <a:xfrm>
            <a:off x="360000" y="211200"/>
            <a:ext cx="1536960" cy="39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4" name="Grafik 4"/>
          <p:cNvPicPr/>
          <p:nvPr/>
        </p:nvPicPr>
        <p:blipFill>
          <a:blip r:embed="rId3"/>
          <a:stretch/>
        </p:blipFill>
        <p:spPr>
          <a:xfrm>
            <a:off x="10326720" y="211200"/>
            <a:ext cx="1536960" cy="399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5" name="Grafik 6" descr="Ein Bild, das Schrift, Grafiken, Logo, Symbol enthält.&#10;&#10;Automatisch generierte Beschreibung"/>
          <p:cNvPicPr/>
          <p:nvPr/>
        </p:nvPicPr>
        <p:blipFill>
          <a:blip r:embed="rId4"/>
          <a:stretch/>
        </p:blipFill>
        <p:spPr>
          <a:xfrm>
            <a:off x="331680" y="6553920"/>
            <a:ext cx="882720" cy="228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6" name="Inhaltsplatzhalter 2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10416480" y="6511200"/>
            <a:ext cx="935520" cy="322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7" name="Grafik 5"/>
          <p:cNvPicPr/>
          <p:nvPr/>
        </p:nvPicPr>
        <p:blipFill>
          <a:blip r:embed="rId6"/>
          <a:stretch/>
        </p:blipFill>
        <p:spPr>
          <a:xfrm>
            <a:off x="1386720" y="6566400"/>
            <a:ext cx="1279680" cy="208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9" name="PlaceHolder 1"/>
          <p:cNvSpPr>
            <a:spLocks noGrp="1"/>
          </p:cNvSpPr>
          <p:nvPr>
            <p:ph type="body" hasCustomPrompt="1"/>
          </p:nvPr>
        </p:nvSpPr>
        <p:spPr>
          <a:xfrm>
            <a:off x="334560" y="1828800"/>
            <a:ext cx="11522880" cy="462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10000"/>
              </a:lnSpc>
              <a:buNone/>
              <a:tabLst>
                <a:tab pos="0" algn="l"/>
              </a:tabLst>
              <a:defRPr lang="de-DE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10000"/>
              </a:lnSpc>
              <a:buNone/>
              <a:tabLst>
                <a:tab pos="0" algn="l"/>
              </a:tabLst>
            </a:pPr>
            <a:r>
              <a:rPr lang="de-DE" sz="2400" b="0" u="none" strike="noStrike" dirty="0">
                <a:solidFill>
                  <a:srgbClr val="000000"/>
                </a:solidFill>
                <a:effectLst/>
                <a:uFillTx/>
                <a:latin typeface="Arial"/>
              </a:rPr>
              <a:t>Text</a:t>
            </a:r>
          </a:p>
        </p:txBody>
      </p:sp>
      <p:sp>
        <p:nvSpPr>
          <p:cNvPr id="110" name="PlaceHolder 2"/>
          <p:cNvSpPr>
            <a:spLocks noGrp="1"/>
          </p:cNvSpPr>
          <p:nvPr>
            <p:ph type="title"/>
          </p:nvPr>
        </p:nvSpPr>
        <p:spPr>
          <a:xfrm>
            <a:off x="334560" y="948000"/>
            <a:ext cx="11522880" cy="63936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45000" anchor="t">
            <a:noAutofit/>
          </a:bodyPr>
          <a:lstStyle>
            <a:lvl1pPr indent="0" algn="l">
              <a:lnSpc>
                <a:spcPct val="100000"/>
              </a:lnSpc>
              <a:buNone/>
              <a:defRPr lang="de-DE" sz="32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de-DE" sz="3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8087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721F9C-4C45-44DB-81D8-229AEA6D9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6E701-2B7A-4BE9-A40A-F400945BE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EA2AC-D9FC-4E51-BCB4-CDA24EA9EE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0675" y="63849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2AFE5DE-38A8-4305-BAE1-72FCD3144A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640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7.jpeg"/><Relationship Id="rId4" Type="http://schemas.openxmlformats.org/officeDocument/2006/relationships/image" Target="../media/image3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svg"/><Relationship Id="rId5" Type="http://schemas.openxmlformats.org/officeDocument/2006/relationships/image" Target="../media/image27.jpe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jpeg"/><Relationship Id="rId11" Type="http://schemas.openxmlformats.org/officeDocument/2006/relationships/image" Target="../media/image25.jpe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jpeg"/><Relationship Id="rId9" Type="http://schemas.openxmlformats.org/officeDocument/2006/relationships/image" Target="../media/image4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image" Target="../media/image7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DA8DBD4-101F-4513-AE93-9F9DE77C5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DE48FFA-9234-6A4E-B92E-DFCF558F5D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40" y="1477508"/>
            <a:ext cx="11599701" cy="2955161"/>
          </a:xfrm>
          <a:solidFill>
            <a:schemeClr val="accent1">
              <a:lumMod val="75000"/>
              <a:alpha val="18000"/>
            </a:schemeClr>
          </a:solidFill>
          <a:effectLst>
            <a:softEdge rad="241300"/>
          </a:effectLst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br>
              <a:rPr lang="de-DE" sz="2200" dirty="0">
                <a:latin typeface="Open Sans Semibold" panose="020B0606030504020204" pitchFamily="34" charset="0"/>
                <a:ea typeface="Open Sans Semibold" panose="020B0606030504020204" pitchFamily="34" charset="0"/>
                <a:cs typeface="+mn-cs"/>
              </a:rPr>
            </a:br>
            <a:br>
              <a:rPr lang="en-GB" sz="2200" dirty="0">
                <a:latin typeface="Arial" pitchFamily="34" charset="0"/>
                <a:cs typeface="+mn-cs"/>
              </a:rPr>
            </a:br>
            <a:br>
              <a:rPr lang="en-GB" sz="2200" dirty="0">
                <a:latin typeface="Arial" pitchFamily="34" charset="0"/>
                <a:cs typeface="+mn-cs"/>
              </a:rPr>
            </a:br>
            <a:br>
              <a:rPr lang="en-GB" sz="2200" dirty="0">
                <a:latin typeface="Arial" pitchFamily="34" charset="0"/>
                <a:cs typeface="+mn-cs"/>
              </a:rPr>
            </a:br>
            <a:br>
              <a:rPr lang="en-GB" sz="2200" dirty="0">
                <a:latin typeface="Arial" pitchFamily="34" charset="0"/>
                <a:cs typeface="+mn-cs"/>
              </a:rPr>
            </a:br>
            <a:br>
              <a:rPr lang="en-GB" sz="2200" dirty="0">
                <a:latin typeface="Arial" pitchFamily="34" charset="0"/>
                <a:cs typeface="+mn-cs"/>
              </a:rPr>
            </a:br>
            <a:br>
              <a:rPr lang="en-GB" sz="2200" dirty="0">
                <a:latin typeface="Arial" pitchFamily="34" charset="0"/>
                <a:cs typeface="+mn-cs"/>
              </a:rPr>
            </a:br>
            <a:br>
              <a:rPr lang="en-GB" sz="2200" dirty="0">
                <a:latin typeface="Arial" pitchFamily="34" charset="0"/>
                <a:cs typeface="+mn-cs"/>
              </a:rPr>
            </a:br>
            <a:br>
              <a:rPr lang="en-GB" sz="2200" dirty="0">
                <a:latin typeface="Arial" pitchFamily="34" charset="0"/>
                <a:cs typeface="+mn-cs"/>
              </a:rPr>
            </a:br>
            <a:br>
              <a:rPr lang="en-GB" sz="2200" dirty="0">
                <a:latin typeface="Arial" pitchFamily="34" charset="0"/>
                <a:cs typeface="+mn-cs"/>
              </a:rPr>
            </a:br>
            <a:br>
              <a:rPr lang="en-GB" sz="2200" dirty="0">
                <a:latin typeface="Arial" pitchFamily="34" charset="0"/>
                <a:cs typeface="+mn-cs"/>
              </a:rPr>
            </a:br>
            <a:r>
              <a:rPr lang="en-US" sz="2700" dirty="0">
                <a:solidFill>
                  <a:schemeClr val="bg1"/>
                </a:solidFill>
                <a:latin typeface="Arial" pitchFamily="34" charset="0"/>
                <a:cs typeface="+mn-cs"/>
              </a:rPr>
              <a:t>Socio-Environmental Changes in North-Eastern Germany, Brandenburg, during the Late Bronze Age</a:t>
            </a:r>
            <a:br>
              <a:rPr lang="en-GB" sz="2700" dirty="0">
                <a:solidFill>
                  <a:schemeClr val="bg1"/>
                </a:solidFill>
                <a:latin typeface="Arial" pitchFamily="34" charset="0"/>
                <a:cs typeface="+mn-cs"/>
              </a:rPr>
            </a:br>
            <a:r>
              <a:rPr lang="en-GB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GB" sz="4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5429419-996B-184E-8D23-D5B1BECB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9691" y="4535263"/>
            <a:ext cx="9498563" cy="1965624"/>
          </a:xfrm>
          <a:solidFill>
            <a:schemeClr val="bg1">
              <a:lumMod val="75000"/>
              <a:alpha val="22000"/>
            </a:schemeClr>
          </a:solidFill>
          <a:effectLst>
            <a:softEdge rad="139700"/>
          </a:effectLst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Khadijeh Alinezhad</a:t>
            </a:r>
          </a:p>
          <a:p>
            <a:pPr>
              <a:lnSpc>
                <a:spcPct val="150000"/>
              </a:lnSpc>
            </a:pPr>
            <a:endParaRPr lang="en-GB" sz="1200" b="1" dirty="0"/>
          </a:p>
          <a:p>
            <a:pPr>
              <a:lnSpc>
                <a:spcPct val="150000"/>
              </a:lnSpc>
            </a:pPr>
            <a:endParaRPr lang="en-GB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8D4449-C85F-C045-EC50-03F2DB215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E5DE-38A8-4305-BAE1-72FCD3144A5E}" type="slidenum">
              <a:rPr lang="en-US" smtClean="0">
                <a:solidFill>
                  <a:schemeClr val="accent1">
                    <a:lumMod val="50000"/>
                  </a:schemeClr>
                </a:solidFill>
              </a:rPr>
              <a:t>1</a:t>
            </a:fld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B15641-DF6C-4F05-973F-C4CB009D2EE1}"/>
              </a:ext>
            </a:extLst>
          </p:cNvPr>
          <p:cNvSpPr txBox="1"/>
          <p:nvPr/>
        </p:nvSpPr>
        <p:spPr>
          <a:xfrm>
            <a:off x="0" y="6581000"/>
            <a:ext cx="3200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Kleiner Tornowsee (by Dr. Walter D</a:t>
            </a:r>
            <a:r>
              <a:rPr lang="de-DE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rfler)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5DD0EFD-2C1C-B294-DF37-921178DC9E72}"/>
              </a:ext>
            </a:extLst>
          </p:cNvPr>
          <p:cNvGrpSpPr/>
          <p:nvPr/>
        </p:nvGrpSpPr>
        <p:grpSpPr>
          <a:xfrm>
            <a:off x="4296440" y="5568179"/>
            <a:ext cx="7813948" cy="1222989"/>
            <a:chOff x="4296440" y="5568179"/>
            <a:chExt cx="7813948" cy="122298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304EB99-BD1A-4C74-83D2-991AAE5DA1BF}"/>
                </a:ext>
              </a:extLst>
            </p:cNvPr>
            <p:cNvGrpSpPr/>
            <p:nvPr/>
          </p:nvGrpSpPr>
          <p:grpSpPr>
            <a:xfrm>
              <a:off x="4296440" y="6230184"/>
              <a:ext cx="3797521" cy="560984"/>
              <a:chOff x="7190507" y="6240499"/>
              <a:chExt cx="3797521" cy="560984"/>
            </a:xfrm>
            <a:noFill/>
          </p:grpSpPr>
          <p:pic>
            <p:nvPicPr>
              <p:cNvPr id="1026" name="Picture 2" descr="Jobs in Oceanography, Palaeoceanography, Marine Science : Earthworks ...">
                <a:extLst>
                  <a:ext uri="{FF2B5EF4-FFF2-40B4-BE49-F238E27FC236}">
                    <a16:creationId xmlns:a16="http://schemas.microsoft.com/office/drawing/2014/main" id="{718E9605-AABD-483C-BDB8-71DEF049B4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90507" y="6319438"/>
                <a:ext cx="1272710" cy="482045"/>
              </a:xfrm>
              <a:prstGeom prst="rect">
                <a:avLst/>
              </a:prstGeom>
              <a:grpFill/>
            </p:spPr>
          </p:pic>
          <p:grpSp>
            <p:nvGrpSpPr>
              <p:cNvPr id="9" name="Gruppieren 9">
                <a:extLst>
                  <a:ext uri="{FF2B5EF4-FFF2-40B4-BE49-F238E27FC236}">
                    <a16:creationId xmlns:a16="http://schemas.microsoft.com/office/drawing/2014/main" id="{0FB532BA-5D41-46FA-A369-C546A7D3537E}"/>
                  </a:ext>
                </a:extLst>
              </p:cNvPr>
              <p:cNvGrpSpPr/>
              <p:nvPr/>
            </p:nvGrpSpPr>
            <p:grpSpPr>
              <a:xfrm>
                <a:off x="8588129" y="6240499"/>
                <a:ext cx="2399899" cy="482045"/>
                <a:chOff x="834448" y="6253880"/>
                <a:chExt cx="2271331" cy="442941"/>
              </a:xfrm>
              <a:grpFill/>
            </p:grpSpPr>
            <p:pic>
              <p:nvPicPr>
                <p:cNvPr id="10" name="Bild 16">
                  <a:extLst>
                    <a:ext uri="{FF2B5EF4-FFF2-40B4-BE49-F238E27FC236}">
                      <a16:creationId xmlns:a16="http://schemas.microsoft.com/office/drawing/2014/main" id="{242C6D24-0214-45F0-AC7A-E38E4A010DE3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5"/>
                <a:srcRect/>
                <a:stretch/>
              </p:blipFill>
              <p:spPr>
                <a:xfrm>
                  <a:off x="1780843" y="6253880"/>
                  <a:ext cx="1324936" cy="442941"/>
                </a:xfrm>
                <a:prstGeom prst="rect">
                  <a:avLst/>
                </a:prstGeom>
                <a:grpFill/>
              </p:spPr>
            </p:pic>
            <p:pic>
              <p:nvPicPr>
                <p:cNvPr id="11" name="Bild 17">
                  <a:extLst>
                    <a:ext uri="{FF2B5EF4-FFF2-40B4-BE49-F238E27FC236}">
                      <a16:creationId xmlns:a16="http://schemas.microsoft.com/office/drawing/2014/main" id="{4F35DE19-0095-4332-B7DD-23FB0F6EA3B6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4448" y="6425734"/>
                  <a:ext cx="767904" cy="265113"/>
                </a:xfrm>
                <a:prstGeom prst="rect">
                  <a:avLst/>
                </a:prstGeom>
                <a:solidFill>
                  <a:schemeClr val="bg1"/>
                </a:solidFill>
              </p:spPr>
            </p:pic>
          </p:grpSp>
        </p:grpSp>
        <p:pic>
          <p:nvPicPr>
            <p:cNvPr id="13" name="Picture 12" descr="Eberhard Karls Universität Tübingen | OSBA – Open Source Business Alliance">
              <a:extLst>
                <a:ext uri="{FF2B5EF4-FFF2-40B4-BE49-F238E27FC236}">
                  <a16:creationId xmlns:a16="http://schemas.microsoft.com/office/drawing/2014/main" id="{BEDF8234-BD20-38C4-3348-E812A4D41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8862" b="12951"/>
            <a:stretch>
              <a:fillRect/>
            </a:stretch>
          </p:blipFill>
          <p:spPr>
            <a:xfrm>
              <a:off x="10546184" y="5568179"/>
              <a:ext cx="1564204" cy="1222989"/>
            </a:xfrm>
            <a:prstGeom prst="rect">
              <a:avLst/>
            </a:prstGeom>
          </p:spPr>
        </p:pic>
        <p:pic>
          <p:nvPicPr>
            <p:cNvPr id="15" name="Picture 14" descr="Clusters of Excellence | University of Tübingen">
              <a:extLst>
                <a:ext uri="{FF2B5EF4-FFF2-40B4-BE49-F238E27FC236}">
                  <a16:creationId xmlns:a16="http://schemas.microsoft.com/office/drawing/2014/main" id="{D0EBCA67-8AEA-D9E9-5180-8B78E94B6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10240" t="23423" r="5386" b="26743"/>
            <a:stretch>
              <a:fillRect/>
            </a:stretch>
          </p:blipFill>
          <p:spPr>
            <a:xfrm>
              <a:off x="8132072" y="5989099"/>
              <a:ext cx="2402958" cy="7974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251679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F516AA-869C-4CA6-BC3B-E7896A31C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768" y="1245984"/>
            <a:ext cx="11522075" cy="6397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Research questions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BFE03F-4A62-695F-A6D0-B5E967D3F96A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335768" y="1788160"/>
            <a:ext cx="11522880" cy="144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sz="1800" kern="0" dirty="0">
                <a:latin typeface="Arial" panose="020B0604020202020204" pitchFamily="34" charset="0"/>
                <a:cs typeface="Arial" panose="020B0604020202020204" pitchFamily="34" charset="0"/>
              </a:rPr>
              <a:t>The main question was to study how climate and environmental changes affected vegetation, land use, and settlement activity in northeastern Germany during the LBA (ca. 1300-800 BC; 3250-2750 BP).</a:t>
            </a:r>
            <a:endParaRPr lang="en-US" sz="18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endParaRPr lang="en-US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</p:txBody>
      </p:sp>
      <p:pic>
        <p:nvPicPr>
          <p:cNvPr id="11" name="Bild 17">
            <a:extLst>
              <a:ext uri="{FF2B5EF4-FFF2-40B4-BE49-F238E27FC236}">
                <a16:creationId xmlns:a16="http://schemas.microsoft.com/office/drawing/2014/main" id="{18915EAC-2B8E-CB45-D757-4909BDA4F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6951" y="6564579"/>
            <a:ext cx="596584" cy="21214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Picture 2" descr="Jobs in Oceanography, Palaeoceanography, Marine Science : Earthworks ...">
            <a:extLst>
              <a:ext uri="{FF2B5EF4-FFF2-40B4-BE49-F238E27FC236}">
                <a16:creationId xmlns:a16="http://schemas.microsoft.com/office/drawing/2014/main" id="{5FFFA56A-0FD9-858F-BA46-FA9B2A0E1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120" y="187722"/>
            <a:ext cx="1494052" cy="565879"/>
          </a:xfrm>
          <a:prstGeom prst="rect">
            <a:avLst/>
          </a:prstGeom>
          <a:noFill/>
        </p:spPr>
      </p:pic>
      <p:pic>
        <p:nvPicPr>
          <p:cNvPr id="15" name="Bild 16">
            <a:extLst>
              <a:ext uri="{FF2B5EF4-FFF2-40B4-BE49-F238E27FC236}">
                <a16:creationId xmlns:a16="http://schemas.microsoft.com/office/drawing/2014/main" id="{528E56E1-9BA5-80F6-D269-0F732C2C3A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141408" y="127602"/>
            <a:ext cx="1643401" cy="5658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352CB-3E4E-409F-BC79-CB8C70B94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E5DE-38A8-4305-BAE1-72FCD3144A5E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B5BF592-DED8-4668-A396-DFFB72853293}"/>
              </a:ext>
            </a:extLst>
          </p:cNvPr>
          <p:cNvGrpSpPr/>
          <p:nvPr/>
        </p:nvGrpSpPr>
        <p:grpSpPr>
          <a:xfrm>
            <a:off x="5187711" y="284207"/>
            <a:ext cx="6590304" cy="4332391"/>
            <a:chOff x="6024749" y="698185"/>
            <a:chExt cx="5992318" cy="4034740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453BD2E-FAAA-4A90-A088-671E808CF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4749" y="698185"/>
              <a:ext cx="3496308" cy="4034740"/>
            </a:xfrm>
            <a:prstGeom prst="rect">
              <a:avLst/>
            </a:prstGeom>
          </p:spPr>
        </p:pic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C2EE1C0-A14B-4240-9513-717178773A8E}"/>
                </a:ext>
              </a:extLst>
            </p:cNvPr>
            <p:cNvGrpSpPr/>
            <p:nvPr/>
          </p:nvGrpSpPr>
          <p:grpSpPr>
            <a:xfrm>
              <a:off x="8707270" y="1250682"/>
              <a:ext cx="3309797" cy="2031356"/>
              <a:chOff x="8707270" y="1250682"/>
              <a:chExt cx="3309797" cy="2031356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4268B3A4-68E7-453B-B4E9-A9BF5EDD4A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45744" y="1250682"/>
                <a:ext cx="2271323" cy="2031356"/>
              </a:xfrm>
              <a:prstGeom prst="rect">
                <a:avLst/>
              </a:prstGeom>
            </p:spPr>
          </p:pic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01639982-F989-44B5-A0C9-23012EC063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8664" y="1996345"/>
                <a:ext cx="1045896" cy="123990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1D7A47DA-3595-45FF-AA82-C01EE6A5312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68664" y="1250682"/>
                <a:ext cx="1045896" cy="7118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Star: 5 Points 40">
                <a:extLst>
                  <a:ext uri="{FF2B5EF4-FFF2-40B4-BE49-F238E27FC236}">
                    <a16:creationId xmlns:a16="http://schemas.microsoft.com/office/drawing/2014/main" id="{31877138-F680-4A18-87D2-2A1C074E40E4}"/>
                  </a:ext>
                </a:extLst>
              </p:cNvPr>
              <p:cNvSpPr/>
              <p:nvPr/>
            </p:nvSpPr>
            <p:spPr>
              <a:xfrm>
                <a:off x="8707270" y="1898603"/>
                <a:ext cx="122787" cy="121784"/>
              </a:xfrm>
              <a:prstGeom prst="star5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27CE22C8-B511-4F1E-B097-608CC3161466}"/>
              </a:ext>
            </a:extLst>
          </p:cNvPr>
          <p:cNvSpPr txBox="1"/>
          <p:nvPr/>
        </p:nvSpPr>
        <p:spPr>
          <a:xfrm>
            <a:off x="94125" y="1011167"/>
            <a:ext cx="511686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Brandenburg, </a:t>
            </a:r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northeastern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Germany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Part of the North German Lowland;</a:t>
            </a:r>
          </a:p>
          <a:p>
            <a:pPr algn="just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Shaped by Pleistocene glaciations and Holocene modifications </a:t>
            </a:r>
          </a:p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Soil: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Dominated by less fertile sandy plains</a:t>
            </a:r>
          </a:p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Climate: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Subcontinental climate; mean annual temperature 8-9°C; annual precipitation 500–560 mm</a:t>
            </a:r>
          </a:p>
          <a:p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4D7C7A8-F104-429F-A517-8C9C62294CA4}"/>
              </a:ext>
            </a:extLst>
          </p:cNvPr>
          <p:cNvSpPr txBox="1"/>
          <p:nvPr/>
        </p:nvSpPr>
        <p:spPr>
          <a:xfrm>
            <a:off x="78516" y="681958"/>
            <a:ext cx="5838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Lake Kleiner Tornowsee (KTO)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AC7F0D84-470A-4A31-BC2D-D9F70EFC78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101" y="3133223"/>
            <a:ext cx="2735914" cy="36478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676AC20-1096-4A48-A6D6-DF80B266E6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11" y="3251200"/>
            <a:ext cx="3815702" cy="286177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C1B6455-557B-406F-BA7E-124FD11D7D04}"/>
              </a:ext>
            </a:extLst>
          </p:cNvPr>
          <p:cNvSpPr/>
          <p:nvPr/>
        </p:nvSpPr>
        <p:spPr>
          <a:xfrm>
            <a:off x="776967" y="6288665"/>
            <a:ext cx="373371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Kleiner </a:t>
            </a:r>
            <a:r>
              <a:rPr lang="en-GB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Tornowsee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(KTO) coring in 2005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using Usinger piston corer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Mingram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et al., 2007) 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C0695C-3D95-459F-A73E-D9A06D4E7DFC}"/>
              </a:ext>
            </a:extLst>
          </p:cNvPr>
          <p:cNvSpPr txBox="1"/>
          <p:nvPr/>
        </p:nvSpPr>
        <p:spPr>
          <a:xfrm>
            <a:off x="7455752" y="6538258"/>
            <a:ext cx="22267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(Photos by Water D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örfler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2A52C4-BFE9-EED2-02F2-E477C640602D}"/>
              </a:ext>
            </a:extLst>
          </p:cNvPr>
          <p:cNvSpPr txBox="1"/>
          <p:nvPr/>
        </p:nvSpPr>
        <p:spPr>
          <a:xfrm>
            <a:off x="124144" y="195796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Study Area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6630489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352CB-3E4E-409F-BC79-CB8C70B94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2839" y="6402473"/>
            <a:ext cx="2743200" cy="365125"/>
          </a:xfrm>
        </p:spPr>
        <p:txBody>
          <a:bodyPr/>
          <a:lstStyle/>
          <a:p>
            <a:fld id="{02AFE5DE-38A8-4305-BAE1-72FCD3144A5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D53D88-8158-4DAC-88CE-B3D52AE2E997}"/>
              </a:ext>
            </a:extLst>
          </p:cNvPr>
          <p:cNvSpPr txBox="1"/>
          <p:nvPr/>
        </p:nvSpPr>
        <p:spPr>
          <a:xfrm>
            <a:off x="2734305" y="1612839"/>
            <a:ext cx="4830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Based on 35 Radiocarbon (¹⁴C) samples and varve dating from KTO sediment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(myself in collaboration with I.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Feeser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W.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Dörfler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and S.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Dreibrodt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983CA933-6DC9-4BEA-9F34-CC7EC3DCBE8B}"/>
              </a:ext>
            </a:extLst>
          </p:cNvPr>
          <p:cNvSpPr/>
          <p:nvPr/>
        </p:nvSpPr>
        <p:spPr>
          <a:xfrm>
            <a:off x="153303" y="1577752"/>
            <a:ext cx="2081109" cy="689759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100000">
                <a:schemeClr val="accent3">
                  <a:lumMod val="89000"/>
                </a:schemeClr>
              </a:gs>
              <a:gs pos="100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Chronology</a:t>
            </a:r>
            <a:endParaRPr lang="en-US" sz="1600" b="1" dirty="0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8F6FE267-6D1B-4C9F-AB66-B0FD18D77040}"/>
              </a:ext>
            </a:extLst>
          </p:cNvPr>
          <p:cNvSpPr/>
          <p:nvPr/>
        </p:nvSpPr>
        <p:spPr>
          <a:xfrm flipV="1">
            <a:off x="2257429" y="1876911"/>
            <a:ext cx="476876" cy="45719"/>
          </a:xfrm>
          <a:prstGeom prst="right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96500">
                <a:schemeClr val="bg1"/>
              </a:gs>
              <a:gs pos="93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 w="53975"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39799CE-E21D-4682-9E17-D271ADA8EE22}"/>
              </a:ext>
            </a:extLst>
          </p:cNvPr>
          <p:cNvSpPr txBox="1"/>
          <p:nvPr/>
        </p:nvSpPr>
        <p:spPr>
          <a:xfrm>
            <a:off x="2729634" y="3387261"/>
            <a:ext cx="5645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On KTO sediment, in total around </a:t>
            </a:r>
            <a:r>
              <a:rPr lang="fa-IR" sz="14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tephra samples at 1-2 cm intervolves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(by myself) 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06C54EE2-DF3B-4487-A2C1-40B4203ABCFB}"/>
              </a:ext>
            </a:extLst>
          </p:cNvPr>
          <p:cNvSpPr/>
          <p:nvPr/>
        </p:nvSpPr>
        <p:spPr>
          <a:xfrm>
            <a:off x="125615" y="3333428"/>
            <a:ext cx="2081109" cy="689759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Tephra analysis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BEE18466-B2EB-408E-85CB-999816A4A200}"/>
              </a:ext>
            </a:extLst>
          </p:cNvPr>
          <p:cNvSpPr/>
          <p:nvPr/>
        </p:nvSpPr>
        <p:spPr>
          <a:xfrm flipV="1">
            <a:off x="2229741" y="3603152"/>
            <a:ext cx="476876" cy="45719"/>
          </a:xfrm>
          <a:prstGeom prst="rightArrow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53975"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5C11693-838A-48DC-90C3-59E240057807}"/>
              </a:ext>
            </a:extLst>
          </p:cNvPr>
          <p:cNvSpPr txBox="1"/>
          <p:nvPr/>
        </p:nvSpPr>
        <p:spPr>
          <a:xfrm>
            <a:off x="2711307" y="4883703"/>
            <a:ext cx="7941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Local pollen-based climate reconstruction based on KTO pollen data 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(in collaboration with R.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Geng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4BF9B49-CA37-4106-8A5F-87BFEE1B1614}"/>
              </a:ext>
            </a:extLst>
          </p:cNvPr>
          <p:cNvSpPr txBox="1"/>
          <p:nvPr/>
        </p:nvSpPr>
        <p:spPr>
          <a:xfrm>
            <a:off x="2794437" y="5169773"/>
            <a:ext cx="8114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Regional proxy-based climate reconstruction based pollen and chironomid data extracted from global climate data published by </a:t>
            </a:r>
            <a:r>
              <a:rPr lang="da-DK" sz="1400" dirty="0">
                <a:latin typeface="Arial" panose="020B0604020202020204" pitchFamily="34" charset="0"/>
                <a:cs typeface="Arial" panose="020B0604020202020204" pitchFamily="34" charset="0"/>
              </a:rPr>
              <a:t>Kaufman et al. (2020) &amp; McKay et al. (2024)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(in collaboration with M.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Weinelt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FDAE8E47-802A-4F35-972A-6980CB18FCEC}"/>
              </a:ext>
            </a:extLst>
          </p:cNvPr>
          <p:cNvSpPr/>
          <p:nvPr/>
        </p:nvSpPr>
        <p:spPr>
          <a:xfrm>
            <a:off x="128041" y="4997018"/>
            <a:ext cx="2081109" cy="689759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Climatic data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E5A3B04-6C84-4053-91B4-2ED26E342C60}"/>
              </a:ext>
            </a:extLst>
          </p:cNvPr>
          <p:cNvSpPr txBox="1"/>
          <p:nvPr/>
        </p:nvSpPr>
        <p:spPr>
          <a:xfrm>
            <a:off x="2711308" y="5635533"/>
            <a:ext cx="7941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Climate Model Simulations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(in collaboration with E. van Dijk) 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AA9EF05-DAB5-4C4E-9C7B-23F75F335B9F}"/>
              </a:ext>
            </a:extLst>
          </p:cNvPr>
          <p:cNvCxnSpPr>
            <a:cxnSpLocks/>
          </p:cNvCxnSpPr>
          <p:nvPr/>
        </p:nvCxnSpPr>
        <p:spPr>
          <a:xfrm flipV="1">
            <a:off x="2206724" y="5031589"/>
            <a:ext cx="539556" cy="347390"/>
          </a:xfrm>
          <a:prstGeom prst="straightConnector1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44450"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C64DE40D-6C18-4473-831D-A32579801F84}"/>
              </a:ext>
            </a:extLst>
          </p:cNvPr>
          <p:cNvCxnSpPr>
            <a:cxnSpLocks/>
          </p:cNvCxnSpPr>
          <p:nvPr/>
        </p:nvCxnSpPr>
        <p:spPr>
          <a:xfrm flipV="1">
            <a:off x="2206724" y="5353607"/>
            <a:ext cx="624658" cy="30904"/>
          </a:xfrm>
          <a:prstGeom prst="straightConnector1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44450"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8A42557-B85D-4662-8769-E18EE95C86C3}"/>
              </a:ext>
            </a:extLst>
          </p:cNvPr>
          <p:cNvCxnSpPr>
            <a:cxnSpLocks/>
          </p:cNvCxnSpPr>
          <p:nvPr/>
        </p:nvCxnSpPr>
        <p:spPr>
          <a:xfrm>
            <a:off x="2206724" y="5390439"/>
            <a:ext cx="539556" cy="382497"/>
          </a:xfrm>
          <a:prstGeom prst="straightConnector1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44450"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D7049D54-5E39-4233-A15E-07E68DF40C96}"/>
              </a:ext>
            </a:extLst>
          </p:cNvPr>
          <p:cNvSpPr txBox="1"/>
          <p:nvPr/>
        </p:nvSpPr>
        <p:spPr>
          <a:xfrm>
            <a:off x="2706617" y="2501444"/>
            <a:ext cx="5144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On KTO sediment, in total around </a:t>
            </a:r>
            <a:r>
              <a:rPr lang="fa-IR" sz="140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pollen samples at 1-2 cm intervolves with min. of 600 total terrestrial pollen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(by myself) 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2D795280-5285-4A01-BA52-62EF783ADEA3}"/>
              </a:ext>
            </a:extLst>
          </p:cNvPr>
          <p:cNvSpPr/>
          <p:nvPr/>
        </p:nvSpPr>
        <p:spPr>
          <a:xfrm>
            <a:off x="125615" y="2414136"/>
            <a:ext cx="2081109" cy="68976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Pollen analysis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Arrow: Right 50">
            <a:extLst>
              <a:ext uri="{FF2B5EF4-FFF2-40B4-BE49-F238E27FC236}">
                <a16:creationId xmlns:a16="http://schemas.microsoft.com/office/drawing/2014/main" id="{A4BFFBB0-035B-4552-A6AB-8B16CA8CF831}"/>
              </a:ext>
            </a:extLst>
          </p:cNvPr>
          <p:cNvSpPr/>
          <p:nvPr/>
        </p:nvSpPr>
        <p:spPr>
          <a:xfrm flipV="1">
            <a:off x="2229741" y="2706688"/>
            <a:ext cx="476876" cy="45719"/>
          </a:xfrm>
          <a:prstGeom prst="rightArrow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53975"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9A81FDD-E086-462A-8256-3E0C07E2B540}"/>
              </a:ext>
            </a:extLst>
          </p:cNvPr>
          <p:cNvSpPr txBox="1"/>
          <p:nvPr/>
        </p:nvSpPr>
        <p:spPr>
          <a:xfrm>
            <a:off x="2728185" y="4274209"/>
            <a:ext cx="49213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On KTO sediment, 50 volumetric samples were collected at 2-cm intervals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S.Dreibrodt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6A918ED8-DDA3-4DD9-BE82-BBD1DBEDF0B8}"/>
              </a:ext>
            </a:extLst>
          </p:cNvPr>
          <p:cNvSpPr/>
          <p:nvPr/>
        </p:nvSpPr>
        <p:spPr>
          <a:xfrm>
            <a:off x="128041" y="4208085"/>
            <a:ext cx="2081110" cy="689759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Geochemical data</a:t>
            </a:r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42645762-7FE0-4BE6-96DC-D226E2D3CF76}"/>
              </a:ext>
            </a:extLst>
          </p:cNvPr>
          <p:cNvSpPr/>
          <p:nvPr/>
        </p:nvSpPr>
        <p:spPr>
          <a:xfrm flipV="1">
            <a:off x="2234664" y="4539564"/>
            <a:ext cx="476876" cy="45719"/>
          </a:xfrm>
          <a:prstGeom prst="rightArrow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53975"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3088B769-2395-437E-902A-19B93105A30F}"/>
              </a:ext>
            </a:extLst>
          </p:cNvPr>
          <p:cNvSpPr txBox="1"/>
          <p:nvPr/>
        </p:nvSpPr>
        <p:spPr>
          <a:xfrm>
            <a:off x="2722902" y="6066271"/>
            <a:ext cx="5144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Taken from published sources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06FA3CA2-6EED-4BBD-9D65-35F648DD47B6}"/>
              </a:ext>
            </a:extLst>
          </p:cNvPr>
          <p:cNvSpPr/>
          <p:nvPr/>
        </p:nvSpPr>
        <p:spPr>
          <a:xfrm>
            <a:off x="125615" y="5799889"/>
            <a:ext cx="2095130" cy="787801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Archaeological data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B532F771-43CB-4F60-AB36-CC43F67BD667}"/>
              </a:ext>
            </a:extLst>
          </p:cNvPr>
          <p:cNvSpPr/>
          <p:nvPr/>
        </p:nvSpPr>
        <p:spPr>
          <a:xfrm flipV="1">
            <a:off x="2246026" y="6198055"/>
            <a:ext cx="476876" cy="45719"/>
          </a:xfrm>
          <a:prstGeom prst="rightArrow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53975"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17184435-C889-4366-BFE1-949E9B1EAD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3704" r="8889" b="2963"/>
          <a:stretch/>
        </p:blipFill>
        <p:spPr>
          <a:xfrm rot="5400000">
            <a:off x="10027635" y="1700198"/>
            <a:ext cx="1884399" cy="1733097"/>
          </a:xfrm>
          <a:prstGeom prst="rect">
            <a:avLst/>
          </a:prstGeom>
        </p:spPr>
      </p:pic>
      <p:pic>
        <p:nvPicPr>
          <p:cNvPr id="57" name="officeArt object" descr="C:\Users\ROOTS32\Desktop\New folder\KTO TEPHRA 604d 19 (3).jpg">
            <a:extLst>
              <a:ext uri="{FF2B5EF4-FFF2-40B4-BE49-F238E27FC236}">
                <a16:creationId xmlns:a16="http://schemas.microsoft.com/office/drawing/2014/main" id="{220E3726-9394-4254-9FB4-F5348D2D64F3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9736808" y="3609922"/>
            <a:ext cx="2256568" cy="1360814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F613AB2A-CEE4-4A5E-9209-05646E82CE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05"/>
          <a:stretch/>
        </p:blipFill>
        <p:spPr>
          <a:xfrm>
            <a:off x="7564994" y="769530"/>
            <a:ext cx="2336633" cy="1347554"/>
          </a:xfrm>
          <a:prstGeom prst="rect">
            <a:avLst/>
          </a:prstGeom>
        </p:spPr>
      </p:pic>
      <p:pic>
        <p:nvPicPr>
          <p:cNvPr id="59" name="Picture 58" descr="A close-up of a microscope&#10;&#10;Description automatically generated">
            <a:extLst>
              <a:ext uri="{FF2B5EF4-FFF2-40B4-BE49-F238E27FC236}">
                <a16:creationId xmlns:a16="http://schemas.microsoft.com/office/drawing/2014/main" id="{3378734D-5265-4500-A7C1-3685304392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950" y="2214606"/>
            <a:ext cx="2171468" cy="134755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8A379DB-82CC-4BC4-9CAD-785CCBC0D071}"/>
              </a:ext>
            </a:extLst>
          </p:cNvPr>
          <p:cNvSpPr txBox="1"/>
          <p:nvPr/>
        </p:nvSpPr>
        <p:spPr>
          <a:xfrm>
            <a:off x="125615" y="718479"/>
            <a:ext cx="3473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Multiproxy approach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C470DB-243D-E033-7E37-A1B7BB2D2818}"/>
              </a:ext>
            </a:extLst>
          </p:cNvPr>
          <p:cNvSpPr txBox="1"/>
          <p:nvPr/>
        </p:nvSpPr>
        <p:spPr>
          <a:xfrm>
            <a:off x="128041" y="237577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</p:txBody>
      </p:sp>
    </p:spTree>
    <p:extLst>
      <p:ext uri="{BB962C8B-B14F-4D97-AF65-F5344CB8AC3E}">
        <p14:creationId xmlns:p14="http://schemas.microsoft.com/office/powerpoint/2010/main" val="1262122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0" grpId="0" animBg="1"/>
      <p:bldP spid="62" grpId="0"/>
      <p:bldP spid="44" grpId="0" animBg="1"/>
      <p:bldP spid="68" grpId="0"/>
      <p:bldP spid="69" grpId="0"/>
      <p:bldP spid="70" grpId="0"/>
      <p:bldP spid="73" grpId="0"/>
      <p:bldP spid="51" grpId="0" animBg="1"/>
      <p:bldP spid="76" grpId="0"/>
      <p:bldP spid="52" grpId="0" animBg="1"/>
      <p:bldP spid="101" grpId="0"/>
      <p:bldP spid="5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352CB-3E4E-409F-BC79-CB8C70B94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E5DE-38A8-4305-BAE1-72FCD3144A5E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3" name="Picture 12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9F88A94A-62B6-E4FC-09F9-D253558A28D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326640" y="660400"/>
            <a:ext cx="4961007" cy="612070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E51B670-D4D3-4500-959C-F52A5784C4B5}"/>
              </a:ext>
            </a:extLst>
          </p:cNvPr>
          <p:cNvSpPr/>
          <p:nvPr/>
        </p:nvSpPr>
        <p:spPr>
          <a:xfrm>
            <a:off x="2608193" y="4406858"/>
            <a:ext cx="4961007" cy="85602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officeArt object" descr="Graphic 56">
            <a:extLst>
              <a:ext uri="{FF2B5EF4-FFF2-40B4-BE49-F238E27FC236}">
                <a16:creationId xmlns:a16="http://schemas.microsoft.com/office/drawing/2014/main" id="{D6B8F3A8-7898-4393-B955-4F5E8DD6356C}"/>
              </a:ext>
            </a:extLst>
          </p:cNvPr>
          <p:cNvPicPr/>
          <p:nvPr/>
        </p:nvPicPr>
        <p:blipFill rotWithShape="1">
          <a:blip r:embed="rId4"/>
          <a:srcRect t="52327" r="3918"/>
          <a:stretch/>
        </p:blipFill>
        <p:spPr>
          <a:xfrm>
            <a:off x="7973912" y="2123441"/>
            <a:ext cx="4125322" cy="379584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1DA1128-B980-40FB-B4C4-C2888A60DA23}"/>
              </a:ext>
            </a:extLst>
          </p:cNvPr>
          <p:cNvSpPr/>
          <p:nvPr/>
        </p:nvSpPr>
        <p:spPr>
          <a:xfrm>
            <a:off x="9110229" y="2256835"/>
            <a:ext cx="300656" cy="2150023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440DE61-59D6-4422-98C9-8591564C0BAB}"/>
              </a:ext>
            </a:extLst>
          </p:cNvPr>
          <p:cNvSpPr/>
          <p:nvPr/>
        </p:nvSpPr>
        <p:spPr>
          <a:xfrm>
            <a:off x="8839795" y="5039234"/>
            <a:ext cx="300656" cy="880053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2BD51-F545-4BBF-ABCA-5970E6B68972}"/>
              </a:ext>
            </a:extLst>
          </p:cNvPr>
          <p:cNvSpPr/>
          <p:nvPr/>
        </p:nvSpPr>
        <p:spPr>
          <a:xfrm>
            <a:off x="7973912" y="5967615"/>
            <a:ext cx="34499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628-540 cm; ca.1270-800 BC/BCE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 Bronze Age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1F1649-6A79-4976-B07F-510ADBA14A1C}"/>
              </a:ext>
            </a:extLst>
          </p:cNvPr>
          <p:cNvSpPr/>
          <p:nvPr/>
        </p:nvSpPr>
        <p:spPr>
          <a:xfrm>
            <a:off x="120653" y="186952"/>
            <a:ext cx="2544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kern="0" dirty="0">
                <a:solidFill>
                  <a:srgbClr val="202122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The Age-depth model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AA5790-44BD-4DAA-BF37-9E9753D5A564}"/>
              </a:ext>
            </a:extLst>
          </p:cNvPr>
          <p:cNvSpPr/>
          <p:nvPr/>
        </p:nvSpPr>
        <p:spPr>
          <a:xfrm>
            <a:off x="674813" y="4595911"/>
            <a:ext cx="22212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Late Bronze Age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383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  <p:bldP spid="18" grpId="0" animBg="1"/>
      <p:bldP spid="12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352CB-3E4E-409F-BC79-CB8C70B94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6034" y="6415983"/>
            <a:ext cx="2743200" cy="365125"/>
          </a:xfrm>
        </p:spPr>
        <p:txBody>
          <a:bodyPr/>
          <a:lstStyle/>
          <a:p>
            <a:fld id="{02AFE5DE-38A8-4305-BAE1-72FCD3144A5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EDA0AA6-8076-4392-9D6A-9BD85A1F7610}"/>
              </a:ext>
            </a:extLst>
          </p:cNvPr>
          <p:cNvSpPr/>
          <p:nvPr/>
        </p:nvSpPr>
        <p:spPr>
          <a:xfrm>
            <a:off x="3797099" y="6562956"/>
            <a:ext cx="39180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100" kern="0" dirty="0">
                <a:solidFill>
                  <a:srgbClr val="00000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Simplified pollen percentage diagram of Kleiner Tornowsee 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4254DF-3B07-4C07-9CE1-43A4F5EE8B16}"/>
              </a:ext>
            </a:extLst>
          </p:cNvPr>
          <p:cNvSpPr txBox="1"/>
          <p:nvPr/>
        </p:nvSpPr>
        <p:spPr>
          <a:xfrm>
            <a:off x="198688" y="336705"/>
            <a:ext cx="4491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Palynological 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E2478E-C2FD-40BF-B3AC-8E0F0A7FD0FC}"/>
              </a:ext>
            </a:extLst>
          </p:cNvPr>
          <p:cNvSpPr/>
          <p:nvPr/>
        </p:nvSpPr>
        <p:spPr>
          <a:xfrm>
            <a:off x="198688" y="5524210"/>
            <a:ext cx="206345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ca. 1250–1100 BC  (3200-3050 BP)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Reforestation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Reduced human activity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493329F-F524-4A44-B704-DABA94D76927}"/>
              </a:ext>
            </a:extLst>
          </p:cNvPr>
          <p:cNvGrpSpPr/>
          <p:nvPr/>
        </p:nvGrpSpPr>
        <p:grpSpPr>
          <a:xfrm>
            <a:off x="2571796" y="-178306"/>
            <a:ext cx="9568626" cy="6895638"/>
            <a:chOff x="2503725" y="-354541"/>
            <a:chExt cx="9568626" cy="6895638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B0C42462-7AF9-43EE-BAB5-484A2222714F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3725" y="1587313"/>
              <a:ext cx="9568626" cy="4953784"/>
            </a:xfrm>
            <a:prstGeom prst="rect">
              <a:avLst/>
            </a:prstGeom>
          </p:spPr>
        </p:pic>
        <p:sp>
          <p:nvSpPr>
            <p:cNvPr id="6" name="Arrow: Down 5">
              <a:extLst>
                <a:ext uri="{FF2B5EF4-FFF2-40B4-BE49-F238E27FC236}">
                  <a16:creationId xmlns:a16="http://schemas.microsoft.com/office/drawing/2014/main" id="{B155CFBC-A514-4C5D-9590-BEA11789BF66}"/>
                </a:ext>
              </a:extLst>
            </p:cNvPr>
            <p:cNvSpPr/>
            <p:nvPr/>
          </p:nvSpPr>
          <p:spPr>
            <a:xfrm>
              <a:off x="3625701" y="1977874"/>
              <a:ext cx="150131" cy="676578"/>
            </a:xfrm>
            <a:prstGeom prst="downArrow">
              <a:avLst/>
            </a:prstGeom>
            <a:solidFill>
              <a:srgbClr val="E29100">
                <a:alpha val="9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6A514D3-D4AB-4EB0-A868-22DCD7F03C4B}"/>
                </a:ext>
              </a:extLst>
            </p:cNvPr>
            <p:cNvSpPr txBox="1"/>
            <p:nvPr/>
          </p:nvSpPr>
          <p:spPr>
            <a:xfrm rot="18776101">
              <a:off x="3120344" y="857295"/>
              <a:ext cx="27006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E291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Anthropogenic indicators</a:t>
              </a:r>
            </a:p>
          </p:txBody>
        </p:sp>
        <p:sp>
          <p:nvSpPr>
            <p:cNvPr id="21" name="Arrow: Down 20">
              <a:extLst>
                <a:ext uri="{FF2B5EF4-FFF2-40B4-BE49-F238E27FC236}">
                  <a16:creationId xmlns:a16="http://schemas.microsoft.com/office/drawing/2014/main" id="{DF0D51C9-1FBA-4A3B-9D8E-B148D5DAA6EF}"/>
                </a:ext>
              </a:extLst>
            </p:cNvPr>
            <p:cNvSpPr/>
            <p:nvPr/>
          </p:nvSpPr>
          <p:spPr>
            <a:xfrm rot="20914773">
              <a:off x="3457041" y="2008917"/>
              <a:ext cx="150131" cy="676578"/>
            </a:xfrm>
            <a:prstGeom prst="downArrow">
              <a:avLst/>
            </a:prstGeom>
            <a:solidFill>
              <a:srgbClr val="92D05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BFE7CE5-CDF3-4808-8C57-928D074CDED0}"/>
                </a:ext>
              </a:extLst>
            </p:cNvPr>
            <p:cNvSpPr txBox="1"/>
            <p:nvPr/>
          </p:nvSpPr>
          <p:spPr>
            <a:xfrm rot="16200000">
              <a:off x="3152014" y="1515824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92D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Shrubs</a:t>
              </a:r>
            </a:p>
          </p:txBody>
        </p:sp>
        <p:sp>
          <p:nvSpPr>
            <p:cNvPr id="23" name="Arrow: Down 22">
              <a:extLst>
                <a:ext uri="{FF2B5EF4-FFF2-40B4-BE49-F238E27FC236}">
                  <a16:creationId xmlns:a16="http://schemas.microsoft.com/office/drawing/2014/main" id="{B7727C52-8855-4F71-84F7-E9D0DB266037}"/>
                </a:ext>
              </a:extLst>
            </p:cNvPr>
            <p:cNvSpPr/>
            <p:nvPr/>
          </p:nvSpPr>
          <p:spPr>
            <a:xfrm>
              <a:off x="3215649" y="1990731"/>
              <a:ext cx="150131" cy="676578"/>
            </a:xfrm>
            <a:prstGeom prst="downArrow">
              <a:avLst/>
            </a:prstGeom>
            <a:solidFill>
              <a:srgbClr val="277727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3C5AC89-CF5C-4D20-B3B5-A68F0B2BE3FC}"/>
                </a:ext>
              </a:extLst>
            </p:cNvPr>
            <p:cNvSpPr txBox="1"/>
            <p:nvPr/>
          </p:nvSpPr>
          <p:spPr>
            <a:xfrm rot="16200000">
              <a:off x="2937114" y="1581187"/>
              <a:ext cx="5716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27772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Trees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CE237990-8C13-4D18-B127-C8152C3CB5D7}"/>
              </a:ext>
            </a:extLst>
          </p:cNvPr>
          <p:cNvSpPr/>
          <p:nvPr/>
        </p:nvSpPr>
        <p:spPr>
          <a:xfrm>
            <a:off x="3152534" y="5558047"/>
            <a:ext cx="7522558" cy="8535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DBEE4F-5242-4A81-9221-4F0C42D40F7B}"/>
              </a:ext>
            </a:extLst>
          </p:cNvPr>
          <p:cNvSpPr/>
          <p:nvPr/>
        </p:nvSpPr>
        <p:spPr>
          <a:xfrm>
            <a:off x="3152533" y="5103628"/>
            <a:ext cx="7522558" cy="454419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B99804F-592D-43F5-A662-C8DB6C6593FD}"/>
              </a:ext>
            </a:extLst>
          </p:cNvPr>
          <p:cNvSpPr/>
          <p:nvPr/>
        </p:nvSpPr>
        <p:spPr>
          <a:xfrm>
            <a:off x="138145" y="4161286"/>
            <a:ext cx="2306529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After ~1100 BC  (3050 BP)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human activity recovery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woodland clearance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cereal pollen rises slightly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grazing indicators rise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09CFB6F-A6EE-40BE-803F-074B2F324A7E}"/>
              </a:ext>
            </a:extLst>
          </p:cNvPr>
          <p:cNvSpPr/>
          <p:nvPr/>
        </p:nvSpPr>
        <p:spPr>
          <a:xfrm>
            <a:off x="8223090" y="2107095"/>
            <a:ext cx="180496" cy="760302"/>
          </a:xfrm>
          <a:prstGeom prst="ellipse">
            <a:avLst/>
          </a:prstGeom>
          <a:noFill/>
          <a:ln>
            <a:solidFill>
              <a:srgbClr val="E29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9BD13AA-1D0E-4679-B887-B5237D3DA04D}"/>
              </a:ext>
            </a:extLst>
          </p:cNvPr>
          <p:cNvSpPr/>
          <p:nvPr/>
        </p:nvSpPr>
        <p:spPr>
          <a:xfrm>
            <a:off x="8433950" y="2143290"/>
            <a:ext cx="150131" cy="760302"/>
          </a:xfrm>
          <a:prstGeom prst="ellipse">
            <a:avLst/>
          </a:prstGeom>
          <a:noFill/>
          <a:ln>
            <a:solidFill>
              <a:srgbClr val="E29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97EC666-3A6C-4BD3-89F9-BF1CCE5C5B70}"/>
              </a:ext>
            </a:extLst>
          </p:cNvPr>
          <p:cNvSpPr/>
          <p:nvPr/>
        </p:nvSpPr>
        <p:spPr>
          <a:xfrm>
            <a:off x="8573541" y="2172550"/>
            <a:ext cx="150131" cy="760302"/>
          </a:xfrm>
          <a:prstGeom prst="ellipse">
            <a:avLst/>
          </a:prstGeom>
          <a:noFill/>
          <a:ln>
            <a:solidFill>
              <a:srgbClr val="E29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1EA1B42-D911-4B89-B5B9-7C0EB0A2B4FC}"/>
              </a:ext>
            </a:extLst>
          </p:cNvPr>
          <p:cNvSpPr/>
          <p:nvPr/>
        </p:nvSpPr>
        <p:spPr>
          <a:xfrm>
            <a:off x="8072958" y="2133447"/>
            <a:ext cx="150131" cy="760302"/>
          </a:xfrm>
          <a:prstGeom prst="ellipse">
            <a:avLst/>
          </a:prstGeom>
          <a:noFill/>
          <a:ln>
            <a:solidFill>
              <a:srgbClr val="E29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F0D7676-41D2-4F71-863A-EDFE5F78276A}"/>
              </a:ext>
            </a:extLst>
          </p:cNvPr>
          <p:cNvSpPr/>
          <p:nvPr/>
        </p:nvSpPr>
        <p:spPr>
          <a:xfrm>
            <a:off x="8706300" y="2204438"/>
            <a:ext cx="150131" cy="760302"/>
          </a:xfrm>
          <a:prstGeom prst="ellipse">
            <a:avLst/>
          </a:prstGeom>
          <a:noFill/>
          <a:ln>
            <a:solidFill>
              <a:srgbClr val="E29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9656FA05-A332-4104-B04E-0E1F3405EF30}"/>
              </a:ext>
            </a:extLst>
          </p:cNvPr>
          <p:cNvSpPr/>
          <p:nvPr/>
        </p:nvSpPr>
        <p:spPr>
          <a:xfrm>
            <a:off x="8313338" y="1370690"/>
            <a:ext cx="333036" cy="676578"/>
          </a:xfrm>
          <a:prstGeom prst="downArrow">
            <a:avLst/>
          </a:prstGeom>
          <a:solidFill>
            <a:srgbClr val="E29100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916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 animBg="1"/>
      <p:bldP spid="20" grpId="0" animBg="1"/>
      <p:bldP spid="25" grpId="0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352CB-3E4E-409F-BC79-CB8C70B94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E5DE-38A8-4305-BAE1-72FCD3144A5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4" name="AutoShape 6" descr="River Icon PNG Images - CleanPNG">
            <a:extLst>
              <a:ext uri="{FF2B5EF4-FFF2-40B4-BE49-F238E27FC236}">
                <a16:creationId xmlns:a16="http://schemas.microsoft.com/office/drawing/2014/main" id="{FCAA2DBA-7377-0EBB-D3E8-E4DBE7577B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17AF8B-8EF3-1BD1-5C1B-7D5474E97695}"/>
              </a:ext>
            </a:extLst>
          </p:cNvPr>
          <p:cNvSpPr txBox="1"/>
          <p:nvPr/>
        </p:nvSpPr>
        <p:spPr>
          <a:xfrm>
            <a:off x="208208" y="333515"/>
            <a:ext cx="3228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Archaeological evidence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32C6A17-9740-434F-B245-4BEFCCD46A26}"/>
              </a:ext>
            </a:extLst>
          </p:cNvPr>
          <p:cNvGrpSpPr/>
          <p:nvPr/>
        </p:nvGrpSpPr>
        <p:grpSpPr>
          <a:xfrm>
            <a:off x="5697290" y="637025"/>
            <a:ext cx="6601998" cy="5102031"/>
            <a:chOff x="5090470" y="1276749"/>
            <a:chExt cx="6682764" cy="519465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C073D8A-F4BE-4ECD-AAFA-19E00BBECBAB}"/>
                </a:ext>
              </a:extLst>
            </p:cNvPr>
            <p:cNvGrpSpPr/>
            <p:nvPr/>
          </p:nvGrpSpPr>
          <p:grpSpPr>
            <a:xfrm>
              <a:off x="5090470" y="1276749"/>
              <a:ext cx="6682764" cy="5194650"/>
              <a:chOff x="5484334" y="1581526"/>
              <a:chExt cx="6941535" cy="4469331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6DBAB7ED-040D-411A-B36A-66A85E802797}"/>
                  </a:ext>
                </a:extLst>
              </p:cNvPr>
              <p:cNvGrpSpPr/>
              <p:nvPr/>
            </p:nvGrpSpPr>
            <p:grpSpPr>
              <a:xfrm>
                <a:off x="5484334" y="1581526"/>
                <a:ext cx="6941535" cy="4469331"/>
                <a:chOff x="5374267" y="1831946"/>
                <a:chExt cx="6941535" cy="4469331"/>
              </a:xfrm>
            </p:grpSpPr>
            <p:pic>
              <p:nvPicPr>
                <p:cNvPr id="2" name="Picture 1">
                  <a:extLst>
                    <a:ext uri="{FF2B5EF4-FFF2-40B4-BE49-F238E27FC236}">
                      <a16:creationId xmlns:a16="http://schemas.microsoft.com/office/drawing/2014/main" id="{2836E451-E024-4A4C-8E0E-F7EF2A4880E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374267" y="1831946"/>
                  <a:ext cx="6418724" cy="4469331"/>
                </a:xfrm>
                <a:prstGeom prst="rect">
                  <a:avLst/>
                </a:prstGeom>
              </p:spPr>
            </p:pic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0A515605-60AB-4FF6-9E34-4E205ACAE757}"/>
                    </a:ext>
                  </a:extLst>
                </p:cNvPr>
                <p:cNvSpPr txBox="1"/>
                <p:nvPr/>
              </p:nvSpPr>
              <p:spPr>
                <a:xfrm>
                  <a:off x="8975013" y="3662144"/>
                  <a:ext cx="1692262" cy="2426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Felchowsee</a:t>
                  </a: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5639F9B0-A712-4B01-965D-85B597F2B4E9}"/>
                    </a:ext>
                  </a:extLst>
                </p:cNvPr>
                <p:cNvSpPr txBox="1"/>
                <p:nvPr/>
              </p:nvSpPr>
              <p:spPr>
                <a:xfrm>
                  <a:off x="10038268" y="3858705"/>
                  <a:ext cx="2277534" cy="2426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Großer Krebssee 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6601261-423E-4363-8C6A-BF940E70277C}"/>
                    </a:ext>
                  </a:extLst>
                </p:cNvPr>
                <p:cNvSpPr txBox="1"/>
                <p:nvPr/>
              </p:nvSpPr>
              <p:spPr>
                <a:xfrm>
                  <a:off x="10022364" y="4073250"/>
                  <a:ext cx="2245783" cy="2426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5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Kleiner </a:t>
                  </a:r>
                  <a:r>
                    <a:rPr lang="en-US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Tornowsee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23B3DE3-2B77-45A1-A715-77E84AB57E66}"/>
                    </a:ext>
                  </a:extLst>
                </p:cNvPr>
                <p:cNvSpPr txBox="1"/>
                <p:nvPr/>
              </p:nvSpPr>
              <p:spPr>
                <a:xfrm>
                  <a:off x="10311220" y="4241313"/>
                  <a:ext cx="632379" cy="24264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Lebus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7F06D35D-B7B0-4371-A048-497A74EB7890}"/>
                    </a:ext>
                  </a:extLst>
                </p:cNvPr>
                <p:cNvSpPr txBox="1"/>
                <p:nvPr/>
              </p:nvSpPr>
              <p:spPr>
                <a:xfrm>
                  <a:off x="10331071" y="4400835"/>
                  <a:ext cx="740247" cy="24264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Lossow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F1BD1F0D-9D6E-4951-94C7-3D2854BA78DA}"/>
                    </a:ext>
                  </a:extLst>
                </p:cNvPr>
                <p:cNvSpPr txBox="1"/>
                <p:nvPr/>
              </p:nvSpPr>
              <p:spPr>
                <a:xfrm>
                  <a:off x="9498487" y="4483963"/>
                  <a:ext cx="802610" cy="24264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Müllrose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1289019-8D97-4539-939F-58766FC8B876}"/>
                    </a:ext>
                  </a:extLst>
                </p:cNvPr>
                <p:cNvSpPr txBox="1"/>
                <p:nvPr/>
              </p:nvSpPr>
              <p:spPr>
                <a:xfrm>
                  <a:off x="9923765" y="5138280"/>
                  <a:ext cx="613839" cy="24264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Calau</a:t>
                  </a:r>
                  <a:endParaRPr lang="en-US" sz="1200" dirty="0"/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9E7BCC21-3786-46B1-8F26-B24494732EE8}"/>
                    </a:ext>
                  </a:extLst>
                </p:cNvPr>
                <p:cNvSpPr/>
                <p:nvPr/>
              </p:nvSpPr>
              <p:spPr>
                <a:xfrm>
                  <a:off x="9294289" y="4799272"/>
                  <a:ext cx="908791" cy="2426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Lübbenau</a:t>
                  </a:r>
                </a:p>
              </p:txBody>
            </p:sp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7709CAC6-2DF9-47B4-A069-94CDBEA012D7}"/>
                    </a:ext>
                  </a:extLst>
                </p:cNvPr>
                <p:cNvGrpSpPr/>
                <p:nvPr/>
              </p:nvGrpSpPr>
              <p:grpSpPr>
                <a:xfrm>
                  <a:off x="8343269" y="3970765"/>
                  <a:ext cx="1453273" cy="492381"/>
                  <a:chOff x="8343269" y="3970765"/>
                  <a:chExt cx="1453273" cy="492381"/>
                </a:xfrm>
              </p:grpSpPr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03BA0AB9-5DEB-4804-A35F-3C274E70F06A}"/>
                      </a:ext>
                    </a:extLst>
                  </p:cNvPr>
                  <p:cNvSpPr txBox="1"/>
                  <p:nvPr/>
                </p:nvSpPr>
                <p:spPr>
                  <a:xfrm>
                    <a:off x="8343269" y="3970765"/>
                    <a:ext cx="1453273" cy="24264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Sacrower See </a:t>
                    </a:r>
                  </a:p>
                </p:txBody>
              </p:sp>
              <p:cxnSp>
                <p:nvCxnSpPr>
                  <p:cNvPr id="25" name="Straight Arrow Connector 24">
                    <a:extLst>
                      <a:ext uri="{FF2B5EF4-FFF2-40B4-BE49-F238E27FC236}">
                        <a16:creationId xmlns:a16="http://schemas.microsoft.com/office/drawing/2014/main" id="{D2C33565-32F9-4C41-88FE-0595D980910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9436065" y="4164539"/>
                    <a:ext cx="75333" cy="298607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D3937FC1-EEC3-408E-B455-10A09036B38F}"/>
                    </a:ext>
                  </a:extLst>
                </p:cNvPr>
                <p:cNvGrpSpPr/>
                <p:nvPr/>
              </p:nvGrpSpPr>
              <p:grpSpPr>
                <a:xfrm>
                  <a:off x="7736016" y="4295979"/>
                  <a:ext cx="1700049" cy="242648"/>
                  <a:chOff x="7736016" y="4295979"/>
                  <a:chExt cx="1700049" cy="242648"/>
                </a:xfrm>
              </p:grpSpPr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8714D218-A82C-4278-9452-5CD7CF7B84E6}"/>
                      </a:ext>
                    </a:extLst>
                  </p:cNvPr>
                  <p:cNvSpPr/>
                  <p:nvPr/>
                </p:nvSpPr>
                <p:spPr>
                  <a:xfrm>
                    <a:off x="7736016" y="4295979"/>
                    <a:ext cx="1277904" cy="24264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Römerschanze</a:t>
                    </a:r>
                  </a:p>
                </p:txBody>
              </p:sp>
              <p:cxnSp>
                <p:nvCxnSpPr>
                  <p:cNvPr id="27" name="Straight Arrow Connector 26">
                    <a:extLst>
                      <a:ext uri="{FF2B5EF4-FFF2-40B4-BE49-F238E27FC236}">
                        <a16:creationId xmlns:a16="http://schemas.microsoft.com/office/drawing/2014/main" id="{C9EA7A2F-1F8A-4D00-9838-5D186CCABCB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948099" y="4429610"/>
                    <a:ext cx="487966" cy="49616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triangle"/>
                  </a:ln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3CABE62F-6CB1-428C-950E-39DAC7606513}"/>
                    </a:ext>
                  </a:extLst>
                </p:cNvPr>
                <p:cNvSpPr txBox="1"/>
                <p:nvPr/>
              </p:nvSpPr>
              <p:spPr>
                <a:xfrm>
                  <a:off x="10310085" y="4714860"/>
                  <a:ext cx="1441392" cy="24264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Eisenhüttenstadt </a:t>
                  </a:r>
                </a:p>
              </p:txBody>
            </p:sp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C706749-4000-4C6C-848F-6827E9A931BE}"/>
                  </a:ext>
                </a:extLst>
              </p:cNvPr>
              <p:cNvSpPr txBox="1"/>
              <p:nvPr/>
            </p:nvSpPr>
            <p:spPr>
              <a:xfrm rot="17733018">
                <a:off x="10083327" y="2992762"/>
                <a:ext cx="1046535" cy="291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Oder River</a:t>
                </a:r>
              </a:p>
            </p:txBody>
          </p:sp>
        </p:grpSp>
        <p:sp>
          <p:nvSpPr>
            <p:cNvPr id="34" name="Star: 5 Points 33">
              <a:extLst>
                <a:ext uri="{FF2B5EF4-FFF2-40B4-BE49-F238E27FC236}">
                  <a16:creationId xmlns:a16="http://schemas.microsoft.com/office/drawing/2014/main" id="{A535FE5A-9ADC-4282-9180-FE6D510E9CA6}"/>
                </a:ext>
              </a:extLst>
            </p:cNvPr>
            <p:cNvSpPr/>
            <p:nvPr/>
          </p:nvSpPr>
          <p:spPr>
            <a:xfrm>
              <a:off x="9511153" y="4018067"/>
              <a:ext cx="196398" cy="219144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6948D15-B57E-472C-9CAA-6086DDE8BD05}"/>
              </a:ext>
            </a:extLst>
          </p:cNvPr>
          <p:cNvSpPr txBox="1"/>
          <p:nvPr/>
        </p:nvSpPr>
        <p:spPr>
          <a:xfrm>
            <a:off x="230487" y="901920"/>
            <a:ext cx="4896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Changes in settlement organisation</a:t>
            </a:r>
            <a:endParaRPr lang="en-US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15B601-CB0B-4E63-8C20-6B8865824555}"/>
              </a:ext>
            </a:extLst>
          </p:cNvPr>
          <p:cNvSpPr txBox="1"/>
          <p:nvPr/>
        </p:nvSpPr>
        <p:spPr>
          <a:xfrm>
            <a:off x="129570" y="1360880"/>
            <a:ext cx="4671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Densely organised hamlet-like clusters</a:t>
            </a:r>
          </a:p>
          <a:p>
            <a:pPr algn="just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Often located near reliable water sources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9118672-7F88-46E3-90C9-892269541429}"/>
              </a:ext>
            </a:extLst>
          </p:cNvPr>
          <p:cNvSpPr txBox="1"/>
          <p:nvPr/>
        </p:nvSpPr>
        <p:spPr>
          <a:xfrm>
            <a:off x="2084109" y="3891397"/>
            <a:ext cx="2852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Settlements located in environmentally favourable positions</a:t>
            </a:r>
          </a:p>
        </p:txBody>
      </p:sp>
      <p:pic>
        <p:nvPicPr>
          <p:cNvPr id="1026" name="Picture 2" descr="Premium Vector | Agrarian Homestead Emblem Farmhouse Design Vector Icon ...">
            <a:extLst>
              <a:ext uri="{FF2B5EF4-FFF2-40B4-BE49-F238E27FC236}">
                <a16:creationId xmlns:a16="http://schemas.microsoft.com/office/drawing/2014/main" id="{A0978403-4E40-4ED6-9090-3DC524133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60" y="4601848"/>
            <a:ext cx="1432411" cy="143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Arrow: Right 28">
            <a:extLst>
              <a:ext uri="{FF2B5EF4-FFF2-40B4-BE49-F238E27FC236}">
                <a16:creationId xmlns:a16="http://schemas.microsoft.com/office/drawing/2014/main" id="{0CDB8CCE-371A-405D-8ECF-3ECB7279B5E2}"/>
              </a:ext>
            </a:extLst>
          </p:cNvPr>
          <p:cNvSpPr/>
          <p:nvPr/>
        </p:nvSpPr>
        <p:spPr>
          <a:xfrm>
            <a:off x="1660934" y="5291464"/>
            <a:ext cx="670585" cy="19211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52D826E-F5A3-4022-8AD7-10122AA39AF4}"/>
              </a:ext>
            </a:extLst>
          </p:cNvPr>
          <p:cNvSpPr txBox="1"/>
          <p:nvPr/>
        </p:nvSpPr>
        <p:spPr>
          <a:xfrm>
            <a:off x="32666" y="6123398"/>
            <a:ext cx="2309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scattered individual farmsteads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1E4E9B0-A058-4B41-9C83-0985BD2D23FD}"/>
              </a:ext>
            </a:extLst>
          </p:cNvPr>
          <p:cNvSpPr/>
          <p:nvPr/>
        </p:nvSpPr>
        <p:spPr>
          <a:xfrm>
            <a:off x="2593499" y="6473227"/>
            <a:ext cx="245291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hamlet-like clusters of log houses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8DBCF0C-D829-4C08-AD70-7967D498E805}"/>
              </a:ext>
            </a:extLst>
          </p:cNvPr>
          <p:cNvGrpSpPr/>
          <p:nvPr/>
        </p:nvGrpSpPr>
        <p:grpSpPr>
          <a:xfrm>
            <a:off x="2391485" y="4414361"/>
            <a:ext cx="2164014" cy="2075070"/>
            <a:chOff x="2372909" y="4396332"/>
            <a:chExt cx="2164014" cy="2075070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4263D9A-FA8B-4287-B0E0-CC3197EB3734}"/>
                </a:ext>
              </a:extLst>
            </p:cNvPr>
            <p:cNvGrpSpPr/>
            <p:nvPr/>
          </p:nvGrpSpPr>
          <p:grpSpPr>
            <a:xfrm>
              <a:off x="2372909" y="4396332"/>
              <a:ext cx="2164014" cy="2075070"/>
              <a:chOff x="2403632" y="4570275"/>
              <a:chExt cx="2164014" cy="2075070"/>
            </a:xfrm>
          </p:grpSpPr>
          <p:pic>
            <p:nvPicPr>
              <p:cNvPr id="57" name="Picture 10" descr="River Outline Vector Art, Icons, and Graphics for Free Download">
                <a:extLst>
                  <a:ext uri="{FF2B5EF4-FFF2-40B4-BE49-F238E27FC236}">
                    <a16:creationId xmlns:a16="http://schemas.microsoft.com/office/drawing/2014/main" id="{E923CE7F-0B83-49FE-B90D-C0DAF77171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9976568" flipH="1">
                <a:off x="3718359" y="6124714"/>
                <a:ext cx="417738" cy="35704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4DC9759A-AF63-0550-EE33-F791C0F3C7CE}"/>
                  </a:ext>
                </a:extLst>
              </p:cNvPr>
              <p:cNvGrpSpPr/>
              <p:nvPr/>
            </p:nvGrpSpPr>
            <p:grpSpPr>
              <a:xfrm>
                <a:off x="2563284" y="5154822"/>
                <a:ext cx="1948772" cy="1195956"/>
                <a:chOff x="670170" y="4975604"/>
                <a:chExt cx="1842401" cy="1138097"/>
              </a:xfrm>
            </p:grpSpPr>
            <p:pic>
              <p:nvPicPr>
                <p:cNvPr id="50" name="Picture 2" descr="Village Countryside Hamlet: Over 883 ...">
                  <a:extLst>
                    <a:ext uri="{FF2B5EF4-FFF2-40B4-BE49-F238E27FC236}">
                      <a16:creationId xmlns:a16="http://schemas.microsoft.com/office/drawing/2014/main" id="{A6976E92-1204-23EF-46B5-B665CE10350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615" t="20580" r="10847" b="21703"/>
                <a:stretch/>
              </p:blipFill>
              <p:spPr bwMode="auto">
                <a:xfrm>
                  <a:off x="790999" y="5278600"/>
                  <a:ext cx="517343" cy="4304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4E03B25A-FDF7-23BB-C275-6BD0B78EB716}"/>
                    </a:ext>
                  </a:extLst>
                </p:cNvPr>
                <p:cNvGrpSpPr/>
                <p:nvPr/>
              </p:nvGrpSpPr>
              <p:grpSpPr>
                <a:xfrm>
                  <a:off x="670170" y="4975604"/>
                  <a:ext cx="1842401" cy="1138097"/>
                  <a:chOff x="670911" y="4858531"/>
                  <a:chExt cx="1842401" cy="1138097"/>
                </a:xfrm>
              </p:grpSpPr>
              <p:pic>
                <p:nvPicPr>
                  <p:cNvPr id="2050" name="Picture 2" descr="Village Countryside Hamlet: Over 883 ...">
                    <a:extLst>
                      <a:ext uri="{FF2B5EF4-FFF2-40B4-BE49-F238E27FC236}">
                        <a16:creationId xmlns:a16="http://schemas.microsoft.com/office/drawing/2014/main" id="{F78A9F3C-44DC-CBF1-EF27-A69614D138E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9615" t="20580" r="10847" b="21703"/>
                  <a:stretch/>
                </p:blipFill>
                <p:spPr bwMode="auto">
                  <a:xfrm>
                    <a:off x="1862324" y="5007280"/>
                    <a:ext cx="513818" cy="40219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40" name="Picture 2" descr="Village Countryside Hamlet: Over 883 ...">
                    <a:extLst>
                      <a:ext uri="{FF2B5EF4-FFF2-40B4-BE49-F238E27FC236}">
                        <a16:creationId xmlns:a16="http://schemas.microsoft.com/office/drawing/2014/main" id="{B2819B3C-47DD-18A1-2901-93321E99C0F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9615" t="20580" r="10847" b="21703"/>
                  <a:stretch/>
                </p:blipFill>
                <p:spPr bwMode="auto">
                  <a:xfrm>
                    <a:off x="670911" y="4858531"/>
                    <a:ext cx="451127" cy="35312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48" name="Picture 2" descr="Village Countryside Hamlet: Over 883 ...">
                    <a:extLst>
                      <a:ext uri="{FF2B5EF4-FFF2-40B4-BE49-F238E27FC236}">
                        <a16:creationId xmlns:a16="http://schemas.microsoft.com/office/drawing/2014/main" id="{96D5B1E7-23E4-D5EC-464B-03131628A25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9615" t="20580" r="10847" b="21703"/>
                  <a:stretch/>
                </p:blipFill>
                <p:spPr bwMode="auto">
                  <a:xfrm>
                    <a:off x="740725" y="5524624"/>
                    <a:ext cx="602997" cy="472004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41" name="Picture 2" descr="Village Countryside Hamlet: Over 883 ...">
                    <a:extLst>
                      <a:ext uri="{FF2B5EF4-FFF2-40B4-BE49-F238E27FC236}">
                        <a16:creationId xmlns:a16="http://schemas.microsoft.com/office/drawing/2014/main" id="{676C5F98-9B1B-4D2A-DF2E-3C49813EC93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9615" t="20580" r="10847" b="21703"/>
                  <a:stretch/>
                </p:blipFill>
                <p:spPr bwMode="auto">
                  <a:xfrm>
                    <a:off x="2116382" y="5304408"/>
                    <a:ext cx="396930" cy="366003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  <p:pic>
            <p:nvPicPr>
              <p:cNvPr id="53" name="Picture 2" descr="Village Countryside Hamlet: Over 883 ...">
                <a:extLst>
                  <a:ext uri="{FF2B5EF4-FFF2-40B4-BE49-F238E27FC236}">
                    <a16:creationId xmlns:a16="http://schemas.microsoft.com/office/drawing/2014/main" id="{B7DBDB4C-22CD-1859-FAFD-BFA207D83E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15" t="20580" r="10847" b="21703"/>
              <a:stretch/>
            </p:blipFill>
            <p:spPr bwMode="auto">
              <a:xfrm>
                <a:off x="3685384" y="4924774"/>
                <a:ext cx="559745" cy="4352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6A7BF048-EA4B-4A15-BC31-49943A47C7ED}"/>
                  </a:ext>
                </a:extLst>
              </p:cNvPr>
              <p:cNvSpPr/>
              <p:nvPr/>
            </p:nvSpPr>
            <p:spPr>
              <a:xfrm>
                <a:off x="2403632" y="4570275"/>
                <a:ext cx="2164014" cy="2075070"/>
              </a:xfrm>
              <a:prstGeom prst="ellipse">
                <a:avLst/>
              </a:prstGeom>
              <a:noFill/>
              <a:ln w="444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30" name="Picture 6" descr="River Outline Vector Art, Icons, and Graphics for Free Download">
                <a:extLst>
                  <a:ext uri="{FF2B5EF4-FFF2-40B4-BE49-F238E27FC236}">
                    <a16:creationId xmlns:a16="http://schemas.microsoft.com/office/drawing/2014/main" id="{D2E48FF8-98D5-4BC1-8E8A-B14371C97B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201864" y="4627314"/>
                <a:ext cx="494495" cy="4226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2" name="Picture 8" descr="River Outline Vector Art, Icons, and Graphics for Free Download">
                <a:extLst>
                  <a:ext uri="{FF2B5EF4-FFF2-40B4-BE49-F238E27FC236}">
                    <a16:creationId xmlns:a16="http://schemas.microsoft.com/office/drawing/2014/main" id="{E291A2C6-61C3-48E8-A0B5-0E00AA6006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444978" flipH="1">
                <a:off x="3326808" y="5009369"/>
                <a:ext cx="428443" cy="7013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4" name="Picture 10" descr="River Outline Vector Art, Icons, and Graphics for Free Download">
                <a:extLst>
                  <a:ext uri="{FF2B5EF4-FFF2-40B4-BE49-F238E27FC236}">
                    <a16:creationId xmlns:a16="http://schemas.microsoft.com/office/drawing/2014/main" id="{F4EE4356-E1D3-4A90-9755-5B6061532A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522316" y="5686828"/>
                <a:ext cx="599766" cy="5126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6" name="Picture 2" descr="Village Countryside Hamlet: Over 883 ...">
                <a:extLst>
                  <a:ext uri="{FF2B5EF4-FFF2-40B4-BE49-F238E27FC236}">
                    <a16:creationId xmlns:a16="http://schemas.microsoft.com/office/drawing/2014/main" id="{CE508787-1784-4EED-821C-F99CB6DFC8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15" t="20580" r="10847" b="21703"/>
              <a:stretch/>
            </p:blipFill>
            <p:spPr bwMode="auto">
              <a:xfrm>
                <a:off x="2911864" y="4796446"/>
                <a:ext cx="327225" cy="2997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1" name="Picture 2" descr="Village Countryside Hamlet: Over 883 ...">
                <a:extLst>
                  <a:ext uri="{FF2B5EF4-FFF2-40B4-BE49-F238E27FC236}">
                    <a16:creationId xmlns:a16="http://schemas.microsoft.com/office/drawing/2014/main" id="{3766D82E-EA06-4A84-83CF-93CA28E73C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15" t="20580" r="10847" b="21703"/>
              <a:stretch/>
            </p:blipFill>
            <p:spPr bwMode="auto">
              <a:xfrm>
                <a:off x="3162657" y="6154241"/>
                <a:ext cx="504680" cy="4171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0" name="Block Arc 59">
              <a:extLst>
                <a:ext uri="{FF2B5EF4-FFF2-40B4-BE49-F238E27FC236}">
                  <a16:creationId xmlns:a16="http://schemas.microsoft.com/office/drawing/2014/main" id="{C1A309B0-C93D-4F62-9550-CCA6783D5EAD}"/>
                </a:ext>
              </a:extLst>
            </p:cNvPr>
            <p:cNvSpPr/>
            <p:nvPr/>
          </p:nvSpPr>
          <p:spPr>
            <a:xfrm rot="10621879">
              <a:off x="2885119" y="4606372"/>
              <a:ext cx="354813" cy="431962"/>
            </a:xfrm>
            <a:prstGeom prst="blockArc">
              <a:avLst>
                <a:gd name="adj1" fmla="val 11250473"/>
                <a:gd name="adj2" fmla="val 0"/>
                <a:gd name="adj3" fmla="val 25000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1" name="Block Arc 60">
              <a:extLst>
                <a:ext uri="{FF2B5EF4-FFF2-40B4-BE49-F238E27FC236}">
                  <a16:creationId xmlns:a16="http://schemas.microsoft.com/office/drawing/2014/main" id="{A96305D3-8824-422B-9F49-5870190B6147}"/>
                </a:ext>
              </a:extLst>
            </p:cNvPr>
            <p:cNvSpPr/>
            <p:nvPr/>
          </p:nvSpPr>
          <p:spPr>
            <a:xfrm rot="10621879">
              <a:off x="4105251" y="5436595"/>
              <a:ext cx="354813" cy="431962"/>
            </a:xfrm>
            <a:prstGeom prst="blockArc">
              <a:avLst>
                <a:gd name="adj1" fmla="val 11250473"/>
                <a:gd name="adj2" fmla="val 0"/>
                <a:gd name="adj3" fmla="val 25000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D20C1483-A7E6-4036-A8D6-FC3AE33C0258}"/>
              </a:ext>
            </a:extLst>
          </p:cNvPr>
          <p:cNvSpPr txBox="1"/>
          <p:nvPr/>
        </p:nvSpPr>
        <p:spPr>
          <a:xfrm>
            <a:off x="79846" y="1999584"/>
            <a:ext cx="4771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Start of fortification at ca.1200 BC; peak after 1100 BC</a:t>
            </a:r>
          </a:p>
        </p:txBody>
      </p:sp>
    </p:spTree>
    <p:extLst>
      <p:ext uri="{BB962C8B-B14F-4D97-AF65-F5344CB8AC3E}">
        <p14:creationId xmlns:p14="http://schemas.microsoft.com/office/powerpoint/2010/main" val="36026246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6" grpId="0"/>
      <p:bldP spid="29" grpId="0" animBg="1"/>
      <p:bldP spid="32" grpId="0"/>
      <p:bldP spid="33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 descr="color icon for normally 26765839 Vector Art at Vecteezy">
            <a:extLst>
              <a:ext uri="{FF2B5EF4-FFF2-40B4-BE49-F238E27FC236}">
                <a16:creationId xmlns:a16="http://schemas.microsoft.com/office/drawing/2014/main" id="{44A8450F-3403-48A5-B401-087DAF33B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738" y="1425358"/>
            <a:ext cx="489344" cy="43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352CB-3E4E-409F-BC79-CB8C70B94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6034" y="6337071"/>
            <a:ext cx="2743200" cy="365125"/>
          </a:xfrm>
        </p:spPr>
        <p:txBody>
          <a:bodyPr/>
          <a:lstStyle/>
          <a:p>
            <a:fld id="{02AFE5DE-38A8-4305-BAE1-72FCD3144A5E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5" name="Graphic 9">
            <a:extLst>
              <a:ext uri="{FF2B5EF4-FFF2-40B4-BE49-F238E27FC236}">
                <a16:creationId xmlns:a16="http://schemas.microsoft.com/office/drawing/2014/main" id="{C89B3592-E0B1-4CDA-9EEA-EEFB6CD682CC}"/>
              </a:ext>
            </a:extLst>
          </p:cNvPr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3897" y="861248"/>
            <a:ext cx="9567510" cy="526914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F2C1A9-7614-494C-B0A4-7C43B0669F88}"/>
              </a:ext>
            </a:extLst>
          </p:cNvPr>
          <p:cNvSpPr txBox="1"/>
          <p:nvPr/>
        </p:nvSpPr>
        <p:spPr>
          <a:xfrm>
            <a:off x="3708919" y="847063"/>
            <a:ext cx="18167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Geochemical data</a:t>
            </a:r>
            <a:endParaRPr lang="en-US" sz="1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D0A928-CD2F-4C04-A950-F5BCE8F934EB}"/>
              </a:ext>
            </a:extLst>
          </p:cNvPr>
          <p:cNvSpPr/>
          <p:nvPr/>
        </p:nvSpPr>
        <p:spPr>
          <a:xfrm>
            <a:off x="5931873" y="847063"/>
            <a:ext cx="38699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Local pollen-based climate reconstructions</a:t>
            </a:r>
            <a:endParaRPr lang="en-US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3BFFA29-957F-4656-8F91-66281F1CAEB2}"/>
              </a:ext>
            </a:extLst>
          </p:cNvPr>
          <p:cNvSpPr txBox="1"/>
          <p:nvPr/>
        </p:nvSpPr>
        <p:spPr>
          <a:xfrm>
            <a:off x="1752212" y="816960"/>
            <a:ext cx="16328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Pollen data</a:t>
            </a:r>
            <a:endParaRPr lang="en-US" sz="1400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C1EF9CE-7B50-46EA-9D60-D5F1294504ED}"/>
              </a:ext>
            </a:extLst>
          </p:cNvPr>
          <p:cNvCxnSpPr>
            <a:cxnSpLocks/>
          </p:cNvCxnSpPr>
          <p:nvPr/>
        </p:nvCxnSpPr>
        <p:spPr>
          <a:xfrm flipH="1">
            <a:off x="9089903" y="4998413"/>
            <a:ext cx="532262" cy="1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8C07C83-245F-4157-91C4-5C2CB2B5CF55}"/>
              </a:ext>
            </a:extLst>
          </p:cNvPr>
          <p:cNvCxnSpPr>
            <a:cxnSpLocks/>
          </p:cNvCxnSpPr>
          <p:nvPr/>
        </p:nvCxnSpPr>
        <p:spPr>
          <a:xfrm flipH="1">
            <a:off x="6744763" y="5024490"/>
            <a:ext cx="532262" cy="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B533877-DE4A-4103-8B0C-46D225AF71AF}"/>
              </a:ext>
            </a:extLst>
          </p:cNvPr>
          <p:cNvCxnSpPr>
            <a:cxnSpLocks/>
          </p:cNvCxnSpPr>
          <p:nvPr/>
        </p:nvCxnSpPr>
        <p:spPr>
          <a:xfrm flipH="1">
            <a:off x="4972351" y="5099806"/>
            <a:ext cx="332920" cy="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B527C5F-F2A2-4326-8B62-03F574AD506A}"/>
              </a:ext>
            </a:extLst>
          </p:cNvPr>
          <p:cNvCxnSpPr>
            <a:cxnSpLocks/>
          </p:cNvCxnSpPr>
          <p:nvPr/>
        </p:nvCxnSpPr>
        <p:spPr>
          <a:xfrm flipH="1">
            <a:off x="3108418" y="5024490"/>
            <a:ext cx="385408" cy="0"/>
          </a:xfrm>
          <a:prstGeom prst="straightConnector1">
            <a:avLst/>
          </a:prstGeom>
          <a:ln w="38100">
            <a:solidFill>
              <a:srgbClr val="E291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C283C8A1-2E09-4426-94FD-B533880EADEF}"/>
              </a:ext>
            </a:extLst>
          </p:cNvPr>
          <p:cNvSpPr/>
          <p:nvPr/>
        </p:nvSpPr>
        <p:spPr>
          <a:xfrm>
            <a:off x="1977650" y="4791737"/>
            <a:ext cx="7957919" cy="43727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DCB46EA-A353-4790-8B5A-47D54A477F0E}"/>
              </a:ext>
            </a:extLst>
          </p:cNvPr>
          <p:cNvSpPr/>
          <p:nvPr/>
        </p:nvSpPr>
        <p:spPr>
          <a:xfrm>
            <a:off x="2892491" y="826865"/>
            <a:ext cx="410267" cy="1200329"/>
          </a:xfrm>
          <a:prstGeom prst="rect">
            <a:avLst/>
          </a:prstGeom>
          <a:noFill/>
          <a:ln w="31750">
            <a:solidFill>
              <a:srgbClr val="E29100">
                <a:alpha val="9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545B15-4628-4471-81F2-9CF4836FCF5B}"/>
              </a:ext>
            </a:extLst>
          </p:cNvPr>
          <p:cNvSpPr/>
          <p:nvPr/>
        </p:nvSpPr>
        <p:spPr>
          <a:xfrm>
            <a:off x="10002416" y="4975686"/>
            <a:ext cx="20968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ca. 1200 and 1150 BC (3150-3100 BP) 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E1B04D9-BBA6-4C27-9525-6BAC2EE8674E}"/>
              </a:ext>
            </a:extLst>
          </p:cNvPr>
          <p:cNvSpPr/>
          <p:nvPr/>
        </p:nvSpPr>
        <p:spPr>
          <a:xfrm>
            <a:off x="1977649" y="4140508"/>
            <a:ext cx="7957919" cy="43727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5B5983F-AB58-47BF-AA22-6031730CE924}"/>
              </a:ext>
            </a:extLst>
          </p:cNvPr>
          <p:cNvCxnSpPr>
            <a:cxnSpLocks/>
          </p:cNvCxnSpPr>
          <p:nvPr/>
        </p:nvCxnSpPr>
        <p:spPr>
          <a:xfrm flipH="1">
            <a:off x="9403305" y="4289955"/>
            <a:ext cx="532262" cy="1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E787E09-C562-48EE-ACE9-356909D4325F}"/>
              </a:ext>
            </a:extLst>
          </p:cNvPr>
          <p:cNvCxnSpPr>
            <a:cxnSpLocks/>
          </p:cNvCxnSpPr>
          <p:nvPr/>
        </p:nvCxnSpPr>
        <p:spPr>
          <a:xfrm flipH="1">
            <a:off x="6879586" y="4410031"/>
            <a:ext cx="532262" cy="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148C164-2EF4-43A2-A62F-E7E7BC0BCD05}"/>
              </a:ext>
            </a:extLst>
          </p:cNvPr>
          <p:cNvCxnSpPr>
            <a:cxnSpLocks/>
          </p:cNvCxnSpPr>
          <p:nvPr/>
        </p:nvCxnSpPr>
        <p:spPr>
          <a:xfrm flipH="1">
            <a:off x="4629492" y="4410031"/>
            <a:ext cx="332920" cy="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A20D35A-69D9-45A1-B14F-66D055693CF9}"/>
              </a:ext>
            </a:extLst>
          </p:cNvPr>
          <p:cNvCxnSpPr>
            <a:cxnSpLocks/>
          </p:cNvCxnSpPr>
          <p:nvPr/>
        </p:nvCxnSpPr>
        <p:spPr>
          <a:xfrm flipH="1">
            <a:off x="3192366" y="4410031"/>
            <a:ext cx="385408" cy="0"/>
          </a:xfrm>
          <a:prstGeom prst="straightConnector1">
            <a:avLst/>
          </a:prstGeom>
          <a:ln w="38100">
            <a:solidFill>
              <a:srgbClr val="E291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91E2220-898D-46FF-BB9D-3483D6632922}"/>
              </a:ext>
            </a:extLst>
          </p:cNvPr>
          <p:cNvCxnSpPr>
            <a:cxnSpLocks/>
          </p:cNvCxnSpPr>
          <p:nvPr/>
        </p:nvCxnSpPr>
        <p:spPr>
          <a:xfrm flipH="1">
            <a:off x="2806958" y="4281608"/>
            <a:ext cx="385408" cy="0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2" descr="Cloud Generic Blue icon">
            <a:extLst>
              <a:ext uri="{FF2B5EF4-FFF2-40B4-BE49-F238E27FC236}">
                <a16:creationId xmlns:a16="http://schemas.microsoft.com/office/drawing/2014/main" id="{51F826D8-7AEE-469B-B393-6A4F0A05F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397" y="1569519"/>
            <a:ext cx="249815" cy="249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7F53330-ABBC-49C4-B94C-B6168BB338D4}"/>
              </a:ext>
            </a:extLst>
          </p:cNvPr>
          <p:cNvSpPr/>
          <p:nvPr/>
        </p:nvSpPr>
        <p:spPr>
          <a:xfrm>
            <a:off x="9988981" y="4188707"/>
            <a:ext cx="22030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ca. 1100 and 1000 BC (3050-2950 BP) </a:t>
            </a:r>
          </a:p>
        </p:txBody>
      </p:sp>
    </p:spTree>
    <p:extLst>
      <p:ext uri="{BB962C8B-B14F-4D97-AF65-F5344CB8AC3E}">
        <p14:creationId xmlns:p14="http://schemas.microsoft.com/office/powerpoint/2010/main" val="38194073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6" grpId="0"/>
      <p:bldP spid="24" grpId="0" animBg="1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352CB-3E4E-409F-BC79-CB8C70B94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E5DE-38A8-4305-BAE1-72FCD3144A5E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8" name="officeArt object" descr="Picture 6">
            <a:extLst>
              <a:ext uri="{FF2B5EF4-FFF2-40B4-BE49-F238E27FC236}">
                <a16:creationId xmlns:a16="http://schemas.microsoft.com/office/drawing/2014/main" id="{709C941F-C429-4C81-A4F4-879DA5D2F4AB}"/>
              </a:ext>
            </a:extLst>
          </p:cNvPr>
          <p:cNvPicPr/>
          <p:nvPr/>
        </p:nvPicPr>
        <p:blipFill>
          <a:blip r:embed="rId3" cstate="print"/>
          <a:srcRect l="722" t="8903" r="3579" b="15274"/>
          <a:stretch>
            <a:fillRect/>
          </a:stretch>
        </p:blipFill>
        <p:spPr>
          <a:xfrm>
            <a:off x="6096000" y="888895"/>
            <a:ext cx="5791844" cy="4588953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9" name="Graphic 1">
            <a:extLst>
              <a:ext uri="{FF2B5EF4-FFF2-40B4-BE49-F238E27FC236}">
                <a16:creationId xmlns:a16="http://schemas.microsoft.com/office/drawing/2014/main" id="{77A72F97-540C-45F5-9726-558C22581D7A}"/>
              </a:ext>
            </a:extLst>
          </p:cNvPr>
          <p:cNvPicPr/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5734"/>
          <a:stretch/>
        </p:blipFill>
        <p:spPr>
          <a:xfrm>
            <a:off x="1106374" y="1396731"/>
            <a:ext cx="4100097" cy="505412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ECDC96F-3226-4246-BCF3-030BA90D1819}"/>
              </a:ext>
            </a:extLst>
          </p:cNvPr>
          <p:cNvSpPr/>
          <p:nvPr/>
        </p:nvSpPr>
        <p:spPr>
          <a:xfrm>
            <a:off x="6096000" y="5501818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Locations of paleoenvironmental records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4" descr="color icon for normally 26765839 Vector Art at Vecteezy">
            <a:extLst>
              <a:ext uri="{FF2B5EF4-FFF2-40B4-BE49-F238E27FC236}">
                <a16:creationId xmlns:a16="http://schemas.microsoft.com/office/drawing/2014/main" id="{CEF88FAB-7F7A-4ACE-B7EA-51618BDE8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44" y="2338493"/>
            <a:ext cx="584732" cy="584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loud Generic Blue icon">
            <a:extLst>
              <a:ext uri="{FF2B5EF4-FFF2-40B4-BE49-F238E27FC236}">
                <a16:creationId xmlns:a16="http://schemas.microsoft.com/office/drawing/2014/main" id="{7F038240-FDCB-4EA6-B400-54FED1CFA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82" y="5126486"/>
            <a:ext cx="361255" cy="36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E416B25-A097-4415-919A-F18E4706D87D}"/>
              </a:ext>
            </a:extLst>
          </p:cNvPr>
          <p:cNvSpPr/>
          <p:nvPr/>
        </p:nvSpPr>
        <p:spPr>
          <a:xfrm>
            <a:off x="255682" y="312342"/>
            <a:ext cx="7418067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Regional Climatic data-based on pollen and chironomid</a:t>
            </a:r>
            <a:endParaRPr lang="en-US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024FB7EE-830B-46B0-94FC-D1837B726D75}"/>
              </a:ext>
            </a:extLst>
          </p:cNvPr>
          <p:cNvSpPr/>
          <p:nvPr/>
        </p:nvSpPr>
        <p:spPr>
          <a:xfrm>
            <a:off x="3476046" y="1858870"/>
            <a:ext cx="76208" cy="55247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34B7DE8F-F9BD-41E6-915E-79CF9C7BA121}"/>
              </a:ext>
            </a:extLst>
          </p:cNvPr>
          <p:cNvSpPr/>
          <p:nvPr/>
        </p:nvSpPr>
        <p:spPr>
          <a:xfrm>
            <a:off x="3483998" y="4898604"/>
            <a:ext cx="83490" cy="579244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E691532-4DB0-453A-AAC4-0982F32C3952}"/>
              </a:ext>
            </a:extLst>
          </p:cNvPr>
          <p:cNvSpPr txBox="1"/>
          <p:nvPr/>
        </p:nvSpPr>
        <p:spPr>
          <a:xfrm>
            <a:off x="3514150" y="1684574"/>
            <a:ext cx="15024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~1200-1150 BC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B9561F0-513F-46A2-9A7D-81F60ED94539}"/>
              </a:ext>
            </a:extLst>
          </p:cNvPr>
          <p:cNvSpPr txBox="1"/>
          <p:nvPr/>
        </p:nvSpPr>
        <p:spPr>
          <a:xfrm>
            <a:off x="3552254" y="4505484"/>
            <a:ext cx="15024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~1200-1150 BC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12134A1F-5EEA-0F2F-6E64-CABE67DF5A52}"/>
              </a:ext>
            </a:extLst>
          </p:cNvPr>
          <p:cNvSpPr/>
          <p:nvPr/>
        </p:nvSpPr>
        <p:spPr>
          <a:xfrm>
            <a:off x="3302580" y="4674463"/>
            <a:ext cx="83490" cy="579244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448AC2-FBE5-3412-F12C-BBB99B2C5B2D}"/>
              </a:ext>
            </a:extLst>
          </p:cNvPr>
          <p:cNvSpPr/>
          <p:nvPr/>
        </p:nvSpPr>
        <p:spPr>
          <a:xfrm>
            <a:off x="1714597" y="4535963"/>
            <a:ext cx="16271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~ 1100 and 1000 BC </a:t>
            </a: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3B43D599-688F-A068-41B0-39FF43C96041}"/>
              </a:ext>
            </a:extLst>
          </p:cNvPr>
          <p:cNvSpPr/>
          <p:nvPr/>
        </p:nvSpPr>
        <p:spPr>
          <a:xfrm>
            <a:off x="3286222" y="1846451"/>
            <a:ext cx="76208" cy="55247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1A9439-DF01-CEAA-7A47-0841E51F55CB}"/>
              </a:ext>
            </a:extLst>
          </p:cNvPr>
          <p:cNvSpPr/>
          <p:nvPr/>
        </p:nvSpPr>
        <p:spPr>
          <a:xfrm>
            <a:off x="1768725" y="1777709"/>
            <a:ext cx="16271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~ 1100 and 1000 BC </a:t>
            </a:r>
          </a:p>
        </p:txBody>
      </p:sp>
    </p:spTree>
    <p:extLst>
      <p:ext uri="{BB962C8B-B14F-4D97-AF65-F5344CB8AC3E}">
        <p14:creationId xmlns:p14="http://schemas.microsoft.com/office/powerpoint/2010/main" val="24348932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  <p:bldP spid="24" grpId="0"/>
      <p:bldP spid="6" grpId="0" animBg="1"/>
      <p:bldP spid="14" grpId="0"/>
      <p:bldP spid="17" grpId="0" animBg="1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352CB-3E4E-409F-BC79-CB8C70B94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E5DE-38A8-4305-BAE1-72FCD3144A5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9F7D60-800C-8C63-44F7-84BA4ABB9707}"/>
              </a:ext>
            </a:extLst>
          </p:cNvPr>
          <p:cNvSpPr/>
          <p:nvPr/>
        </p:nvSpPr>
        <p:spPr>
          <a:xfrm>
            <a:off x="81886" y="181401"/>
            <a:ext cx="5532284" cy="4565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b="1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Continental Climatic data-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 model simulations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BE04B9C-35F4-4D76-A0C3-9ABBEBC225BB}"/>
              </a:ext>
            </a:extLst>
          </p:cNvPr>
          <p:cNvGrpSpPr/>
          <p:nvPr/>
        </p:nvGrpSpPr>
        <p:grpSpPr>
          <a:xfrm>
            <a:off x="1733822" y="1691831"/>
            <a:ext cx="9091232" cy="3839915"/>
            <a:chOff x="2475502" y="1726502"/>
            <a:chExt cx="9091232" cy="383991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2134748-4672-4974-B979-5D2106AB96C2}"/>
                </a:ext>
              </a:extLst>
            </p:cNvPr>
            <p:cNvGrpSpPr/>
            <p:nvPr/>
          </p:nvGrpSpPr>
          <p:grpSpPr>
            <a:xfrm>
              <a:off x="2475502" y="1726502"/>
              <a:ext cx="9091232" cy="3839915"/>
              <a:chOff x="4868090" y="1612746"/>
              <a:chExt cx="8201605" cy="3276772"/>
            </a:xfrm>
          </p:grpSpPr>
          <p:pic>
            <p:nvPicPr>
              <p:cNvPr id="30" name="Graphic 10">
                <a:extLst>
                  <a:ext uri="{FF2B5EF4-FFF2-40B4-BE49-F238E27FC236}">
                    <a16:creationId xmlns:a16="http://schemas.microsoft.com/office/drawing/2014/main" id="{865B61D9-8F42-4EE0-9784-7BF2CD61546C}"/>
                  </a:ext>
                </a:extLst>
              </p:cNvPr>
              <p:cNvPicPr/>
              <p:nvPr/>
            </p:nvPicPr>
            <p:blipFill rotWithShape="1"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 t="22739" r="77079" b="54867"/>
              <a:stretch/>
            </p:blipFill>
            <p:spPr>
              <a:xfrm>
                <a:off x="8674495" y="3331542"/>
                <a:ext cx="1094499" cy="1115317"/>
              </a:xfrm>
              <a:prstGeom prst="rect">
                <a:avLst/>
              </a:prstGeom>
            </p:spPr>
          </p:pic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96ACD6E-F888-4F04-86E0-09925E163A92}"/>
                  </a:ext>
                </a:extLst>
              </p:cNvPr>
              <p:cNvGrpSpPr/>
              <p:nvPr/>
            </p:nvGrpSpPr>
            <p:grpSpPr>
              <a:xfrm>
                <a:off x="4868090" y="1612746"/>
                <a:ext cx="8201605" cy="3276772"/>
                <a:chOff x="4868090" y="1612746"/>
                <a:chExt cx="8201605" cy="3276772"/>
              </a:xfrm>
            </p:grpSpPr>
            <p:pic>
              <p:nvPicPr>
                <p:cNvPr id="19" name="Picture 2" descr="Cloud Generic Blue icon">
                  <a:extLst>
                    <a:ext uri="{FF2B5EF4-FFF2-40B4-BE49-F238E27FC236}">
                      <a16:creationId xmlns:a16="http://schemas.microsoft.com/office/drawing/2014/main" id="{FD01EE28-8A62-4951-9AC6-9690ABD0E1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450964" y="3731618"/>
                  <a:ext cx="421260" cy="4212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4" descr="color icon for normally 26765839 Vector Art at Vecteezy">
                  <a:extLst>
                    <a:ext uri="{FF2B5EF4-FFF2-40B4-BE49-F238E27FC236}">
                      <a16:creationId xmlns:a16="http://schemas.microsoft.com/office/drawing/2014/main" id="{6DE82D34-81A2-408A-B5FE-58B36F4A965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275758" y="1822552"/>
                  <a:ext cx="793937" cy="79393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Graphic 7">
                  <a:extLst>
                    <a:ext uri="{FF2B5EF4-FFF2-40B4-BE49-F238E27FC236}">
                      <a16:creationId xmlns:a16="http://schemas.microsoft.com/office/drawing/2014/main" id="{B893BDA9-01BB-484F-96FC-CD7CCCC5F25D}"/>
                    </a:ext>
                  </a:extLst>
                </p:cNvPr>
                <p:cNvPicPr/>
                <p:nvPr/>
              </p:nvPicPr>
              <p:blipFill rotWithShape="1"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 l="26077" t="92337" r="25299" b="31"/>
                <a:stretch/>
              </p:blipFill>
              <p:spPr>
                <a:xfrm>
                  <a:off x="7699622" y="2854853"/>
                  <a:ext cx="2275172" cy="401337"/>
                </a:xfrm>
                <a:prstGeom prst="rect">
                  <a:avLst/>
                </a:prstGeom>
              </p:spPr>
            </p:pic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367E067E-EF4B-464C-AB01-0A37CE5D6183}"/>
                    </a:ext>
                  </a:extLst>
                </p:cNvPr>
                <p:cNvGrpSpPr/>
                <p:nvPr/>
              </p:nvGrpSpPr>
              <p:grpSpPr>
                <a:xfrm>
                  <a:off x="4868091" y="1612746"/>
                  <a:ext cx="4767694" cy="1219064"/>
                  <a:chOff x="1242464" y="3747287"/>
                  <a:chExt cx="4653519" cy="1165453"/>
                </a:xfrm>
              </p:grpSpPr>
              <p:pic>
                <p:nvPicPr>
                  <p:cNvPr id="16" name="Graphic 7">
                    <a:extLst>
                      <a:ext uri="{FF2B5EF4-FFF2-40B4-BE49-F238E27FC236}">
                        <a16:creationId xmlns:a16="http://schemas.microsoft.com/office/drawing/2014/main" id="{32770A7D-3B2E-4EE3-8BF6-89E5D64FEB1A}"/>
                      </a:ext>
                    </a:extLst>
                  </p:cNvPr>
                  <p:cNvPicPr/>
                  <p:nvPr/>
                </p:nvPicPr>
                <p:blipFill rotWithShape="1">
                  <a:blip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rcRect t="22018" r="77909" b="54905"/>
                  <a:stretch/>
                </p:blipFill>
                <p:spPr>
                  <a:xfrm>
                    <a:off x="4887098" y="3747287"/>
                    <a:ext cx="1008885" cy="1160181"/>
                  </a:xfrm>
                  <a:prstGeom prst="rect">
                    <a:avLst/>
                  </a:prstGeom>
                </p:spPr>
              </p:pic>
              <p:pic>
                <p:nvPicPr>
                  <p:cNvPr id="29" name="Graphic 7">
                    <a:extLst>
                      <a:ext uri="{FF2B5EF4-FFF2-40B4-BE49-F238E27FC236}">
                        <a16:creationId xmlns:a16="http://schemas.microsoft.com/office/drawing/2014/main" id="{02F04354-3F6C-4161-8744-C6C434175E06}"/>
                      </a:ext>
                    </a:extLst>
                  </p:cNvPr>
                  <p:cNvPicPr/>
                  <p:nvPr/>
                </p:nvPicPr>
                <p:blipFill rotWithShape="1">
                  <a:blip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rcRect l="25008" b="77045"/>
                  <a:stretch/>
                </p:blipFill>
                <p:spPr>
                  <a:xfrm>
                    <a:off x="1242464" y="3758669"/>
                    <a:ext cx="3424857" cy="1154071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7" name="Graphic 10">
                  <a:extLst>
                    <a:ext uri="{FF2B5EF4-FFF2-40B4-BE49-F238E27FC236}">
                      <a16:creationId xmlns:a16="http://schemas.microsoft.com/office/drawing/2014/main" id="{78F902D1-BBE5-4321-A7C5-540E1A73D68A}"/>
                    </a:ext>
                  </a:extLst>
                </p:cNvPr>
                <p:cNvPicPr/>
                <p:nvPr/>
              </p:nvPicPr>
              <p:blipFill rotWithShape="1"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 l="25027" b="76828"/>
                <a:stretch/>
              </p:blipFill>
              <p:spPr>
                <a:xfrm>
                  <a:off x="4868090" y="3328348"/>
                  <a:ext cx="3579985" cy="1154072"/>
                </a:xfrm>
                <a:prstGeom prst="rect">
                  <a:avLst/>
                </a:prstGeom>
              </p:spPr>
            </p:pic>
            <p:pic>
              <p:nvPicPr>
                <p:cNvPr id="31" name="Graphic 10">
                  <a:extLst>
                    <a:ext uri="{FF2B5EF4-FFF2-40B4-BE49-F238E27FC236}">
                      <a16:creationId xmlns:a16="http://schemas.microsoft.com/office/drawing/2014/main" id="{1DE0123F-38B7-4BDA-9398-56490958A8D5}"/>
                    </a:ext>
                  </a:extLst>
                </p:cNvPr>
                <p:cNvPicPr/>
                <p:nvPr/>
              </p:nvPicPr>
              <p:blipFill rotWithShape="1"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 l="24309" t="92570" r="28091" b="261"/>
                <a:stretch/>
              </p:blipFill>
              <p:spPr>
                <a:xfrm>
                  <a:off x="7701857" y="4532477"/>
                  <a:ext cx="2272937" cy="357041"/>
                </a:xfrm>
                <a:prstGeom prst="rect">
                  <a:avLst/>
                </a:prstGeom>
              </p:spPr>
            </p:pic>
          </p:grpSp>
        </p:grpSp>
        <p:pic>
          <p:nvPicPr>
            <p:cNvPr id="25" name="Graphic 10">
              <a:extLst>
                <a:ext uri="{FF2B5EF4-FFF2-40B4-BE49-F238E27FC236}">
                  <a16:creationId xmlns:a16="http://schemas.microsoft.com/office/drawing/2014/main" id="{E05F6E97-70F9-4ED1-B467-D7D22708C8E6}"/>
                </a:ext>
              </a:extLst>
            </p:cNvPr>
            <p:cNvPicPr/>
            <p:nvPr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5630" t="22122" r="25076" b="54792"/>
            <a:stretch/>
          </p:blipFill>
          <p:spPr>
            <a:xfrm>
              <a:off x="8036272" y="3736946"/>
              <a:ext cx="2743200" cy="1274944"/>
            </a:xfrm>
            <a:prstGeom prst="rect">
              <a:avLst/>
            </a:prstGeom>
          </p:spPr>
        </p:pic>
        <p:pic>
          <p:nvPicPr>
            <p:cNvPr id="26" name="Graphic 7">
              <a:extLst>
                <a:ext uri="{FF2B5EF4-FFF2-40B4-BE49-F238E27FC236}">
                  <a16:creationId xmlns:a16="http://schemas.microsoft.com/office/drawing/2014/main" id="{C54EA6D0-50E4-4A9E-BF46-4F6A97F59088}"/>
                </a:ext>
              </a:extLst>
            </p:cNvPr>
            <p:cNvPicPr/>
            <p:nvPr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23782" t="22112" r="25353" b="54619"/>
            <a:stretch/>
          </p:blipFill>
          <p:spPr>
            <a:xfrm>
              <a:off x="7760349" y="1794266"/>
              <a:ext cx="3019123" cy="1306994"/>
            </a:xfrm>
            <a:prstGeom prst="rect">
              <a:avLst/>
            </a:prstGeom>
          </p:spPr>
        </p:pic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57177EFE-DF17-4AF7-A426-02617BE4E629}"/>
              </a:ext>
            </a:extLst>
          </p:cNvPr>
          <p:cNvSpPr/>
          <p:nvPr/>
        </p:nvSpPr>
        <p:spPr>
          <a:xfrm>
            <a:off x="2995433" y="1457190"/>
            <a:ext cx="1461052" cy="3812318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6269FAE-03EB-455A-9711-CC61441F4DE6}"/>
              </a:ext>
            </a:extLst>
          </p:cNvPr>
          <p:cNvGrpSpPr/>
          <p:nvPr/>
        </p:nvGrpSpPr>
        <p:grpSpPr>
          <a:xfrm>
            <a:off x="209080" y="6251654"/>
            <a:ext cx="7426364" cy="276999"/>
            <a:chOff x="203490" y="6559494"/>
            <a:chExt cx="7426364" cy="27699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4269FA8-9923-4FE0-8148-498728B1B246}"/>
                </a:ext>
              </a:extLst>
            </p:cNvPr>
            <p:cNvSpPr txBox="1"/>
            <p:nvPr/>
          </p:nvSpPr>
          <p:spPr>
            <a:xfrm>
              <a:off x="499835" y="6559494"/>
              <a:ext cx="71300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Arial" panose="020B0604020202020204" pitchFamily="34" charset="0"/>
                  <a:ea typeface="Arial Unicode MS"/>
                  <a:cs typeface="Arial" panose="020B0604020202020204" pitchFamily="34" charset="0"/>
                </a:rPr>
                <a:t>red rectangle indicates the location of the sites used for local and regional climate reconstructions</a:t>
              </a:r>
              <a:endParaRPr lang="en-US" sz="1200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14B2D27-FFC9-4BAF-8040-1F26971EE64B}"/>
                </a:ext>
              </a:extLst>
            </p:cNvPr>
            <p:cNvSpPr/>
            <p:nvPr/>
          </p:nvSpPr>
          <p:spPr>
            <a:xfrm>
              <a:off x="203490" y="6658840"/>
              <a:ext cx="339435" cy="139888"/>
            </a:xfrm>
            <a:prstGeom prst="rect">
              <a:avLst/>
            </a:prstGeom>
            <a:noFill/>
            <a:ln w="222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D9C1789-30C1-E9B0-0C66-B5797E880DBF}"/>
              </a:ext>
            </a:extLst>
          </p:cNvPr>
          <p:cNvSpPr/>
          <p:nvPr/>
        </p:nvSpPr>
        <p:spPr>
          <a:xfrm>
            <a:off x="5803544" y="1457190"/>
            <a:ext cx="1362782" cy="3683006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A25E9B-BA7A-3E1C-EB06-80E2C2CE2B46}"/>
              </a:ext>
            </a:extLst>
          </p:cNvPr>
          <p:cNvSpPr txBox="1"/>
          <p:nvPr/>
        </p:nvSpPr>
        <p:spPr>
          <a:xfrm>
            <a:off x="2995433" y="1039687"/>
            <a:ext cx="16722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3150-3100 BP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EC4EC4-B0BC-A90B-F06B-F5ACA785467A}"/>
              </a:ext>
            </a:extLst>
          </p:cNvPr>
          <p:cNvSpPr txBox="1"/>
          <p:nvPr/>
        </p:nvSpPr>
        <p:spPr>
          <a:xfrm>
            <a:off x="5722189" y="1078963"/>
            <a:ext cx="16722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3050-3000 BP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612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DAC6D-2094-3856-E234-8481220B3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642E3-DF3B-B413-5DE3-7795830EB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E5DE-38A8-4305-BAE1-72FCD3144A5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220B8A-BB82-20DB-3062-5F8E4FE9A25A}"/>
              </a:ext>
            </a:extLst>
          </p:cNvPr>
          <p:cNvSpPr txBox="1"/>
          <p:nvPr/>
        </p:nvSpPr>
        <p:spPr>
          <a:xfrm>
            <a:off x="245919" y="805501"/>
            <a:ext cx="9021837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diversified economy (millet +pulses + oil plants, mixed farming, grazing integration)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storage systems indicating buffering (communal?)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settlement restructuring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continuation of exchange networks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higher adaptive capacity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6CC05D-038D-A5E6-D484-AA90A864767A}"/>
              </a:ext>
            </a:extLst>
          </p:cNvPr>
          <p:cNvSpPr txBox="1"/>
          <p:nvPr/>
        </p:nvSpPr>
        <p:spPr>
          <a:xfrm>
            <a:off x="124772" y="112649"/>
            <a:ext cx="451834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Social-ecological Resilience</a:t>
            </a:r>
          </a:p>
          <a:p>
            <a:endParaRPr lang="en-US" dirty="0"/>
          </a:p>
        </p:txBody>
      </p:sp>
      <p:pic>
        <p:nvPicPr>
          <p:cNvPr id="1064" name="Picture 14" descr="Icon representing global exchange with arrows and a globe, ideal for trade  concepts 49347200 Vector Art at Vecteezy">
            <a:extLst>
              <a:ext uri="{FF2B5EF4-FFF2-40B4-BE49-F238E27FC236}">
                <a16:creationId xmlns:a16="http://schemas.microsoft.com/office/drawing/2014/main" id="{086530B6-3ABF-2197-1739-24C0EF1C5E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60"/>
          <a:stretch/>
        </p:blipFill>
        <p:spPr bwMode="auto">
          <a:xfrm>
            <a:off x="9880542" y="3761280"/>
            <a:ext cx="1536776" cy="140369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72" name="Group 1071">
            <a:extLst>
              <a:ext uri="{FF2B5EF4-FFF2-40B4-BE49-F238E27FC236}">
                <a16:creationId xmlns:a16="http://schemas.microsoft.com/office/drawing/2014/main" id="{9A0A614F-9DCB-42B7-07B7-350D2AE406AD}"/>
              </a:ext>
            </a:extLst>
          </p:cNvPr>
          <p:cNvGrpSpPr/>
          <p:nvPr/>
        </p:nvGrpSpPr>
        <p:grpSpPr>
          <a:xfrm>
            <a:off x="5041606" y="3788779"/>
            <a:ext cx="2360668" cy="1446639"/>
            <a:chOff x="7714477" y="2789736"/>
            <a:chExt cx="2488869" cy="1532838"/>
          </a:xfrm>
        </p:grpSpPr>
        <p:sp>
          <p:nvSpPr>
            <p:cNvPr id="1068" name="Rectangle 1067">
              <a:extLst>
                <a:ext uri="{FF2B5EF4-FFF2-40B4-BE49-F238E27FC236}">
                  <a16:creationId xmlns:a16="http://schemas.microsoft.com/office/drawing/2014/main" id="{57D441E2-A87D-E81D-F99F-BE8600417145}"/>
                </a:ext>
              </a:extLst>
            </p:cNvPr>
            <p:cNvSpPr/>
            <p:nvPr/>
          </p:nvSpPr>
          <p:spPr>
            <a:xfrm>
              <a:off x="7714477" y="3106086"/>
              <a:ext cx="2488869" cy="1216488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067" name="Group 1066">
              <a:extLst>
                <a:ext uri="{FF2B5EF4-FFF2-40B4-BE49-F238E27FC236}">
                  <a16:creationId xmlns:a16="http://schemas.microsoft.com/office/drawing/2014/main" id="{37CE98A3-C562-EC69-776F-1BC06250E025}"/>
                </a:ext>
              </a:extLst>
            </p:cNvPr>
            <p:cNvGrpSpPr/>
            <p:nvPr/>
          </p:nvGrpSpPr>
          <p:grpSpPr>
            <a:xfrm>
              <a:off x="8263472" y="2789736"/>
              <a:ext cx="1580249" cy="1165816"/>
              <a:chOff x="8016996" y="2789735"/>
              <a:chExt cx="1883240" cy="1438035"/>
            </a:xfrm>
          </p:grpSpPr>
          <p:sp>
            <p:nvSpPr>
              <p:cNvPr id="1065" name="Chord 1064">
                <a:extLst>
                  <a:ext uri="{FF2B5EF4-FFF2-40B4-BE49-F238E27FC236}">
                    <a16:creationId xmlns:a16="http://schemas.microsoft.com/office/drawing/2014/main" id="{AE486F17-CA32-5CF1-5120-E4B98EC72AAA}"/>
                  </a:ext>
                </a:extLst>
              </p:cNvPr>
              <p:cNvSpPr/>
              <p:nvPr/>
            </p:nvSpPr>
            <p:spPr>
              <a:xfrm rot="17545865">
                <a:off x="8100961" y="2779709"/>
                <a:ext cx="1438035" cy="1458087"/>
              </a:xfrm>
              <a:prstGeom prst="chord">
                <a:avLst/>
              </a:prstGeom>
              <a:solidFill>
                <a:srgbClr val="6633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6" name="TextBox 1065">
                <a:extLst>
                  <a:ext uri="{FF2B5EF4-FFF2-40B4-BE49-F238E27FC236}">
                    <a16:creationId xmlns:a16="http://schemas.microsoft.com/office/drawing/2014/main" id="{6A3431DA-F825-EC27-0F36-222948FC2932}"/>
                  </a:ext>
                </a:extLst>
              </p:cNvPr>
              <p:cNvSpPr txBox="1"/>
              <p:nvPr/>
            </p:nvSpPr>
            <p:spPr>
              <a:xfrm>
                <a:off x="8016996" y="3443004"/>
                <a:ext cx="1883240" cy="4924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Pit storage</a:t>
                </a: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069" name="Picture 16" descr="Green grass isolated vector symbol icon design Stock Photo - Alamy">
              <a:extLst>
                <a:ext uri="{FF2B5EF4-FFF2-40B4-BE49-F238E27FC236}">
                  <a16:creationId xmlns:a16="http://schemas.microsoft.com/office/drawing/2014/main" id="{FC31D398-0F4A-38A2-B918-329674CEC62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17" t="26618" r="15214" b="36427"/>
            <a:stretch/>
          </p:blipFill>
          <p:spPr bwMode="auto">
            <a:xfrm flipH="1">
              <a:off x="7714477" y="2941666"/>
              <a:ext cx="658957" cy="213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0" name="Picture 16" descr="Green grass isolated vector symbol icon design Stock Photo - Alamy">
              <a:extLst>
                <a:ext uri="{FF2B5EF4-FFF2-40B4-BE49-F238E27FC236}">
                  <a16:creationId xmlns:a16="http://schemas.microsoft.com/office/drawing/2014/main" id="{26703F56-AAC9-42A9-ED6F-1BD3A4BAFC3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17" t="26618" r="15214" b="36427"/>
            <a:stretch/>
          </p:blipFill>
          <p:spPr bwMode="auto">
            <a:xfrm>
              <a:off x="9470593" y="2906744"/>
              <a:ext cx="711112" cy="230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77" name="Group 1076">
            <a:extLst>
              <a:ext uri="{FF2B5EF4-FFF2-40B4-BE49-F238E27FC236}">
                <a16:creationId xmlns:a16="http://schemas.microsoft.com/office/drawing/2014/main" id="{5A1D824A-21DD-F821-ACF2-DF11F7AB04E8}"/>
              </a:ext>
            </a:extLst>
          </p:cNvPr>
          <p:cNvGrpSpPr/>
          <p:nvPr/>
        </p:nvGrpSpPr>
        <p:grpSpPr>
          <a:xfrm>
            <a:off x="1024468" y="3493787"/>
            <a:ext cx="3516627" cy="1741631"/>
            <a:chOff x="3809601" y="1618287"/>
            <a:chExt cx="2829626" cy="1422585"/>
          </a:xfrm>
        </p:grpSpPr>
        <p:grpSp>
          <p:nvGrpSpPr>
            <p:cNvPr id="1075" name="Group 1074">
              <a:extLst>
                <a:ext uri="{FF2B5EF4-FFF2-40B4-BE49-F238E27FC236}">
                  <a16:creationId xmlns:a16="http://schemas.microsoft.com/office/drawing/2014/main" id="{0FCEEF8E-5DFC-4419-2B44-64A897F61FBC}"/>
                </a:ext>
              </a:extLst>
            </p:cNvPr>
            <p:cNvGrpSpPr/>
            <p:nvPr/>
          </p:nvGrpSpPr>
          <p:grpSpPr>
            <a:xfrm>
              <a:off x="3809601" y="1618287"/>
              <a:ext cx="2829626" cy="1422585"/>
              <a:chOff x="3809601" y="1618287"/>
              <a:chExt cx="2829626" cy="1422585"/>
            </a:xfrm>
          </p:grpSpPr>
          <p:grpSp>
            <p:nvGrpSpPr>
              <p:cNvPr id="1037" name="Group 1036">
                <a:extLst>
                  <a:ext uri="{FF2B5EF4-FFF2-40B4-BE49-F238E27FC236}">
                    <a16:creationId xmlns:a16="http://schemas.microsoft.com/office/drawing/2014/main" id="{E1C4092B-20B2-BEAD-9089-BB5650292259}"/>
                  </a:ext>
                </a:extLst>
              </p:cNvPr>
              <p:cNvGrpSpPr/>
              <p:nvPr/>
            </p:nvGrpSpPr>
            <p:grpSpPr>
              <a:xfrm>
                <a:off x="3918796" y="1618287"/>
                <a:ext cx="1336546" cy="802733"/>
                <a:chOff x="3809601" y="2112896"/>
                <a:chExt cx="1336546" cy="802733"/>
              </a:xfrm>
            </p:grpSpPr>
            <p:pic>
              <p:nvPicPr>
                <p:cNvPr id="1041" name="Picture 8" descr="Rye - Free nature icons">
                  <a:extLst>
                    <a:ext uri="{FF2B5EF4-FFF2-40B4-BE49-F238E27FC236}">
                      <a16:creationId xmlns:a16="http://schemas.microsoft.com/office/drawing/2014/main" id="{01D135F4-FC9D-6B59-07C9-88A94DF78D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82016"/>
                <a:stretch/>
              </p:blipFill>
              <p:spPr bwMode="auto">
                <a:xfrm flipH="1">
                  <a:off x="3809601" y="2734840"/>
                  <a:ext cx="826747" cy="1486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38" name="Picture 4" descr="Millet Vector Art, Icons, and Graphics for Free Download">
                  <a:extLst>
                    <a:ext uri="{FF2B5EF4-FFF2-40B4-BE49-F238E27FC236}">
                      <a16:creationId xmlns:a16="http://schemas.microsoft.com/office/drawing/2014/main" id="{470F80A9-7F80-CCE0-B108-0E67DF4BB1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473" t="7397" r="23447" b="9708"/>
                <a:stretch/>
              </p:blipFill>
              <p:spPr bwMode="auto">
                <a:xfrm>
                  <a:off x="4754837" y="2233522"/>
                  <a:ext cx="391310" cy="611113"/>
                </a:xfrm>
                <a:prstGeom prst="ellipse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39" name="Picture 8" descr="Rye - Free nature icons">
                  <a:extLst>
                    <a:ext uri="{FF2B5EF4-FFF2-40B4-BE49-F238E27FC236}">
                      <a16:creationId xmlns:a16="http://schemas.microsoft.com/office/drawing/2014/main" id="{50C7C960-1940-B373-C4A5-5C40E0CA6D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82016"/>
                <a:stretch/>
              </p:blipFill>
              <p:spPr bwMode="auto">
                <a:xfrm flipH="1">
                  <a:off x="4149605" y="2743969"/>
                  <a:ext cx="826747" cy="1486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40" name="Picture 4" descr="Millet Vector Art, Icons, and Graphics for Free Download">
                  <a:extLst>
                    <a:ext uri="{FF2B5EF4-FFF2-40B4-BE49-F238E27FC236}">
                      <a16:creationId xmlns:a16="http://schemas.microsoft.com/office/drawing/2014/main" id="{4AEAB6D2-875B-1863-CD53-85EB276E313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473" t="7397" r="23447" b="9708"/>
                <a:stretch/>
              </p:blipFill>
              <p:spPr bwMode="auto">
                <a:xfrm>
                  <a:off x="3887463" y="2112896"/>
                  <a:ext cx="514008" cy="802733"/>
                </a:xfrm>
                <a:prstGeom prst="ellipse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034" name="Picture 10" descr="Barley - Free food icons">
                <a:extLst>
                  <a:ext uri="{FF2B5EF4-FFF2-40B4-BE49-F238E27FC236}">
                    <a16:creationId xmlns:a16="http://schemas.microsoft.com/office/drawing/2014/main" id="{FE8C240C-1761-9117-BBCE-7F6A06F922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956" t="-1" b="-22990"/>
              <a:stretch/>
            </p:blipFill>
            <p:spPr bwMode="auto">
              <a:xfrm>
                <a:off x="5177534" y="2194638"/>
                <a:ext cx="449168" cy="7886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3" name="Picture 12" descr="Barley Icon Vector Art, Icons, and Graphics for Free Download">
                <a:extLst>
                  <a:ext uri="{FF2B5EF4-FFF2-40B4-BE49-F238E27FC236}">
                    <a16:creationId xmlns:a16="http://schemas.microsoft.com/office/drawing/2014/main" id="{0F7E246E-95CB-6A43-DF26-D0636B1728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318" t="10796" r="26769" b="7494"/>
              <a:stretch/>
            </p:blipFill>
            <p:spPr bwMode="auto">
              <a:xfrm>
                <a:off x="5024380" y="2194638"/>
                <a:ext cx="375132" cy="68888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7" name="Picture 8" descr="Rye - Free nature icons">
                <a:extLst>
                  <a:ext uri="{FF2B5EF4-FFF2-40B4-BE49-F238E27FC236}">
                    <a16:creationId xmlns:a16="http://schemas.microsoft.com/office/drawing/2014/main" id="{BAAA0368-163B-E9D3-C557-190B92F146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2016"/>
              <a:stretch/>
            </p:blipFill>
            <p:spPr bwMode="auto">
              <a:xfrm flipH="1">
                <a:off x="4843267" y="2734840"/>
                <a:ext cx="826747" cy="1486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035" name="Group 1034">
                <a:extLst>
                  <a:ext uri="{FF2B5EF4-FFF2-40B4-BE49-F238E27FC236}">
                    <a16:creationId xmlns:a16="http://schemas.microsoft.com/office/drawing/2014/main" id="{071202EC-60AA-FB43-7D20-1EE5A51B6A41}"/>
                  </a:ext>
                </a:extLst>
              </p:cNvPr>
              <p:cNvGrpSpPr/>
              <p:nvPr/>
            </p:nvGrpSpPr>
            <p:grpSpPr>
              <a:xfrm>
                <a:off x="3809601" y="2112896"/>
                <a:ext cx="1336546" cy="802733"/>
                <a:chOff x="3809601" y="2112896"/>
                <a:chExt cx="1336546" cy="802733"/>
              </a:xfrm>
            </p:grpSpPr>
            <p:pic>
              <p:nvPicPr>
                <p:cNvPr id="1028" name="Picture 4" descr="Millet Vector Art, Icons, and Graphics for Free Download">
                  <a:extLst>
                    <a:ext uri="{FF2B5EF4-FFF2-40B4-BE49-F238E27FC236}">
                      <a16:creationId xmlns:a16="http://schemas.microsoft.com/office/drawing/2014/main" id="{82BFEFCB-3B8E-2B7C-D00F-7635F22603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473" t="7397" r="23447" b="9708"/>
                <a:stretch/>
              </p:blipFill>
              <p:spPr bwMode="auto">
                <a:xfrm>
                  <a:off x="4754837" y="2233522"/>
                  <a:ext cx="391310" cy="611113"/>
                </a:xfrm>
                <a:prstGeom prst="ellipse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29" name="Picture 8" descr="Rye - Free nature icons">
                  <a:extLst>
                    <a:ext uri="{FF2B5EF4-FFF2-40B4-BE49-F238E27FC236}">
                      <a16:creationId xmlns:a16="http://schemas.microsoft.com/office/drawing/2014/main" id="{D2761F56-DC14-195E-12E7-B138F0D91E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82016"/>
                <a:stretch/>
              </p:blipFill>
              <p:spPr bwMode="auto">
                <a:xfrm flipH="1">
                  <a:off x="4149605" y="2743969"/>
                  <a:ext cx="826747" cy="1486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1" name="Picture 4" descr="Millet Vector Art, Icons, and Graphics for Free Download">
                  <a:extLst>
                    <a:ext uri="{FF2B5EF4-FFF2-40B4-BE49-F238E27FC236}">
                      <a16:creationId xmlns:a16="http://schemas.microsoft.com/office/drawing/2014/main" id="{04E749CF-64C1-D09A-E0BC-34AF9930E8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473" t="7397" r="23447" b="9708"/>
                <a:stretch/>
              </p:blipFill>
              <p:spPr bwMode="auto">
                <a:xfrm>
                  <a:off x="3887463" y="2112896"/>
                  <a:ext cx="514008" cy="802733"/>
                </a:xfrm>
                <a:prstGeom prst="ellipse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31" name="Picture 8" descr="Rye - Free nature icons">
                  <a:extLst>
                    <a:ext uri="{FF2B5EF4-FFF2-40B4-BE49-F238E27FC236}">
                      <a16:creationId xmlns:a16="http://schemas.microsoft.com/office/drawing/2014/main" id="{76CF2183-701E-68D4-162F-49326D3EFB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82016"/>
                <a:stretch/>
              </p:blipFill>
              <p:spPr bwMode="auto">
                <a:xfrm flipH="1">
                  <a:off x="3809601" y="2734840"/>
                  <a:ext cx="826747" cy="1486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059" name="Group 1058">
                <a:extLst>
                  <a:ext uri="{FF2B5EF4-FFF2-40B4-BE49-F238E27FC236}">
                    <a16:creationId xmlns:a16="http://schemas.microsoft.com/office/drawing/2014/main" id="{40758998-90E7-C271-7E68-540F36FF0337}"/>
                  </a:ext>
                </a:extLst>
              </p:cNvPr>
              <p:cNvGrpSpPr/>
              <p:nvPr/>
            </p:nvGrpSpPr>
            <p:grpSpPr>
              <a:xfrm>
                <a:off x="5655435" y="2294988"/>
                <a:ext cx="983792" cy="745884"/>
                <a:chOff x="6780354" y="4610347"/>
                <a:chExt cx="1051678" cy="860266"/>
              </a:xfrm>
            </p:grpSpPr>
            <p:pic>
              <p:nvPicPr>
                <p:cNvPr id="1053" name="Graphic 1052" descr="Sheep with solid fill">
                  <a:extLst>
                    <a:ext uri="{FF2B5EF4-FFF2-40B4-BE49-F238E27FC236}">
                      <a16:creationId xmlns:a16="http://schemas.microsoft.com/office/drawing/2014/main" id="{7888BD75-5921-9B71-D740-AB0B4137ED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374832" y="4790077"/>
                  <a:ext cx="457200" cy="457200"/>
                </a:xfrm>
                <a:prstGeom prst="rect">
                  <a:avLst/>
                </a:prstGeom>
              </p:spPr>
            </p:pic>
            <p:grpSp>
              <p:nvGrpSpPr>
                <p:cNvPr id="1054" name="Graphic 1045" descr="Pig with solid fill">
                  <a:extLst>
                    <a:ext uri="{FF2B5EF4-FFF2-40B4-BE49-F238E27FC236}">
                      <a16:creationId xmlns:a16="http://schemas.microsoft.com/office/drawing/2014/main" id="{6EB21B01-7E06-670E-E252-301818B3D8BA}"/>
                    </a:ext>
                  </a:extLst>
                </p:cNvPr>
                <p:cNvGrpSpPr/>
                <p:nvPr/>
              </p:nvGrpSpPr>
              <p:grpSpPr>
                <a:xfrm>
                  <a:off x="7234698" y="4617544"/>
                  <a:ext cx="573513" cy="279558"/>
                  <a:chOff x="5874315" y="3345637"/>
                  <a:chExt cx="743159" cy="467677"/>
                </a:xfrm>
                <a:solidFill>
                  <a:srgbClr val="000000"/>
                </a:solidFill>
              </p:grpSpPr>
              <p:sp>
                <p:nvSpPr>
                  <p:cNvPr id="1055" name="Free-form: Shape 1054">
                    <a:extLst>
                      <a:ext uri="{FF2B5EF4-FFF2-40B4-BE49-F238E27FC236}">
                        <a16:creationId xmlns:a16="http://schemas.microsoft.com/office/drawing/2014/main" id="{84C23B23-F9DF-C259-27AB-39E8398CDC44}"/>
                      </a:ext>
                    </a:extLst>
                  </p:cNvPr>
                  <p:cNvSpPr/>
                  <p:nvPr/>
                </p:nvSpPr>
                <p:spPr>
                  <a:xfrm>
                    <a:off x="6084075" y="3707587"/>
                    <a:ext cx="57150" cy="104775"/>
                  </a:xfrm>
                  <a:custGeom>
                    <a:avLst/>
                    <a:gdLst>
                      <a:gd name="connsiteX0" fmla="*/ 0 w 57150"/>
                      <a:gd name="connsiteY0" fmla="*/ 76200 h 104775"/>
                      <a:gd name="connsiteX1" fmla="*/ 28575 w 57150"/>
                      <a:gd name="connsiteY1" fmla="*/ 104775 h 104775"/>
                      <a:gd name="connsiteX2" fmla="*/ 57150 w 57150"/>
                      <a:gd name="connsiteY2" fmla="*/ 76200 h 104775"/>
                      <a:gd name="connsiteX3" fmla="*/ 57150 w 57150"/>
                      <a:gd name="connsiteY3" fmla="*/ 0 h 104775"/>
                      <a:gd name="connsiteX4" fmla="*/ 0 w 57150"/>
                      <a:gd name="connsiteY4" fmla="*/ 0 h 104775"/>
                      <a:gd name="connsiteX5" fmla="*/ 0 w 57150"/>
                      <a:gd name="connsiteY5" fmla="*/ 76200 h 104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7150" h="104775">
                        <a:moveTo>
                          <a:pt x="0" y="76200"/>
                        </a:moveTo>
                        <a:cubicBezTo>
                          <a:pt x="0" y="92392"/>
                          <a:pt x="12382" y="104775"/>
                          <a:pt x="28575" y="104775"/>
                        </a:cubicBezTo>
                        <a:cubicBezTo>
                          <a:pt x="44768" y="104775"/>
                          <a:pt x="57150" y="92392"/>
                          <a:pt x="57150" y="76200"/>
                        </a:cubicBezTo>
                        <a:lnTo>
                          <a:pt x="57150" y="0"/>
                        </a:lnTo>
                        <a:lnTo>
                          <a:pt x="0" y="0"/>
                        </a:lnTo>
                        <a:lnTo>
                          <a:pt x="0" y="762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56" name="Free-form: Shape 1055">
                    <a:extLst>
                      <a:ext uri="{FF2B5EF4-FFF2-40B4-BE49-F238E27FC236}">
                        <a16:creationId xmlns:a16="http://schemas.microsoft.com/office/drawing/2014/main" id="{ED791B90-88E1-1023-BF85-BD28BD61A56D}"/>
                      </a:ext>
                    </a:extLst>
                  </p:cNvPr>
                  <p:cNvSpPr/>
                  <p:nvPr/>
                </p:nvSpPr>
                <p:spPr>
                  <a:xfrm>
                    <a:off x="5874315" y="3345637"/>
                    <a:ext cx="743159" cy="467677"/>
                  </a:xfrm>
                  <a:custGeom>
                    <a:avLst/>
                    <a:gdLst>
                      <a:gd name="connsiteX0" fmla="*/ 680295 w 743159"/>
                      <a:gd name="connsiteY0" fmla="*/ 314325 h 467677"/>
                      <a:gd name="connsiteX1" fmla="*/ 743160 w 743159"/>
                      <a:gd name="connsiteY1" fmla="*/ 314325 h 467677"/>
                      <a:gd name="connsiteX2" fmla="*/ 666960 w 743159"/>
                      <a:gd name="connsiteY2" fmla="*/ 238125 h 467677"/>
                      <a:gd name="connsiteX3" fmla="*/ 633622 w 743159"/>
                      <a:gd name="connsiteY3" fmla="*/ 238125 h 467677"/>
                      <a:gd name="connsiteX4" fmla="*/ 585997 w 743159"/>
                      <a:gd name="connsiteY4" fmla="*/ 125730 h 467677"/>
                      <a:gd name="connsiteX5" fmla="*/ 462172 w 743159"/>
                      <a:gd name="connsiteY5" fmla="*/ 39053 h 467677"/>
                      <a:gd name="connsiteX6" fmla="*/ 447885 w 743159"/>
                      <a:gd name="connsiteY6" fmla="*/ 38100 h 467677"/>
                      <a:gd name="connsiteX7" fmla="*/ 431692 w 743159"/>
                      <a:gd name="connsiteY7" fmla="*/ 39053 h 467677"/>
                      <a:gd name="connsiteX8" fmla="*/ 428835 w 743159"/>
                      <a:gd name="connsiteY8" fmla="*/ 38100 h 467677"/>
                      <a:gd name="connsiteX9" fmla="*/ 190710 w 743159"/>
                      <a:gd name="connsiteY9" fmla="*/ 38100 h 467677"/>
                      <a:gd name="connsiteX10" fmla="*/ 189757 w 743159"/>
                      <a:gd name="connsiteY10" fmla="*/ 39053 h 467677"/>
                      <a:gd name="connsiteX11" fmla="*/ 98317 w 743159"/>
                      <a:gd name="connsiteY11" fmla="*/ 78105 h 467677"/>
                      <a:gd name="connsiteX12" fmla="*/ 89745 w 743159"/>
                      <a:gd name="connsiteY12" fmla="*/ 84773 h 467677"/>
                      <a:gd name="connsiteX13" fmla="*/ 55455 w 743159"/>
                      <a:gd name="connsiteY13" fmla="*/ 93345 h 467677"/>
                      <a:gd name="connsiteX14" fmla="*/ 39262 w 743159"/>
                      <a:gd name="connsiteY14" fmla="*/ 60960 h 467677"/>
                      <a:gd name="connsiteX15" fmla="*/ 66885 w 743159"/>
                      <a:gd name="connsiteY15" fmla="*/ 38100 h 467677"/>
                      <a:gd name="connsiteX16" fmla="*/ 85935 w 743159"/>
                      <a:gd name="connsiteY16" fmla="*/ 19050 h 467677"/>
                      <a:gd name="connsiteX17" fmla="*/ 66885 w 743159"/>
                      <a:gd name="connsiteY17" fmla="*/ 0 h 467677"/>
                      <a:gd name="connsiteX18" fmla="*/ 210 w 743159"/>
                      <a:gd name="connsiteY18" fmla="*/ 62865 h 467677"/>
                      <a:gd name="connsiteX19" fmla="*/ 59265 w 743159"/>
                      <a:gd name="connsiteY19" fmla="*/ 133350 h 467677"/>
                      <a:gd name="connsiteX20" fmla="*/ 124035 w 743159"/>
                      <a:gd name="connsiteY20" fmla="*/ 322898 h 467677"/>
                      <a:gd name="connsiteX21" fmla="*/ 124035 w 743159"/>
                      <a:gd name="connsiteY21" fmla="*/ 439103 h 467677"/>
                      <a:gd name="connsiteX22" fmla="*/ 152610 w 743159"/>
                      <a:gd name="connsiteY22" fmla="*/ 467678 h 467677"/>
                      <a:gd name="connsiteX23" fmla="*/ 181185 w 743159"/>
                      <a:gd name="connsiteY23" fmla="*/ 439103 h 467677"/>
                      <a:gd name="connsiteX24" fmla="*/ 181185 w 743159"/>
                      <a:gd name="connsiteY24" fmla="*/ 343853 h 467677"/>
                      <a:gd name="connsiteX25" fmla="*/ 362160 w 743159"/>
                      <a:gd name="connsiteY25" fmla="*/ 343853 h 467677"/>
                      <a:gd name="connsiteX26" fmla="*/ 362160 w 743159"/>
                      <a:gd name="connsiteY26" fmla="*/ 439103 h 467677"/>
                      <a:gd name="connsiteX27" fmla="*/ 390735 w 743159"/>
                      <a:gd name="connsiteY27" fmla="*/ 467678 h 467677"/>
                      <a:gd name="connsiteX28" fmla="*/ 419310 w 743159"/>
                      <a:gd name="connsiteY28" fmla="*/ 439103 h 467677"/>
                      <a:gd name="connsiteX29" fmla="*/ 419310 w 743159"/>
                      <a:gd name="connsiteY29" fmla="*/ 343853 h 467677"/>
                      <a:gd name="connsiteX30" fmla="*/ 447885 w 743159"/>
                      <a:gd name="connsiteY30" fmla="*/ 343853 h 467677"/>
                      <a:gd name="connsiteX31" fmla="*/ 447885 w 743159"/>
                      <a:gd name="connsiteY31" fmla="*/ 439103 h 467677"/>
                      <a:gd name="connsiteX32" fmla="*/ 476460 w 743159"/>
                      <a:gd name="connsiteY32" fmla="*/ 467678 h 467677"/>
                      <a:gd name="connsiteX33" fmla="*/ 505035 w 743159"/>
                      <a:gd name="connsiteY33" fmla="*/ 439103 h 467677"/>
                      <a:gd name="connsiteX34" fmla="*/ 505035 w 743159"/>
                      <a:gd name="connsiteY34" fmla="*/ 366713 h 467677"/>
                      <a:gd name="connsiteX35" fmla="*/ 620287 w 743159"/>
                      <a:gd name="connsiteY35" fmla="*/ 437198 h 467677"/>
                      <a:gd name="connsiteX36" fmla="*/ 678390 w 743159"/>
                      <a:gd name="connsiteY36" fmla="*/ 445770 h 467677"/>
                      <a:gd name="connsiteX37" fmla="*/ 725062 w 743159"/>
                      <a:gd name="connsiteY37" fmla="*/ 411480 h 467677"/>
                      <a:gd name="connsiteX38" fmla="*/ 733635 w 743159"/>
                      <a:gd name="connsiteY38" fmla="*/ 397192 h 467677"/>
                      <a:gd name="connsiteX39" fmla="*/ 704107 w 743159"/>
                      <a:gd name="connsiteY39" fmla="*/ 379095 h 467677"/>
                      <a:gd name="connsiteX40" fmla="*/ 680295 w 743159"/>
                      <a:gd name="connsiteY40" fmla="*/ 314325 h 4676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</a:cxnLst>
                    <a:rect l="l" t="t" r="r" b="b"/>
                    <a:pathLst>
                      <a:path w="743159" h="467677">
                        <a:moveTo>
                          <a:pt x="680295" y="314325"/>
                        </a:moveTo>
                        <a:lnTo>
                          <a:pt x="743160" y="314325"/>
                        </a:lnTo>
                        <a:cubicBezTo>
                          <a:pt x="743160" y="272415"/>
                          <a:pt x="708870" y="238125"/>
                          <a:pt x="666960" y="238125"/>
                        </a:cubicBezTo>
                        <a:lnTo>
                          <a:pt x="633622" y="238125"/>
                        </a:lnTo>
                        <a:cubicBezTo>
                          <a:pt x="623145" y="198120"/>
                          <a:pt x="606952" y="160973"/>
                          <a:pt x="585997" y="125730"/>
                        </a:cubicBezTo>
                        <a:cubicBezTo>
                          <a:pt x="563137" y="77153"/>
                          <a:pt x="515512" y="43815"/>
                          <a:pt x="462172" y="39053"/>
                        </a:cubicBezTo>
                        <a:cubicBezTo>
                          <a:pt x="457410" y="38100"/>
                          <a:pt x="452647" y="38100"/>
                          <a:pt x="447885" y="38100"/>
                        </a:cubicBezTo>
                        <a:cubicBezTo>
                          <a:pt x="442170" y="38100"/>
                          <a:pt x="436455" y="38100"/>
                          <a:pt x="431692" y="39053"/>
                        </a:cubicBezTo>
                        <a:lnTo>
                          <a:pt x="428835" y="38100"/>
                        </a:lnTo>
                        <a:lnTo>
                          <a:pt x="190710" y="38100"/>
                        </a:lnTo>
                        <a:lnTo>
                          <a:pt x="189757" y="39053"/>
                        </a:lnTo>
                        <a:cubicBezTo>
                          <a:pt x="155467" y="40957"/>
                          <a:pt x="123082" y="55245"/>
                          <a:pt x="98317" y="78105"/>
                        </a:cubicBezTo>
                        <a:cubicBezTo>
                          <a:pt x="94507" y="79057"/>
                          <a:pt x="91650" y="81915"/>
                          <a:pt x="89745" y="84773"/>
                        </a:cubicBezTo>
                        <a:cubicBezTo>
                          <a:pt x="82125" y="95250"/>
                          <a:pt x="66885" y="99060"/>
                          <a:pt x="55455" y="93345"/>
                        </a:cubicBezTo>
                        <a:cubicBezTo>
                          <a:pt x="43072" y="87630"/>
                          <a:pt x="36405" y="74295"/>
                          <a:pt x="39262" y="60960"/>
                        </a:cubicBezTo>
                        <a:cubicBezTo>
                          <a:pt x="42120" y="47625"/>
                          <a:pt x="53550" y="38100"/>
                          <a:pt x="66885" y="38100"/>
                        </a:cubicBezTo>
                        <a:cubicBezTo>
                          <a:pt x="77362" y="38100"/>
                          <a:pt x="85935" y="29528"/>
                          <a:pt x="85935" y="19050"/>
                        </a:cubicBezTo>
                        <a:cubicBezTo>
                          <a:pt x="85935" y="8572"/>
                          <a:pt x="77362" y="0"/>
                          <a:pt x="66885" y="0"/>
                        </a:cubicBezTo>
                        <a:cubicBezTo>
                          <a:pt x="31642" y="0"/>
                          <a:pt x="3067" y="27622"/>
                          <a:pt x="210" y="62865"/>
                        </a:cubicBezTo>
                        <a:cubicBezTo>
                          <a:pt x="-2648" y="98107"/>
                          <a:pt x="24022" y="128588"/>
                          <a:pt x="59265" y="133350"/>
                        </a:cubicBezTo>
                        <a:cubicBezTo>
                          <a:pt x="30690" y="203835"/>
                          <a:pt x="58312" y="284798"/>
                          <a:pt x="124035" y="322898"/>
                        </a:cubicBezTo>
                        <a:lnTo>
                          <a:pt x="124035" y="439103"/>
                        </a:lnTo>
                        <a:cubicBezTo>
                          <a:pt x="124035" y="455295"/>
                          <a:pt x="136417" y="467678"/>
                          <a:pt x="152610" y="467678"/>
                        </a:cubicBezTo>
                        <a:cubicBezTo>
                          <a:pt x="168802" y="467678"/>
                          <a:pt x="181185" y="455295"/>
                          <a:pt x="181185" y="439103"/>
                        </a:cubicBezTo>
                        <a:lnTo>
                          <a:pt x="181185" y="343853"/>
                        </a:lnTo>
                        <a:lnTo>
                          <a:pt x="362160" y="343853"/>
                        </a:lnTo>
                        <a:lnTo>
                          <a:pt x="362160" y="439103"/>
                        </a:lnTo>
                        <a:cubicBezTo>
                          <a:pt x="362160" y="455295"/>
                          <a:pt x="374542" y="467678"/>
                          <a:pt x="390735" y="467678"/>
                        </a:cubicBezTo>
                        <a:cubicBezTo>
                          <a:pt x="406927" y="467678"/>
                          <a:pt x="419310" y="455295"/>
                          <a:pt x="419310" y="439103"/>
                        </a:cubicBezTo>
                        <a:lnTo>
                          <a:pt x="419310" y="343853"/>
                        </a:lnTo>
                        <a:lnTo>
                          <a:pt x="447885" y="343853"/>
                        </a:lnTo>
                        <a:lnTo>
                          <a:pt x="447885" y="439103"/>
                        </a:lnTo>
                        <a:cubicBezTo>
                          <a:pt x="447885" y="455295"/>
                          <a:pt x="460267" y="467678"/>
                          <a:pt x="476460" y="467678"/>
                        </a:cubicBezTo>
                        <a:cubicBezTo>
                          <a:pt x="492652" y="467678"/>
                          <a:pt x="505035" y="455295"/>
                          <a:pt x="505035" y="439103"/>
                        </a:cubicBezTo>
                        <a:lnTo>
                          <a:pt x="505035" y="366713"/>
                        </a:lnTo>
                        <a:lnTo>
                          <a:pt x="620287" y="437198"/>
                        </a:lnTo>
                        <a:cubicBezTo>
                          <a:pt x="637432" y="447675"/>
                          <a:pt x="658387" y="450533"/>
                          <a:pt x="678390" y="445770"/>
                        </a:cubicBezTo>
                        <a:cubicBezTo>
                          <a:pt x="698392" y="441008"/>
                          <a:pt x="714585" y="428625"/>
                          <a:pt x="725062" y="411480"/>
                        </a:cubicBezTo>
                        <a:lnTo>
                          <a:pt x="733635" y="397192"/>
                        </a:lnTo>
                        <a:lnTo>
                          <a:pt x="704107" y="379095"/>
                        </a:lnTo>
                        <a:lnTo>
                          <a:pt x="680295" y="31432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pic>
              <p:nvPicPr>
                <p:cNvPr id="1057" name="Graphic 1056" descr="Cow with solid fill">
                  <a:extLst>
                    <a:ext uri="{FF2B5EF4-FFF2-40B4-BE49-F238E27FC236}">
                      <a16:creationId xmlns:a16="http://schemas.microsoft.com/office/drawing/2014/main" id="{07532792-5D0D-1864-60F8-AEEC0D1CBA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99521" y="4897101"/>
                  <a:ext cx="573512" cy="573512"/>
                </a:xfrm>
                <a:prstGeom prst="rect">
                  <a:avLst/>
                </a:prstGeom>
              </p:spPr>
            </p:pic>
            <p:pic>
              <p:nvPicPr>
                <p:cNvPr id="1058" name="Graphic 1057" descr="Cow with solid fill">
                  <a:extLst>
                    <a:ext uri="{FF2B5EF4-FFF2-40B4-BE49-F238E27FC236}">
                      <a16:creationId xmlns:a16="http://schemas.microsoft.com/office/drawing/2014/main" id="{B266309F-B860-A183-2840-5FB4424C48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80354" y="4610347"/>
                  <a:ext cx="573512" cy="573512"/>
                </a:xfrm>
                <a:prstGeom prst="rect">
                  <a:avLst/>
                </a:prstGeom>
              </p:spPr>
            </p:pic>
          </p:grpSp>
          <p:pic>
            <p:nvPicPr>
              <p:cNvPr id="1060" name="Graphic 1059" descr="Cow with solid fill">
                <a:extLst>
                  <a:ext uri="{FF2B5EF4-FFF2-40B4-BE49-F238E27FC236}">
                    <a16:creationId xmlns:a16="http://schemas.microsoft.com/office/drawing/2014/main" id="{0EFAC28B-7A22-CDB2-84B3-5542850DA6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6209718" y="2638401"/>
                <a:ext cx="402471" cy="402471"/>
              </a:xfrm>
              <a:prstGeom prst="rect">
                <a:avLst/>
              </a:prstGeom>
            </p:spPr>
          </p:pic>
          <p:pic>
            <p:nvPicPr>
              <p:cNvPr id="1042" name="Picture 4" descr="Millet Vector Art, Icons, and Graphics for Free Download">
                <a:extLst>
                  <a:ext uri="{FF2B5EF4-FFF2-40B4-BE49-F238E27FC236}">
                    <a16:creationId xmlns:a16="http://schemas.microsoft.com/office/drawing/2014/main" id="{11EB1D63-1230-31CE-482C-A776464DCA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73" t="7397" r="23447" b="9708"/>
              <a:stretch/>
            </p:blipFill>
            <p:spPr bwMode="auto">
              <a:xfrm>
                <a:off x="4488062" y="1686675"/>
                <a:ext cx="391310" cy="611113"/>
              </a:xfrm>
              <a:prstGeom prst="ellipse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62" name="Picture 4" descr="Millet Vector Art, Icons, and Graphics for Free Download">
              <a:extLst>
                <a:ext uri="{FF2B5EF4-FFF2-40B4-BE49-F238E27FC236}">
                  <a16:creationId xmlns:a16="http://schemas.microsoft.com/office/drawing/2014/main" id="{AC276BEE-E86F-1CBB-547D-0FA8662B9BB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73" t="7397" r="23447" b="9708"/>
            <a:stretch/>
          </p:blipFill>
          <p:spPr bwMode="auto">
            <a:xfrm>
              <a:off x="4333536" y="2065424"/>
              <a:ext cx="514008" cy="802733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18" name="Group 1117">
            <a:extLst>
              <a:ext uri="{FF2B5EF4-FFF2-40B4-BE49-F238E27FC236}">
                <a16:creationId xmlns:a16="http://schemas.microsoft.com/office/drawing/2014/main" id="{4C8BF5B8-1BFF-6F3C-22D6-F71896E6805F}"/>
              </a:ext>
            </a:extLst>
          </p:cNvPr>
          <p:cNvGrpSpPr/>
          <p:nvPr/>
        </p:nvGrpSpPr>
        <p:grpSpPr>
          <a:xfrm>
            <a:off x="7954828" y="3671862"/>
            <a:ext cx="1864796" cy="1837685"/>
            <a:chOff x="8843673" y="4414361"/>
            <a:chExt cx="2164014" cy="2075070"/>
          </a:xfrm>
        </p:grpSpPr>
        <p:grpSp>
          <p:nvGrpSpPr>
            <p:cNvPr id="1100" name="Group 1099">
              <a:extLst>
                <a:ext uri="{FF2B5EF4-FFF2-40B4-BE49-F238E27FC236}">
                  <a16:creationId xmlns:a16="http://schemas.microsoft.com/office/drawing/2014/main" id="{8DCDF136-F2A5-0E15-23D4-FF7C348C76E0}"/>
                </a:ext>
              </a:extLst>
            </p:cNvPr>
            <p:cNvGrpSpPr/>
            <p:nvPr/>
          </p:nvGrpSpPr>
          <p:grpSpPr>
            <a:xfrm>
              <a:off x="8843673" y="4414361"/>
              <a:ext cx="2164014" cy="2075070"/>
              <a:chOff x="2403632" y="4570275"/>
              <a:chExt cx="2164014" cy="2075070"/>
            </a:xfrm>
          </p:grpSpPr>
          <p:pic>
            <p:nvPicPr>
              <p:cNvPr id="1103" name="Picture 10" descr="River Outline Vector Art, Icons, and Graphics for Free Download">
                <a:extLst>
                  <a:ext uri="{FF2B5EF4-FFF2-40B4-BE49-F238E27FC236}">
                    <a16:creationId xmlns:a16="http://schemas.microsoft.com/office/drawing/2014/main" id="{370BE886-55F3-C6B1-9204-29B65AA3FF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9976568" flipH="1">
                <a:off x="3718359" y="6124714"/>
                <a:ext cx="417738" cy="35704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104" name="Group 1103">
                <a:extLst>
                  <a:ext uri="{FF2B5EF4-FFF2-40B4-BE49-F238E27FC236}">
                    <a16:creationId xmlns:a16="http://schemas.microsoft.com/office/drawing/2014/main" id="{0653054A-5DF1-54C3-9D21-304CB12F4F93}"/>
                  </a:ext>
                </a:extLst>
              </p:cNvPr>
              <p:cNvGrpSpPr/>
              <p:nvPr/>
            </p:nvGrpSpPr>
            <p:grpSpPr>
              <a:xfrm>
                <a:off x="2563284" y="5154822"/>
                <a:ext cx="1948772" cy="1195956"/>
                <a:chOff x="670170" y="4975604"/>
                <a:chExt cx="1842401" cy="1138097"/>
              </a:xfrm>
            </p:grpSpPr>
            <p:pic>
              <p:nvPicPr>
                <p:cNvPr id="1112" name="Picture 2" descr="Village Countryside Hamlet: Over 883 ...">
                  <a:extLst>
                    <a:ext uri="{FF2B5EF4-FFF2-40B4-BE49-F238E27FC236}">
                      <a16:creationId xmlns:a16="http://schemas.microsoft.com/office/drawing/2014/main" id="{55A52620-8BC4-5B5F-CB9C-743223E9A07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615" t="20580" r="10847" b="21703"/>
                <a:stretch/>
              </p:blipFill>
              <p:spPr bwMode="auto">
                <a:xfrm>
                  <a:off x="790999" y="5278600"/>
                  <a:ext cx="517343" cy="4304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113" name="Group 1112">
                  <a:extLst>
                    <a:ext uri="{FF2B5EF4-FFF2-40B4-BE49-F238E27FC236}">
                      <a16:creationId xmlns:a16="http://schemas.microsoft.com/office/drawing/2014/main" id="{05D25B09-F7EC-F6B5-B3BF-6B98667EA3F0}"/>
                    </a:ext>
                  </a:extLst>
                </p:cNvPr>
                <p:cNvGrpSpPr/>
                <p:nvPr/>
              </p:nvGrpSpPr>
              <p:grpSpPr>
                <a:xfrm>
                  <a:off x="670170" y="4975604"/>
                  <a:ext cx="1842401" cy="1138097"/>
                  <a:chOff x="670911" y="4858531"/>
                  <a:chExt cx="1842401" cy="1138097"/>
                </a:xfrm>
              </p:grpSpPr>
              <p:pic>
                <p:nvPicPr>
                  <p:cNvPr id="1114" name="Picture 2" descr="Village Countryside Hamlet: Over 883 ...">
                    <a:extLst>
                      <a:ext uri="{FF2B5EF4-FFF2-40B4-BE49-F238E27FC236}">
                        <a16:creationId xmlns:a16="http://schemas.microsoft.com/office/drawing/2014/main" id="{9DD1FB87-2EE3-6E09-7A95-ADD71E91772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9615" t="20580" r="10847" b="21703"/>
                  <a:stretch/>
                </p:blipFill>
                <p:spPr bwMode="auto">
                  <a:xfrm>
                    <a:off x="1862324" y="5007280"/>
                    <a:ext cx="513818" cy="40219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115" name="Picture 2" descr="Village Countryside Hamlet: Over 883 ...">
                    <a:extLst>
                      <a:ext uri="{FF2B5EF4-FFF2-40B4-BE49-F238E27FC236}">
                        <a16:creationId xmlns:a16="http://schemas.microsoft.com/office/drawing/2014/main" id="{437FC080-7372-71A1-FF23-75D1BFB767D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9615" t="20580" r="10847" b="21703"/>
                  <a:stretch/>
                </p:blipFill>
                <p:spPr bwMode="auto">
                  <a:xfrm>
                    <a:off x="670911" y="4858531"/>
                    <a:ext cx="451127" cy="35312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116" name="Picture 2" descr="Village Countryside Hamlet: Over 883 ...">
                    <a:extLst>
                      <a:ext uri="{FF2B5EF4-FFF2-40B4-BE49-F238E27FC236}">
                        <a16:creationId xmlns:a16="http://schemas.microsoft.com/office/drawing/2014/main" id="{02414F63-5654-ED70-478B-56E6BE3C7D6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9615" t="20580" r="10847" b="21703"/>
                  <a:stretch/>
                </p:blipFill>
                <p:spPr bwMode="auto">
                  <a:xfrm>
                    <a:off x="740725" y="5524624"/>
                    <a:ext cx="602997" cy="472004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117" name="Picture 2" descr="Village Countryside Hamlet: Over 883 ...">
                    <a:extLst>
                      <a:ext uri="{FF2B5EF4-FFF2-40B4-BE49-F238E27FC236}">
                        <a16:creationId xmlns:a16="http://schemas.microsoft.com/office/drawing/2014/main" id="{3BD27B19-EC22-BDBA-40AC-A9A07BE8332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9615" t="20580" r="10847" b="21703"/>
                  <a:stretch/>
                </p:blipFill>
                <p:spPr bwMode="auto">
                  <a:xfrm>
                    <a:off x="2116382" y="5304408"/>
                    <a:ext cx="396930" cy="366003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  <p:pic>
            <p:nvPicPr>
              <p:cNvPr id="1105" name="Picture 2" descr="Village Countryside Hamlet: Over 883 ...">
                <a:extLst>
                  <a:ext uri="{FF2B5EF4-FFF2-40B4-BE49-F238E27FC236}">
                    <a16:creationId xmlns:a16="http://schemas.microsoft.com/office/drawing/2014/main" id="{C3169684-7DE0-74E1-4BE3-66731FF362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15" t="20580" r="10847" b="21703"/>
              <a:stretch/>
            </p:blipFill>
            <p:spPr bwMode="auto">
              <a:xfrm>
                <a:off x="3685384" y="4924774"/>
                <a:ext cx="559745" cy="4352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06" name="Oval 1105">
                <a:extLst>
                  <a:ext uri="{FF2B5EF4-FFF2-40B4-BE49-F238E27FC236}">
                    <a16:creationId xmlns:a16="http://schemas.microsoft.com/office/drawing/2014/main" id="{3436A66F-EAB7-07D4-20A0-8C2D14FF4A23}"/>
                  </a:ext>
                </a:extLst>
              </p:cNvPr>
              <p:cNvSpPr/>
              <p:nvPr/>
            </p:nvSpPr>
            <p:spPr>
              <a:xfrm>
                <a:off x="2403632" y="4570275"/>
                <a:ext cx="2164014" cy="2075070"/>
              </a:xfrm>
              <a:prstGeom prst="ellipse">
                <a:avLst/>
              </a:prstGeom>
              <a:noFill/>
              <a:ln w="444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07" name="Picture 6" descr="River Outline Vector Art, Icons, and Graphics for Free Download">
                <a:extLst>
                  <a:ext uri="{FF2B5EF4-FFF2-40B4-BE49-F238E27FC236}">
                    <a16:creationId xmlns:a16="http://schemas.microsoft.com/office/drawing/2014/main" id="{CCD860A8-537C-37F5-85C7-FBC5927DA0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201864" y="4627314"/>
                <a:ext cx="494495" cy="4226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08" name="Picture 8" descr="River Outline Vector Art, Icons, and Graphics for Free Download">
                <a:extLst>
                  <a:ext uri="{FF2B5EF4-FFF2-40B4-BE49-F238E27FC236}">
                    <a16:creationId xmlns:a16="http://schemas.microsoft.com/office/drawing/2014/main" id="{958BC5A7-9967-5ECA-B180-3B1412CD0E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444978" flipH="1">
                <a:off x="3326808" y="5009369"/>
                <a:ext cx="428443" cy="7013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09" name="Picture 10" descr="River Outline Vector Art, Icons, and Graphics for Free Download">
                <a:extLst>
                  <a:ext uri="{FF2B5EF4-FFF2-40B4-BE49-F238E27FC236}">
                    <a16:creationId xmlns:a16="http://schemas.microsoft.com/office/drawing/2014/main" id="{C0DC52D4-ABCF-8CF7-EA96-6F68536513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522316" y="5686828"/>
                <a:ext cx="599766" cy="5126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10" name="Picture 2" descr="Village Countryside Hamlet: Over 883 ...">
                <a:extLst>
                  <a:ext uri="{FF2B5EF4-FFF2-40B4-BE49-F238E27FC236}">
                    <a16:creationId xmlns:a16="http://schemas.microsoft.com/office/drawing/2014/main" id="{1047710F-DE12-C4FC-C41B-0EA56368F2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15" t="20580" r="10847" b="21703"/>
              <a:stretch/>
            </p:blipFill>
            <p:spPr bwMode="auto">
              <a:xfrm>
                <a:off x="2911864" y="4796446"/>
                <a:ext cx="327225" cy="2997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11" name="Picture 2" descr="Village Countryside Hamlet: Over 883 ...">
                <a:extLst>
                  <a:ext uri="{FF2B5EF4-FFF2-40B4-BE49-F238E27FC236}">
                    <a16:creationId xmlns:a16="http://schemas.microsoft.com/office/drawing/2014/main" id="{0A63B29A-3215-7950-66E9-B4B618FEE9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15" t="20580" r="10847" b="21703"/>
              <a:stretch/>
            </p:blipFill>
            <p:spPr bwMode="auto">
              <a:xfrm>
                <a:off x="3162657" y="6154241"/>
                <a:ext cx="504680" cy="4171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101" name="Block Arc 1100">
              <a:extLst>
                <a:ext uri="{FF2B5EF4-FFF2-40B4-BE49-F238E27FC236}">
                  <a16:creationId xmlns:a16="http://schemas.microsoft.com/office/drawing/2014/main" id="{07972B4D-188B-AD6D-B9DB-44FC215F6383}"/>
                </a:ext>
              </a:extLst>
            </p:cNvPr>
            <p:cNvSpPr/>
            <p:nvPr/>
          </p:nvSpPr>
          <p:spPr>
            <a:xfrm rot="10621879">
              <a:off x="9355883" y="4624401"/>
              <a:ext cx="354813" cy="431962"/>
            </a:xfrm>
            <a:prstGeom prst="blockArc">
              <a:avLst>
                <a:gd name="adj1" fmla="val 11250473"/>
                <a:gd name="adj2" fmla="val 0"/>
                <a:gd name="adj3" fmla="val 25000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02" name="Block Arc 1101">
              <a:extLst>
                <a:ext uri="{FF2B5EF4-FFF2-40B4-BE49-F238E27FC236}">
                  <a16:creationId xmlns:a16="http://schemas.microsoft.com/office/drawing/2014/main" id="{74AC7413-E97C-A99E-9B12-F468943188FA}"/>
                </a:ext>
              </a:extLst>
            </p:cNvPr>
            <p:cNvSpPr/>
            <p:nvPr/>
          </p:nvSpPr>
          <p:spPr>
            <a:xfrm rot="10621879">
              <a:off x="10576015" y="5454624"/>
              <a:ext cx="354813" cy="431962"/>
            </a:xfrm>
            <a:prstGeom prst="blockArc">
              <a:avLst>
                <a:gd name="adj1" fmla="val 11250473"/>
                <a:gd name="adj2" fmla="val 0"/>
                <a:gd name="adj3" fmla="val 25000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B5967C8-AD3E-05A5-C4A7-11ADB8977C9F}"/>
              </a:ext>
            </a:extLst>
          </p:cNvPr>
          <p:cNvSpPr txBox="1"/>
          <p:nvPr/>
        </p:nvSpPr>
        <p:spPr>
          <a:xfrm>
            <a:off x="10150536" y="5147054"/>
            <a:ext cx="2260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human mobility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234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79120-CB05-4068-9E5C-B1DBED4A4B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FD1C69-CCCB-48E5-ABC6-0B275E5AA7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2BF7F40-3648-8174-C0F6-264F57AD4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E5DE-38A8-4305-BAE1-72FCD3144A5E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F422B5-FFEA-4EFC-954A-27D7DD19A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2DD95B-7662-4879-9302-7DF9DF2F121F}"/>
              </a:ext>
            </a:extLst>
          </p:cNvPr>
          <p:cNvSpPr txBox="1"/>
          <p:nvPr/>
        </p:nvSpPr>
        <p:spPr>
          <a:xfrm>
            <a:off x="3762343" y="1100503"/>
            <a:ext cx="72096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09F099E-A181-E784-36EE-85A0BA19BEBD}"/>
              </a:ext>
            </a:extLst>
          </p:cNvPr>
          <p:cNvGrpSpPr/>
          <p:nvPr/>
        </p:nvGrpSpPr>
        <p:grpSpPr>
          <a:xfrm>
            <a:off x="1126231" y="5558119"/>
            <a:ext cx="8919139" cy="1222989"/>
            <a:chOff x="3265542" y="5578957"/>
            <a:chExt cx="8919139" cy="122298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0611078-B396-EDDC-BE09-A985721455F9}"/>
                </a:ext>
              </a:extLst>
            </p:cNvPr>
            <p:cNvGrpSpPr/>
            <p:nvPr/>
          </p:nvGrpSpPr>
          <p:grpSpPr>
            <a:xfrm>
              <a:off x="3265542" y="6108773"/>
              <a:ext cx="4773764" cy="693173"/>
              <a:chOff x="6159609" y="6119088"/>
              <a:chExt cx="4773764" cy="693173"/>
            </a:xfrm>
            <a:noFill/>
          </p:grpSpPr>
          <p:pic>
            <p:nvPicPr>
              <p:cNvPr id="14" name="Picture 2" descr="Jobs in Oceanography, Palaeoceanography, Marine Science : Earthworks ...">
                <a:extLst>
                  <a:ext uri="{FF2B5EF4-FFF2-40B4-BE49-F238E27FC236}">
                    <a16:creationId xmlns:a16="http://schemas.microsoft.com/office/drawing/2014/main" id="{39093B47-6113-CA82-6588-D3287407C2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59609" y="6157361"/>
                <a:ext cx="1729086" cy="654900"/>
              </a:xfrm>
              <a:prstGeom prst="rect">
                <a:avLst/>
              </a:prstGeom>
              <a:grpFill/>
            </p:spPr>
          </p:pic>
          <p:grpSp>
            <p:nvGrpSpPr>
              <p:cNvPr id="15" name="Gruppieren 9">
                <a:extLst>
                  <a:ext uri="{FF2B5EF4-FFF2-40B4-BE49-F238E27FC236}">
                    <a16:creationId xmlns:a16="http://schemas.microsoft.com/office/drawing/2014/main" id="{858A9050-6C9F-73EF-4B54-0C20B57B255C}"/>
                  </a:ext>
                </a:extLst>
              </p:cNvPr>
              <p:cNvGrpSpPr/>
              <p:nvPr/>
            </p:nvGrpSpPr>
            <p:grpSpPr>
              <a:xfrm>
                <a:off x="7899849" y="6119088"/>
                <a:ext cx="3033524" cy="669694"/>
                <a:chOff x="183041" y="6142320"/>
                <a:chExt cx="2871011" cy="615368"/>
              </a:xfrm>
              <a:grpFill/>
            </p:grpSpPr>
            <p:pic>
              <p:nvPicPr>
                <p:cNvPr id="16" name="Bild 16">
                  <a:extLst>
                    <a:ext uri="{FF2B5EF4-FFF2-40B4-BE49-F238E27FC236}">
                      <a16:creationId xmlns:a16="http://schemas.microsoft.com/office/drawing/2014/main" id="{A441ED55-EC64-8776-6B5A-8FEC14342C61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5"/>
                <a:srcRect/>
                <a:stretch/>
              </p:blipFill>
              <p:spPr>
                <a:xfrm>
                  <a:off x="1289275" y="6142320"/>
                  <a:ext cx="1764777" cy="589985"/>
                </a:xfrm>
                <a:prstGeom prst="rect">
                  <a:avLst/>
                </a:prstGeom>
                <a:grpFill/>
              </p:spPr>
            </p:pic>
            <p:pic>
              <p:nvPicPr>
                <p:cNvPr id="17" name="Bild 17">
                  <a:extLst>
                    <a:ext uri="{FF2B5EF4-FFF2-40B4-BE49-F238E27FC236}">
                      <a16:creationId xmlns:a16="http://schemas.microsoft.com/office/drawing/2014/main" id="{B004C4AB-52EE-F6CF-8AD1-E2F34B088B42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3041" y="6393256"/>
                  <a:ext cx="1055583" cy="364432"/>
                </a:xfrm>
                <a:prstGeom prst="rect">
                  <a:avLst/>
                </a:prstGeom>
                <a:solidFill>
                  <a:schemeClr val="bg1"/>
                </a:solidFill>
              </p:spPr>
            </p:pic>
          </p:grpSp>
        </p:grpSp>
        <p:pic>
          <p:nvPicPr>
            <p:cNvPr id="12" name="Picture 11" descr="Eberhard Karls Universität Tübingen | OSBA – Open Source Business Alliance">
              <a:extLst>
                <a:ext uri="{FF2B5EF4-FFF2-40B4-BE49-F238E27FC236}">
                  <a16:creationId xmlns:a16="http://schemas.microsoft.com/office/drawing/2014/main" id="{78E2B9C1-D36E-DAA5-0CE0-511FDBCF4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8862" b="12951"/>
            <a:stretch>
              <a:fillRect/>
            </a:stretch>
          </p:blipFill>
          <p:spPr>
            <a:xfrm>
              <a:off x="10620477" y="5578957"/>
              <a:ext cx="1564204" cy="1222989"/>
            </a:xfrm>
            <a:prstGeom prst="rect">
              <a:avLst/>
            </a:prstGeom>
          </p:spPr>
        </p:pic>
        <p:pic>
          <p:nvPicPr>
            <p:cNvPr id="13" name="Picture 12" descr="Clusters of Excellence | University of Tübingen">
              <a:extLst>
                <a:ext uri="{FF2B5EF4-FFF2-40B4-BE49-F238E27FC236}">
                  <a16:creationId xmlns:a16="http://schemas.microsoft.com/office/drawing/2014/main" id="{0FE6ED4E-1B8F-9AB7-F2E5-92574E54E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10240" t="23423" r="5386" b="26743"/>
            <a:stretch>
              <a:fillRect/>
            </a:stretch>
          </p:blipFill>
          <p:spPr>
            <a:xfrm>
              <a:off x="8132072" y="5989099"/>
              <a:ext cx="2402958" cy="7974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652528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2E5D2-656C-658F-99E6-DEB1E8D324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DD2BDB-D3B4-66DA-ABE7-416334939E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154390-FC46-02D5-9618-40C3C66F7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FE5DE-38A8-4305-BAE1-72FCD3144A5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94016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1476</Words>
  <Application>Microsoft Office PowerPoint</Application>
  <PresentationFormat>Widescreen</PresentationFormat>
  <Paragraphs>148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Calibri</vt:lpstr>
      <vt:lpstr>Open Sans Semibold</vt:lpstr>
      <vt:lpstr>Office Theme</vt:lpstr>
      <vt:lpstr>           Socio-Environmental Changes in North-Eastern Germany, Brandenburg, during the Late Bronze Age  </vt:lpstr>
      <vt:lpstr>Research questions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Kh.Alinezhad</dc:creator>
  <cp:lastModifiedBy>Khadijeh Alinezhad</cp:lastModifiedBy>
  <cp:revision>861</cp:revision>
  <cp:lastPrinted>2026-02-21T15:06:16Z</cp:lastPrinted>
  <dcterms:created xsi:type="dcterms:W3CDTF">2026-01-23T09:54:35Z</dcterms:created>
  <dcterms:modified xsi:type="dcterms:W3CDTF">2026-09-21T12:15:35Z</dcterms:modified>
</cp:coreProperties>
</file>