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344" r:id="rId3"/>
    <p:sldId id="375" r:id="rId4"/>
    <p:sldId id="378" r:id="rId5"/>
    <p:sldId id="374" r:id="rId6"/>
    <p:sldId id="376" r:id="rId7"/>
    <p:sldId id="360" r:id="rId8"/>
    <p:sldId id="341" r:id="rId9"/>
    <p:sldId id="382" r:id="rId10"/>
    <p:sldId id="343" r:id="rId11"/>
    <p:sldId id="350" r:id="rId12"/>
    <p:sldId id="346" r:id="rId13"/>
    <p:sldId id="352" r:id="rId14"/>
    <p:sldId id="353" r:id="rId15"/>
    <p:sldId id="356" r:id="rId16"/>
    <p:sldId id="355" r:id="rId17"/>
    <p:sldId id="279" r:id="rId18"/>
    <p:sldId id="280" r:id="rId19"/>
    <p:sldId id="357" r:id="rId20"/>
    <p:sldId id="354" r:id="rId21"/>
    <p:sldId id="359" r:id="rId22"/>
    <p:sldId id="367" r:id="rId23"/>
    <p:sldId id="358" r:id="rId24"/>
    <p:sldId id="383" r:id="rId25"/>
    <p:sldId id="385" r:id="rId26"/>
    <p:sldId id="362" r:id="rId27"/>
    <p:sldId id="370" r:id="rId28"/>
    <p:sldId id="371" r:id="rId29"/>
    <p:sldId id="386" r:id="rId30"/>
    <p:sldId id="384" r:id="rId31"/>
    <p:sldId id="372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F29921B1-87CE-4ADE-9406-F29867E93AFA}">
          <p14:sldIdLst>
            <p14:sldId id="256"/>
          </p14:sldIdLst>
        </p14:section>
        <p14:section name="Climatic context" id="{A1637F67-ED97-405C-B204-BC495DB16F59}">
          <p14:sldIdLst>
            <p14:sldId id="344"/>
            <p14:sldId id="375"/>
            <p14:sldId id="378"/>
            <p14:sldId id="374"/>
            <p14:sldId id="376"/>
            <p14:sldId id="360"/>
          </p14:sldIdLst>
        </p14:section>
        <p14:section name="Geological context" id="{34AF0E61-8996-44EA-8D46-4A00C6E46B61}">
          <p14:sldIdLst>
            <p14:sldId id="341"/>
            <p14:sldId id="382"/>
            <p14:sldId id="343"/>
            <p14:sldId id="350"/>
            <p14:sldId id="346"/>
            <p14:sldId id="352"/>
            <p14:sldId id="353"/>
          </p14:sldIdLst>
        </p14:section>
        <p14:section name="Hypothesis" id="{685611DF-164D-4CA5-8051-32B7631AEB34}">
          <p14:sldIdLst>
            <p14:sldId id="356"/>
            <p14:sldId id="355"/>
          </p14:sldIdLst>
        </p14:section>
        <p14:section name="Methods" id="{CF6DDFE5-8E52-4208-84BC-DDC58B09ED36}">
          <p14:sldIdLst>
            <p14:sldId id="279"/>
            <p14:sldId id="280"/>
            <p14:sldId id="357"/>
            <p14:sldId id="354"/>
            <p14:sldId id="359"/>
          </p14:sldIdLst>
        </p14:section>
        <p14:section name="Results" id="{5C6A30D1-BB9C-475B-A10D-5EF4A099FBCB}">
          <p14:sldIdLst>
            <p14:sldId id="367"/>
            <p14:sldId id="358"/>
          </p14:sldIdLst>
        </p14:section>
        <p14:section name="Discussion and Conclusions" id="{DF422472-BE12-4F7D-87EB-D4E3214B8104}">
          <p14:sldIdLst>
            <p14:sldId id="383"/>
            <p14:sldId id="385"/>
            <p14:sldId id="362"/>
            <p14:sldId id="370"/>
            <p14:sldId id="371"/>
            <p14:sldId id="386"/>
            <p14:sldId id="384"/>
          </p14:sldIdLst>
        </p14:section>
        <p14:section name="Conclusions" id="{57D78777-8DB6-433D-A854-851B3CDC719E}">
          <p14:sldIdLst>
            <p14:sldId id="3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F5F"/>
    <a:srgbClr val="5FD38D"/>
    <a:srgbClr val="FFFFFF"/>
    <a:srgbClr val="903030"/>
    <a:srgbClr val="C00000"/>
    <a:srgbClr val="FF3300"/>
    <a:srgbClr val="FF5050"/>
    <a:srgbClr val="CC0000"/>
    <a:srgbClr val="FF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883B7B-6EF3-4511-B443-A0848BD9874B}" v="10" dt="2026-09-26T20:00:20.6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6683" autoAdjust="0"/>
  </p:normalViewPr>
  <p:slideViewPr>
    <p:cSldViewPr snapToGrid="0">
      <p:cViewPr varScale="1">
        <p:scale>
          <a:sx n="96" d="100"/>
          <a:sy n="96" d="100"/>
        </p:scale>
        <p:origin x="3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s Amores" userId="685d88a2-7ec7-4601-ae4f-d346a5beb1a3" providerId="ADAL" clId="{14925E69-738F-4964-ADEA-239D9E129A1C}"/>
    <pc:docChg chg="custSel addSld modSld">
      <pc:chgData name="Marcos Amores" userId="685d88a2-7ec7-4601-ae4f-d346a5beb1a3" providerId="ADAL" clId="{14925E69-738F-4964-ADEA-239D9E129A1C}" dt="2026-09-26T20:00:40.353" v="56" actId="20577"/>
      <pc:docMkLst>
        <pc:docMk/>
      </pc:docMkLst>
      <pc:sldChg chg="modNotesTx">
        <pc:chgData name="Marcos Amores" userId="685d88a2-7ec7-4601-ae4f-d346a5beb1a3" providerId="ADAL" clId="{14925E69-738F-4964-ADEA-239D9E129A1C}" dt="2026-09-26T19:57:15.525" v="0" actId="20577"/>
        <pc:sldMkLst>
          <pc:docMk/>
          <pc:sldMk cId="1568057140" sldId="256"/>
        </pc:sldMkLst>
      </pc:sldChg>
      <pc:sldChg chg="modNotesTx">
        <pc:chgData name="Marcos Amores" userId="685d88a2-7ec7-4601-ae4f-d346a5beb1a3" providerId="ADAL" clId="{14925E69-738F-4964-ADEA-239D9E129A1C}" dt="2026-09-26T19:58:41.130" v="20" actId="20577"/>
        <pc:sldMkLst>
          <pc:docMk/>
          <pc:sldMk cId="1309132856" sldId="279"/>
        </pc:sldMkLst>
      </pc:sldChg>
      <pc:sldChg chg="modNotesTx">
        <pc:chgData name="Marcos Amores" userId="685d88a2-7ec7-4601-ae4f-d346a5beb1a3" providerId="ADAL" clId="{14925E69-738F-4964-ADEA-239D9E129A1C}" dt="2026-09-26T19:58:46.647" v="22" actId="20577"/>
        <pc:sldMkLst>
          <pc:docMk/>
          <pc:sldMk cId="1855873925" sldId="280"/>
        </pc:sldMkLst>
      </pc:sldChg>
      <pc:sldChg chg="modNotesTx">
        <pc:chgData name="Marcos Amores" userId="685d88a2-7ec7-4601-ae4f-d346a5beb1a3" providerId="ADAL" clId="{14925E69-738F-4964-ADEA-239D9E129A1C}" dt="2026-09-26T19:57:53.853" v="8" actId="20577"/>
        <pc:sldMkLst>
          <pc:docMk/>
          <pc:sldMk cId="1178145696" sldId="341"/>
        </pc:sldMkLst>
      </pc:sldChg>
      <pc:sldChg chg="modAnim modNotesTx">
        <pc:chgData name="Marcos Amores" userId="685d88a2-7ec7-4601-ae4f-d346a5beb1a3" providerId="ADAL" clId="{14925E69-738F-4964-ADEA-239D9E129A1C}" dt="2026-09-26T19:58:02.437" v="11"/>
        <pc:sldMkLst>
          <pc:docMk/>
          <pc:sldMk cId="1984979655" sldId="343"/>
        </pc:sldMkLst>
      </pc:sldChg>
      <pc:sldChg chg="modAnim modNotesTx">
        <pc:chgData name="Marcos Amores" userId="685d88a2-7ec7-4601-ae4f-d346a5beb1a3" providerId="ADAL" clId="{14925E69-738F-4964-ADEA-239D9E129A1C}" dt="2026-09-26T19:57:25.480" v="2"/>
        <pc:sldMkLst>
          <pc:docMk/>
          <pc:sldMk cId="2485303361" sldId="344"/>
        </pc:sldMkLst>
      </pc:sldChg>
      <pc:sldChg chg="modNotesTx">
        <pc:chgData name="Marcos Amores" userId="685d88a2-7ec7-4601-ae4f-d346a5beb1a3" providerId="ADAL" clId="{14925E69-738F-4964-ADEA-239D9E129A1C}" dt="2026-09-26T19:58:08.770" v="13" actId="20577"/>
        <pc:sldMkLst>
          <pc:docMk/>
          <pc:sldMk cId="1631949862" sldId="346"/>
        </pc:sldMkLst>
      </pc:sldChg>
      <pc:sldChg chg="modNotesTx">
        <pc:chgData name="Marcos Amores" userId="685d88a2-7ec7-4601-ae4f-d346a5beb1a3" providerId="ADAL" clId="{14925E69-738F-4964-ADEA-239D9E129A1C}" dt="2026-09-26T19:58:05.652" v="12" actId="20577"/>
        <pc:sldMkLst>
          <pc:docMk/>
          <pc:sldMk cId="2009561252" sldId="350"/>
        </pc:sldMkLst>
      </pc:sldChg>
      <pc:sldChg chg="modNotesTx">
        <pc:chgData name="Marcos Amores" userId="685d88a2-7ec7-4601-ae4f-d346a5beb1a3" providerId="ADAL" clId="{14925E69-738F-4964-ADEA-239D9E129A1C}" dt="2026-09-26T19:58:10.617" v="14" actId="20577"/>
        <pc:sldMkLst>
          <pc:docMk/>
          <pc:sldMk cId="728304829" sldId="352"/>
        </pc:sldMkLst>
      </pc:sldChg>
      <pc:sldChg chg="modNotesTx">
        <pc:chgData name="Marcos Amores" userId="685d88a2-7ec7-4601-ae4f-d346a5beb1a3" providerId="ADAL" clId="{14925E69-738F-4964-ADEA-239D9E129A1C}" dt="2026-09-26T19:58:12.948" v="15" actId="20577"/>
        <pc:sldMkLst>
          <pc:docMk/>
          <pc:sldMk cId="3623765492" sldId="353"/>
        </pc:sldMkLst>
      </pc:sldChg>
      <pc:sldChg chg="modNotesTx">
        <pc:chgData name="Marcos Amores" userId="685d88a2-7ec7-4601-ae4f-d346a5beb1a3" providerId="ADAL" clId="{14925E69-738F-4964-ADEA-239D9E129A1C}" dt="2026-09-26T19:58:49.947" v="23" actId="20577"/>
        <pc:sldMkLst>
          <pc:docMk/>
          <pc:sldMk cId="933263903" sldId="354"/>
        </pc:sldMkLst>
      </pc:sldChg>
      <pc:sldChg chg="modAnim modNotesTx">
        <pc:chgData name="Marcos Amores" userId="685d88a2-7ec7-4601-ae4f-d346a5beb1a3" providerId="ADAL" clId="{14925E69-738F-4964-ADEA-239D9E129A1C}" dt="2026-09-26T19:58:29.288" v="19"/>
        <pc:sldMkLst>
          <pc:docMk/>
          <pc:sldMk cId="4037954530" sldId="355"/>
        </pc:sldMkLst>
      </pc:sldChg>
      <pc:sldChg chg="modAnim modNotesTx">
        <pc:chgData name="Marcos Amores" userId="685d88a2-7ec7-4601-ae4f-d346a5beb1a3" providerId="ADAL" clId="{14925E69-738F-4964-ADEA-239D9E129A1C}" dt="2026-09-26T19:58:19.926" v="17" actId="6549"/>
        <pc:sldMkLst>
          <pc:docMk/>
          <pc:sldMk cId="1251439207" sldId="356"/>
        </pc:sldMkLst>
      </pc:sldChg>
      <pc:sldChg chg="modNotesTx">
        <pc:chgData name="Marcos Amores" userId="685d88a2-7ec7-4601-ae4f-d346a5beb1a3" providerId="ADAL" clId="{14925E69-738F-4964-ADEA-239D9E129A1C}" dt="2026-09-26T19:58:44.684" v="21" actId="20577"/>
        <pc:sldMkLst>
          <pc:docMk/>
          <pc:sldMk cId="3235207731" sldId="357"/>
        </pc:sldMkLst>
      </pc:sldChg>
      <pc:sldChg chg="delSp mod modAnim modNotesTx">
        <pc:chgData name="Marcos Amores" userId="685d88a2-7ec7-4601-ae4f-d346a5beb1a3" providerId="ADAL" clId="{14925E69-738F-4964-ADEA-239D9E129A1C}" dt="2026-09-26T19:59:10.458" v="30" actId="478"/>
        <pc:sldMkLst>
          <pc:docMk/>
          <pc:sldMk cId="1563922188" sldId="358"/>
        </pc:sldMkLst>
        <pc:spChg chg="del">
          <ac:chgData name="Marcos Amores" userId="685d88a2-7ec7-4601-ae4f-d346a5beb1a3" providerId="ADAL" clId="{14925E69-738F-4964-ADEA-239D9E129A1C}" dt="2026-09-26T19:59:09.696" v="29" actId="478"/>
          <ac:spMkLst>
            <pc:docMk/>
            <pc:sldMk cId="1563922188" sldId="358"/>
            <ac:spMk id="11" creationId="{5AAA0CCE-151B-A4D8-CDEB-987F2D0D826C}"/>
          </ac:spMkLst>
        </pc:spChg>
        <pc:spChg chg="del">
          <ac:chgData name="Marcos Amores" userId="685d88a2-7ec7-4601-ae4f-d346a5beb1a3" providerId="ADAL" clId="{14925E69-738F-4964-ADEA-239D9E129A1C}" dt="2026-09-26T19:59:09.176" v="28" actId="478"/>
          <ac:spMkLst>
            <pc:docMk/>
            <pc:sldMk cId="1563922188" sldId="358"/>
            <ac:spMk id="17" creationId="{A26A5299-04D2-6161-A825-701B951FD741}"/>
          </ac:spMkLst>
        </pc:spChg>
        <pc:spChg chg="del">
          <ac:chgData name="Marcos Amores" userId="685d88a2-7ec7-4601-ae4f-d346a5beb1a3" providerId="ADAL" clId="{14925E69-738F-4964-ADEA-239D9E129A1C}" dt="2026-09-26T19:59:10.458" v="30" actId="478"/>
          <ac:spMkLst>
            <pc:docMk/>
            <pc:sldMk cId="1563922188" sldId="358"/>
            <ac:spMk id="19" creationId="{4CB9FB04-2F04-54B3-7E5D-833878E5E11C}"/>
          </ac:spMkLst>
        </pc:spChg>
      </pc:sldChg>
      <pc:sldChg chg="modNotesTx">
        <pc:chgData name="Marcos Amores" userId="685d88a2-7ec7-4601-ae4f-d346a5beb1a3" providerId="ADAL" clId="{14925E69-738F-4964-ADEA-239D9E129A1C}" dt="2026-09-26T19:58:52.690" v="24" actId="20577"/>
        <pc:sldMkLst>
          <pc:docMk/>
          <pc:sldMk cId="2696198926" sldId="359"/>
        </pc:sldMkLst>
      </pc:sldChg>
      <pc:sldChg chg="modNotesTx">
        <pc:chgData name="Marcos Amores" userId="685d88a2-7ec7-4601-ae4f-d346a5beb1a3" providerId="ADAL" clId="{14925E69-738F-4964-ADEA-239D9E129A1C}" dt="2026-09-26T19:57:50.250" v="7" actId="20577"/>
        <pc:sldMkLst>
          <pc:docMk/>
          <pc:sldMk cId="3452209320" sldId="360"/>
        </pc:sldMkLst>
      </pc:sldChg>
      <pc:sldChg chg="modAnim modNotesTx">
        <pc:chgData name="Marcos Amores" userId="685d88a2-7ec7-4601-ae4f-d346a5beb1a3" providerId="ADAL" clId="{14925E69-738F-4964-ADEA-239D9E129A1C}" dt="2026-09-26T20:00:01.522" v="45" actId="20577"/>
        <pc:sldMkLst>
          <pc:docMk/>
          <pc:sldMk cId="2483704956" sldId="362"/>
        </pc:sldMkLst>
      </pc:sldChg>
      <pc:sldChg chg="modNotesTx">
        <pc:chgData name="Marcos Amores" userId="685d88a2-7ec7-4601-ae4f-d346a5beb1a3" providerId="ADAL" clId="{14925E69-738F-4964-ADEA-239D9E129A1C}" dt="2026-09-26T19:58:54.365" v="25" actId="20577"/>
        <pc:sldMkLst>
          <pc:docMk/>
          <pc:sldMk cId="84637139" sldId="367"/>
        </pc:sldMkLst>
      </pc:sldChg>
      <pc:sldChg chg="modNotesTx">
        <pc:chgData name="Marcos Amores" userId="685d88a2-7ec7-4601-ae4f-d346a5beb1a3" providerId="ADAL" clId="{14925E69-738F-4964-ADEA-239D9E129A1C}" dt="2026-09-26T20:00:06.566" v="46" actId="20577"/>
        <pc:sldMkLst>
          <pc:docMk/>
          <pc:sldMk cId="1031510272" sldId="370"/>
        </pc:sldMkLst>
      </pc:sldChg>
      <pc:sldChg chg="delSp mod modAnim modNotesTx">
        <pc:chgData name="Marcos Amores" userId="685d88a2-7ec7-4601-ae4f-d346a5beb1a3" providerId="ADAL" clId="{14925E69-738F-4964-ADEA-239D9E129A1C}" dt="2026-09-26T20:00:32.077" v="55" actId="478"/>
        <pc:sldMkLst>
          <pc:docMk/>
          <pc:sldMk cId="1141361444" sldId="371"/>
        </pc:sldMkLst>
        <pc:spChg chg="del">
          <ac:chgData name="Marcos Amores" userId="685d88a2-7ec7-4601-ae4f-d346a5beb1a3" providerId="ADAL" clId="{14925E69-738F-4964-ADEA-239D9E129A1C}" dt="2026-09-26T20:00:32.077" v="55" actId="478"/>
          <ac:spMkLst>
            <pc:docMk/>
            <pc:sldMk cId="1141361444" sldId="371"/>
            <ac:spMk id="24" creationId="{CABF8E3C-8881-AE5C-732A-8638D2356DB5}"/>
          </ac:spMkLst>
        </pc:spChg>
      </pc:sldChg>
      <pc:sldChg chg="modNotesTx">
        <pc:chgData name="Marcos Amores" userId="685d88a2-7ec7-4601-ae4f-d346a5beb1a3" providerId="ADAL" clId="{14925E69-738F-4964-ADEA-239D9E129A1C}" dt="2026-09-26T19:57:41.038" v="5" actId="20577"/>
        <pc:sldMkLst>
          <pc:docMk/>
          <pc:sldMk cId="1739701868" sldId="374"/>
        </pc:sldMkLst>
      </pc:sldChg>
      <pc:sldChg chg="modNotesTx">
        <pc:chgData name="Marcos Amores" userId="685d88a2-7ec7-4601-ae4f-d346a5beb1a3" providerId="ADAL" clId="{14925E69-738F-4964-ADEA-239D9E129A1C}" dt="2026-09-26T19:57:36.422" v="3" actId="20577"/>
        <pc:sldMkLst>
          <pc:docMk/>
          <pc:sldMk cId="2885973845" sldId="375"/>
        </pc:sldMkLst>
      </pc:sldChg>
      <pc:sldChg chg="modNotesTx">
        <pc:chgData name="Marcos Amores" userId="685d88a2-7ec7-4601-ae4f-d346a5beb1a3" providerId="ADAL" clId="{14925E69-738F-4964-ADEA-239D9E129A1C}" dt="2026-09-26T19:57:43.144" v="6" actId="20577"/>
        <pc:sldMkLst>
          <pc:docMk/>
          <pc:sldMk cId="2947194549" sldId="376"/>
        </pc:sldMkLst>
      </pc:sldChg>
      <pc:sldChg chg="modNotesTx">
        <pc:chgData name="Marcos Amores" userId="685d88a2-7ec7-4601-ae4f-d346a5beb1a3" providerId="ADAL" clId="{14925E69-738F-4964-ADEA-239D9E129A1C}" dt="2026-09-26T19:57:39.022" v="4" actId="20577"/>
        <pc:sldMkLst>
          <pc:docMk/>
          <pc:sldMk cId="4085491600" sldId="378"/>
        </pc:sldMkLst>
      </pc:sldChg>
      <pc:sldChg chg="modNotesTx">
        <pc:chgData name="Marcos Amores" userId="685d88a2-7ec7-4601-ae4f-d346a5beb1a3" providerId="ADAL" clId="{14925E69-738F-4964-ADEA-239D9E129A1C}" dt="2026-09-26T19:57:56.549" v="9" actId="20577"/>
        <pc:sldMkLst>
          <pc:docMk/>
          <pc:sldMk cId="1610537712" sldId="382"/>
        </pc:sldMkLst>
      </pc:sldChg>
      <pc:sldChg chg="delSp mod modAnim modNotesTx">
        <pc:chgData name="Marcos Amores" userId="685d88a2-7ec7-4601-ae4f-d346a5beb1a3" providerId="ADAL" clId="{14925E69-738F-4964-ADEA-239D9E129A1C}" dt="2026-09-26T19:59:47.757" v="43" actId="478"/>
        <pc:sldMkLst>
          <pc:docMk/>
          <pc:sldMk cId="4007290393" sldId="383"/>
        </pc:sldMkLst>
        <pc:spChg chg="del">
          <ac:chgData name="Marcos Amores" userId="685d88a2-7ec7-4601-ae4f-d346a5beb1a3" providerId="ADAL" clId="{14925E69-738F-4964-ADEA-239D9E129A1C}" dt="2026-09-26T19:59:47.757" v="43" actId="478"/>
          <ac:spMkLst>
            <pc:docMk/>
            <pc:sldMk cId="4007290393" sldId="383"/>
            <ac:spMk id="3" creationId="{560202B3-D5CF-D7A9-36D9-39F1440AB5EB}"/>
          </ac:spMkLst>
        </pc:spChg>
      </pc:sldChg>
      <pc:sldChg chg="modNotesTx">
        <pc:chgData name="Marcos Amores" userId="685d88a2-7ec7-4601-ae4f-d346a5beb1a3" providerId="ADAL" clId="{14925E69-738F-4964-ADEA-239D9E129A1C}" dt="2026-09-26T20:00:40.353" v="56" actId="20577"/>
        <pc:sldMkLst>
          <pc:docMk/>
          <pc:sldMk cId="2689053567" sldId="384"/>
        </pc:sldMkLst>
      </pc:sldChg>
      <pc:sldChg chg="delSp modSp add mod">
        <pc:chgData name="Marcos Amores" userId="685d88a2-7ec7-4601-ae4f-d346a5beb1a3" providerId="ADAL" clId="{14925E69-738F-4964-ADEA-239D9E129A1C}" dt="2026-09-26T19:59:44.892" v="42" actId="1076"/>
        <pc:sldMkLst>
          <pc:docMk/>
          <pc:sldMk cId="2962573909" sldId="385"/>
        </pc:sldMkLst>
        <pc:spChg chg="del">
          <ac:chgData name="Marcos Amores" userId="685d88a2-7ec7-4601-ae4f-d346a5beb1a3" providerId="ADAL" clId="{14925E69-738F-4964-ADEA-239D9E129A1C}" dt="2026-09-26T19:59:34.263" v="36" actId="478"/>
          <ac:spMkLst>
            <pc:docMk/>
            <pc:sldMk cId="2962573909" sldId="385"/>
            <ac:spMk id="2" creationId="{CED295F1-972F-0F59-6797-5A7671BE0ECA}"/>
          </ac:spMkLst>
        </pc:spChg>
        <pc:spChg chg="mod">
          <ac:chgData name="Marcos Amores" userId="685d88a2-7ec7-4601-ae4f-d346a5beb1a3" providerId="ADAL" clId="{14925E69-738F-4964-ADEA-239D9E129A1C}" dt="2026-09-26T19:59:44.892" v="42" actId="1076"/>
          <ac:spMkLst>
            <pc:docMk/>
            <pc:sldMk cId="2962573909" sldId="385"/>
            <ac:spMk id="3" creationId="{ABD5DABA-BFF2-C065-3B1E-91035F62046A}"/>
          </ac:spMkLst>
        </pc:spChg>
        <pc:spChg chg="del">
          <ac:chgData name="Marcos Amores" userId="685d88a2-7ec7-4601-ae4f-d346a5beb1a3" providerId="ADAL" clId="{14925E69-738F-4964-ADEA-239D9E129A1C}" dt="2026-09-26T19:59:35.171" v="37" actId="478"/>
          <ac:spMkLst>
            <pc:docMk/>
            <pc:sldMk cId="2962573909" sldId="385"/>
            <ac:spMk id="4" creationId="{7A5C36F2-E9DB-DBCE-1436-D3FE891FD72E}"/>
          </ac:spMkLst>
        </pc:spChg>
        <pc:picChg chg="del">
          <ac:chgData name="Marcos Amores" userId="685d88a2-7ec7-4601-ae4f-d346a5beb1a3" providerId="ADAL" clId="{14925E69-738F-4964-ADEA-239D9E129A1C}" dt="2026-09-26T19:59:35.649" v="38" actId="478"/>
          <ac:picMkLst>
            <pc:docMk/>
            <pc:sldMk cId="2962573909" sldId="385"/>
            <ac:picMk id="16" creationId="{CC627460-7EEA-A078-50E7-C97C373D3185}"/>
          </ac:picMkLst>
        </pc:picChg>
      </pc:sldChg>
      <pc:sldChg chg="addSp delSp modSp add mod">
        <pc:chgData name="Marcos Amores" userId="685d88a2-7ec7-4601-ae4f-d346a5beb1a3" providerId="ADAL" clId="{14925E69-738F-4964-ADEA-239D9E129A1C}" dt="2026-09-26T20:00:29.809" v="54" actId="1076"/>
        <pc:sldMkLst>
          <pc:docMk/>
          <pc:sldMk cId="112319634" sldId="386"/>
        </pc:sldMkLst>
        <pc:spChg chg="del">
          <ac:chgData name="Marcos Amores" userId="685d88a2-7ec7-4601-ae4f-d346a5beb1a3" providerId="ADAL" clId="{14925E69-738F-4964-ADEA-239D9E129A1C}" dt="2026-09-26T20:00:26.400" v="52" actId="478"/>
          <ac:spMkLst>
            <pc:docMk/>
            <pc:sldMk cId="112319634" sldId="386"/>
            <ac:spMk id="2" creationId="{8A2D1144-53A3-9097-E615-709D09786C7A}"/>
          </ac:spMkLst>
        </pc:spChg>
        <pc:spChg chg="del">
          <ac:chgData name="Marcos Amores" userId="685d88a2-7ec7-4601-ae4f-d346a5beb1a3" providerId="ADAL" clId="{14925E69-738F-4964-ADEA-239D9E129A1C}" dt="2026-09-26T20:00:26.400" v="52" actId="478"/>
          <ac:spMkLst>
            <pc:docMk/>
            <pc:sldMk cId="112319634" sldId="386"/>
            <ac:spMk id="3" creationId="{F9E4FEF8-1908-C2BE-4114-20F4B5F7B9C2}"/>
          </ac:spMkLst>
        </pc:spChg>
        <pc:spChg chg="del">
          <ac:chgData name="Marcos Amores" userId="685d88a2-7ec7-4601-ae4f-d346a5beb1a3" providerId="ADAL" clId="{14925E69-738F-4964-ADEA-239D9E129A1C}" dt="2026-09-26T20:00:26.400" v="52" actId="478"/>
          <ac:spMkLst>
            <pc:docMk/>
            <pc:sldMk cId="112319634" sldId="386"/>
            <ac:spMk id="5" creationId="{81C91211-2EFE-6FEB-4400-E2212A7929FD}"/>
          </ac:spMkLst>
        </pc:spChg>
        <pc:spChg chg="del">
          <ac:chgData name="Marcos Amores" userId="685d88a2-7ec7-4601-ae4f-d346a5beb1a3" providerId="ADAL" clId="{14925E69-738F-4964-ADEA-239D9E129A1C}" dt="2026-09-26T20:00:26.400" v="52" actId="478"/>
          <ac:spMkLst>
            <pc:docMk/>
            <pc:sldMk cId="112319634" sldId="386"/>
            <ac:spMk id="7" creationId="{586B0870-F43F-FD9F-6E28-D3F9298FCA7D}"/>
          </ac:spMkLst>
        </pc:spChg>
        <pc:spChg chg="add mod">
          <ac:chgData name="Marcos Amores" userId="685d88a2-7ec7-4601-ae4f-d346a5beb1a3" providerId="ADAL" clId="{14925E69-738F-4964-ADEA-239D9E129A1C}" dt="2026-09-26T20:00:29.809" v="54" actId="1076"/>
          <ac:spMkLst>
            <pc:docMk/>
            <pc:sldMk cId="112319634" sldId="386"/>
            <ac:spMk id="8" creationId="{AC8CE259-B518-58B3-3355-79E3BF3FE280}"/>
          </ac:spMkLst>
        </pc:spChg>
        <pc:spChg chg="del">
          <ac:chgData name="Marcos Amores" userId="685d88a2-7ec7-4601-ae4f-d346a5beb1a3" providerId="ADAL" clId="{14925E69-738F-4964-ADEA-239D9E129A1C}" dt="2026-09-26T20:00:26.400" v="52" actId="478"/>
          <ac:spMkLst>
            <pc:docMk/>
            <pc:sldMk cId="112319634" sldId="386"/>
            <ac:spMk id="21" creationId="{A22F149B-F7B2-BE80-5630-052EAD53FCD9}"/>
          </ac:spMkLst>
        </pc:spChg>
        <pc:spChg chg="del">
          <ac:chgData name="Marcos Amores" userId="685d88a2-7ec7-4601-ae4f-d346a5beb1a3" providerId="ADAL" clId="{14925E69-738F-4964-ADEA-239D9E129A1C}" dt="2026-09-26T20:00:26.400" v="52" actId="478"/>
          <ac:spMkLst>
            <pc:docMk/>
            <pc:sldMk cId="112319634" sldId="386"/>
            <ac:spMk id="23" creationId="{8CCE89D8-13E3-C951-46C9-CBAA32B7285A}"/>
          </ac:spMkLst>
        </pc:spChg>
        <pc:spChg chg="del mod">
          <ac:chgData name="Marcos Amores" userId="685d88a2-7ec7-4601-ae4f-d346a5beb1a3" providerId="ADAL" clId="{14925E69-738F-4964-ADEA-239D9E129A1C}" dt="2026-09-26T20:00:24.288" v="51" actId="478"/>
          <ac:spMkLst>
            <pc:docMk/>
            <pc:sldMk cId="112319634" sldId="386"/>
            <ac:spMk id="24" creationId="{3D04D2F2-A716-7969-9FDF-3BC8FAC1AA62}"/>
          </ac:spMkLst>
        </pc:spChg>
        <pc:picChg chg="del">
          <ac:chgData name="Marcos Amores" userId="685d88a2-7ec7-4601-ae4f-d346a5beb1a3" providerId="ADAL" clId="{14925E69-738F-4964-ADEA-239D9E129A1C}" dt="2026-09-26T20:00:26.400" v="52" actId="478"/>
          <ac:picMkLst>
            <pc:docMk/>
            <pc:sldMk cId="112319634" sldId="386"/>
            <ac:picMk id="6" creationId="{DB5CC266-65F1-043D-E3C8-6E3558B638EC}"/>
          </ac:picMkLst>
        </pc:picChg>
        <pc:picChg chg="del">
          <ac:chgData name="Marcos Amores" userId="685d88a2-7ec7-4601-ae4f-d346a5beb1a3" providerId="ADAL" clId="{14925E69-738F-4964-ADEA-239D9E129A1C}" dt="2026-09-26T20:00:26.400" v="52" actId="478"/>
          <ac:picMkLst>
            <pc:docMk/>
            <pc:sldMk cId="112319634" sldId="386"/>
            <ac:picMk id="11" creationId="{A81AF060-4C2E-A542-33FA-785168464A7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8E2D80-3953-4723-8128-592A27380EDD}" type="datetimeFigureOut">
              <a:rPr lang="en-IE" smtClean="0"/>
              <a:t>26/09/2026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30B93A-B341-4EE0-AE62-5B80177C99B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81173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0B93A-B341-4EE0-AE62-5B80177C99BB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59830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91DC6-7CC6-934D-F071-531A69524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8A7DF5-85AD-FB34-FA3A-68731DD0AF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8BE2DF-B0DA-864F-EDAC-FA92D8BE03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714FB9-A6A5-7773-0393-7362764893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0B93A-B341-4EE0-AE62-5B80177C99BB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11424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03144-7741-F1FF-EE14-D46D18EA0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A0E9F5-29DB-FC65-4F36-7BB693A0E0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7AB49F-F3CD-4D2B-29D4-475D44B86C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D44BB0-1574-024C-40E8-D3092AC999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098AC-C3DC-46C5-B6EA-42980FB1DF7F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98241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6D44E-1979-1C38-B285-E225FC3BB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3B4328-7D20-07D4-02D6-2FE04DC54F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A0D391-9F6E-23C0-A7BB-A87EFD6547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60A6E1-F673-01EA-7B26-C8C83BF31E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0B93A-B341-4EE0-AE62-5B80177C99BB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78409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768CB-039E-7D43-F444-F30886F52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1C1422-8320-9440-CE35-6E444B7FBD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F4026E-C09D-4243-CF83-D45666C3BC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4C7875-3753-719B-7344-0F32AFBB2A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098AC-C3DC-46C5-B6EA-42980FB1DF7F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802547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D9085-0C6E-A3A9-FB02-9C9BF87DA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346DA7-E900-CD77-F4D7-EFB8436DCB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B41138-4798-6C2C-B037-549B764290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E0CF02-B707-8DD1-B469-83488B895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098AC-C3DC-46C5-B6EA-42980FB1DF7F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39469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0B93A-B341-4EE0-AE62-5B80177C99BB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326490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0B93A-B341-4EE0-AE62-5B80177C99BB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654702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0CB10-C4C1-66ED-FAD0-0A0C1BEE6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8C53A1-317B-4B00-9640-2B614C7B17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4B39D8-9AE3-8C41-F879-1E50496B1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DA69E7-05E6-1686-04F9-B1AADCDBB4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0B93A-B341-4EE0-AE62-5B80177C99BB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203790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0B93A-B341-4EE0-AE62-5B80177C99BB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069621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09FD2-0D41-7433-7C41-2A807E23E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2F0C4A-527D-17E9-BB50-18D53F4E41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F7B766-E6A1-BC9D-42E5-D6EDFE7121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64027-F304-DC19-87EC-FCF480D12B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0B93A-B341-4EE0-AE62-5B80177C99BB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708405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0FB6A-C23A-3F66-67C8-A96054FD8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0351CC-9925-A114-FD58-2EA37206D6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BBD692-8BC7-0D47-7638-B8E4D8956F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9A571A-7DFD-EA8C-04D1-F0E21EDF6B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0B93A-B341-4EE0-AE62-5B80177C99BB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114756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0B93A-B341-4EE0-AE62-5B80177C99BB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803538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0B93A-B341-4EE0-AE62-5B80177C99BB}" type="slidenum">
              <a:rPr lang="en-IE" smtClean="0"/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386037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0B93A-B341-4EE0-AE62-5B80177C99BB}" type="slidenum">
              <a:rPr lang="en-IE" smtClean="0"/>
              <a:t>15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825999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0B93A-B341-4EE0-AE62-5B80177C99BB}" type="slidenum">
              <a:rPr lang="en-IE" smtClean="0"/>
              <a:t>16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609653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0B93A-B341-4EE0-AE62-5B80177C99BB}" type="slidenum">
              <a:rPr lang="en-IE" smtClean="0"/>
              <a:t>17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848744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0B93A-B341-4EE0-AE62-5B80177C99BB}" type="slidenum">
              <a:rPr lang="en-IE" smtClean="0"/>
              <a:t>18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686929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0B93A-B341-4EE0-AE62-5B80177C99BB}" type="slidenum">
              <a:rPr lang="en-IE" smtClean="0"/>
              <a:t>19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808832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0B93A-B341-4EE0-AE62-5B80177C99BB}" type="slidenum">
              <a:rPr lang="en-IE" smtClean="0"/>
              <a:t>20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016195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0B93A-B341-4EE0-AE62-5B80177C99BB}" type="slidenum">
              <a:rPr lang="en-IE" smtClean="0"/>
              <a:t>21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904266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0B93A-B341-4EE0-AE62-5B80177C99BB}" type="slidenum">
              <a:rPr lang="en-IE" smtClean="0"/>
              <a:t>22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555633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0B93A-B341-4EE0-AE62-5B80177C99BB}" type="slidenum">
              <a:rPr lang="en-IE" smtClean="0"/>
              <a:t>23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544744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DC9EE-1C87-354F-49D5-ADE5C0081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C3FC52-8FF5-46EF-2DAE-0B82CBAC87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3C630E-1A93-8BF6-6ECC-872A3A9C81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067563-62AE-ABD1-0CCA-D9D439B138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0B93A-B341-4EE0-AE62-5B80177C99BB}" type="slidenum">
              <a:rPr lang="en-IE" smtClean="0"/>
              <a:t>24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144037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4AD96-A29F-A74C-0921-618DAA5D6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78BB4A-ADED-9A62-2CD8-9FB55FD422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2F0AE2-C301-ED26-0623-868BA3779A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2ED09B-7246-B3F9-2A06-F3B2BC2090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0B93A-B341-4EE0-AE62-5B80177C99BB}" type="slidenum">
              <a:rPr lang="en-IE" smtClean="0"/>
              <a:t>25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036514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0B93A-B341-4EE0-AE62-5B80177C99BB}" type="slidenum">
              <a:rPr lang="en-IE" smtClean="0"/>
              <a:t>26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937033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0B93A-B341-4EE0-AE62-5B80177C99BB}" type="slidenum">
              <a:rPr lang="en-IE" smtClean="0"/>
              <a:t>27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507398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0B93A-B341-4EE0-AE62-5B80177C99BB}" type="slidenum">
              <a:rPr lang="en-IE" smtClean="0"/>
              <a:t>28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831225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23366-A055-4E13-3B4D-F1D33F259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97100B-8CB8-C1F0-EEA8-8C78882B9E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A1ABCA-D443-42FA-CB3D-149CE63BD4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969D2-FE87-2A89-A24F-87BF7C1D18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0B93A-B341-4EE0-AE62-5B80177C99BB}" type="slidenum">
              <a:rPr lang="en-IE" smtClean="0"/>
              <a:t>29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362176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A4B56-B56D-4B9C-4723-B70009523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6FBFC2-F345-4918-10A4-7BC49ED551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1A7173-4403-618D-94F3-D5A529589A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4676BD-9246-3DDE-F369-2B242CD7CA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0B93A-B341-4EE0-AE62-5B80177C99BB}" type="slidenum">
              <a:rPr lang="en-IE" smtClean="0"/>
              <a:t>30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804208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0B93A-B341-4EE0-AE62-5B80177C99BB}" type="slidenum">
              <a:rPr lang="en-IE" smtClean="0"/>
              <a:t>31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90248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2DF9D-F415-7E18-9577-0E6E24405C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35AEB8-71B6-5CEB-44D8-BB2CF10822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8E2FA-7731-4C75-B907-E0B85E077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E19B0-0788-49E3-9049-77DF1E29BE8D}" type="datetimeFigureOut">
              <a:rPr lang="en-IE" smtClean="0"/>
              <a:t>26/09/2026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7CC8F-5FED-3DF6-B4AC-965020421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329C76-6FE1-CAE7-800D-734E62EA7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9B0B-DEA5-4A7D-BB40-0B65C413FA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10360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777A4-C1E0-0D3A-C2CE-9741274B1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8A53B-D8D6-5D24-3A50-37BB58D15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7F7D7-20C6-1A69-0D6C-59117B1C5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E19B0-0788-49E3-9049-77DF1E29BE8D}" type="datetimeFigureOut">
              <a:rPr lang="en-IE" smtClean="0"/>
              <a:t>26/09/2026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B67FB3-A29B-378A-9A6A-AC24DC946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E2C308-2B10-1674-1087-3CDD79A5E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9B0B-DEA5-4A7D-BB40-0B65C413FA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75615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C9A18-E275-AB18-7546-6CE7B0468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2B70E3-5C24-D2AC-80D2-0392C26BC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51375-C87A-54E8-23EE-0EFA0EEDA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E19B0-0788-49E3-9049-77DF1E29BE8D}" type="datetimeFigureOut">
              <a:rPr lang="en-IE" smtClean="0"/>
              <a:t>26/09/2026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C957DE-7A67-CA21-D1A7-3B51B3212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2052B-DAC2-9AE7-4A29-DC1B5F145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9B0B-DEA5-4A7D-BB40-0B65C413FA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24477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20791-0F3C-B873-F0E0-8FD3EF9A9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E55E6-1FBE-F752-7E0C-856A80F175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71180D-EA8F-22DA-D2AD-1E1DF99A70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FD631D-70EE-E80E-D8B0-8BC06AD80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E19B0-0788-49E3-9049-77DF1E29BE8D}" type="datetimeFigureOut">
              <a:rPr lang="en-IE" smtClean="0"/>
              <a:t>26/09/2026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FA9464-194C-00AE-1826-9DE01B753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6ACFBB-0816-56B5-8B1B-D56706DD0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9B0B-DEA5-4A7D-BB40-0B65C413FA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21413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10268-F3F8-39C9-E03D-627FB5C97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748B96-B08D-D0F8-CE92-5CA6371D49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DB43D5-2BC6-38F8-F0AA-2C1FF12937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1F140E-7F6E-3D34-4CA7-B1C9281B50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0819C8-5763-612B-CEDD-7CA5920DAC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26B4C8-82E5-0301-4E33-04240CFE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E19B0-0788-49E3-9049-77DF1E29BE8D}" type="datetimeFigureOut">
              <a:rPr lang="en-IE" smtClean="0"/>
              <a:t>26/09/2026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997914-B806-62D4-1AC1-FCEFB3D16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864E03-799D-4CB0-73EF-66449731A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9B0B-DEA5-4A7D-BB40-0B65C413FA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13868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14D5D-1B22-C8D2-4BAD-214BC1637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C73467-D926-6380-C9B5-F72BD7C84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E19B0-0788-49E3-9049-77DF1E29BE8D}" type="datetimeFigureOut">
              <a:rPr lang="en-IE" smtClean="0"/>
              <a:t>26/09/2026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7A7AFD-7F43-BB7E-8ED4-3A31EAC7C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F3813A-A8D5-6A04-A319-A93F93581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9B0B-DEA5-4A7D-BB40-0B65C413FA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32151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A2CC50-3477-2233-FF57-E17C1B5E5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E19B0-0788-49E3-9049-77DF1E29BE8D}" type="datetimeFigureOut">
              <a:rPr lang="en-IE" smtClean="0"/>
              <a:t>26/09/2026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AF371B-31CE-7531-EA69-1810D8037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A967E5-494C-B689-6F04-7E526AF5F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9B0B-DEA5-4A7D-BB40-0B65C413FA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03394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866C5-C566-06FA-551A-F164B28B6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75E4F-E17A-7916-FB6B-40AB7C1EB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9FE676-CB10-696B-7841-E2C6F8451F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7E94F5-3429-CDA6-CAAA-3E0EF2047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E19B0-0788-49E3-9049-77DF1E29BE8D}" type="datetimeFigureOut">
              <a:rPr lang="en-IE" smtClean="0"/>
              <a:t>26/09/2026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4DF22D-F035-B10F-48A1-847033925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C0985F-E6E3-C73C-BBD0-BBB4A08FE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9B0B-DEA5-4A7D-BB40-0B65C413FA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56806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7BDB0-6AC9-276E-6405-A3EA1CC54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CABC7B-BE8F-5E51-1D1C-A74BE0F23B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073A7D-0F71-E73F-4828-8F22B96EC7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55B9E2-CD77-C92D-40ED-DD2205B2A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E19B0-0788-49E3-9049-77DF1E29BE8D}" type="datetimeFigureOut">
              <a:rPr lang="en-IE" smtClean="0"/>
              <a:t>26/09/2026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230704-A1C3-CDA7-02FF-40FB88A7C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FEE083-EB87-D488-439B-36B16C282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9B0B-DEA5-4A7D-BB40-0B65C413FA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55334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05842-237E-C040-0414-81A378F26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89CE56-B04E-478B-A21A-3446DF0DC7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F16A15-1231-112D-8338-7009B76CC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E19B0-0788-49E3-9049-77DF1E29BE8D}" type="datetimeFigureOut">
              <a:rPr lang="en-IE" smtClean="0"/>
              <a:t>26/09/2026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15E87A-580F-9F5B-4F87-C0625D30B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DA748A-B10F-C28B-4542-FF7C9E1F2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9B0B-DEA5-4A7D-BB40-0B65C413FA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24500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D0DA4B-5DE5-B305-41E2-C58576A506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3065DF-694B-575A-9638-C19C5292BA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8617DE-9C63-14FB-C6B7-8934A07D4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E19B0-0788-49E3-9049-77DF1E29BE8D}" type="datetimeFigureOut">
              <a:rPr lang="en-IE" smtClean="0"/>
              <a:t>26/09/2026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A32EF7-64FA-CE45-5643-3DF97B0D2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E01A4-7B0E-1CFA-9095-373AC3848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79B0B-DEA5-4A7D-BB40-0B65C413FA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43527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10C066-5C65-6001-7B3F-AF39E6935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BAA36E-AD1F-AD79-6568-60578A187C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6B3AF5-C919-1274-912E-E5792CB79B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0E19B0-0788-49E3-9049-77DF1E29BE8D}" type="datetimeFigureOut">
              <a:rPr lang="en-IE" smtClean="0"/>
              <a:t>26/09/2026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72D49-49F2-21BF-2180-10454C9B3E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34C3B9-EDBC-01DF-DE33-89E0376894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479B0B-DEA5-4A7D-BB40-0B65C413FA7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40811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F92A98B5-4E7D-22DF-5AE4-BB6025733DC3}"/>
              </a:ext>
            </a:extLst>
          </p:cNvPr>
          <p:cNvSpPr/>
          <p:nvPr/>
        </p:nvSpPr>
        <p:spPr>
          <a:xfrm>
            <a:off x="7688675" y="6070257"/>
            <a:ext cx="4503320" cy="787743"/>
          </a:xfrm>
          <a:prstGeom prst="rect">
            <a:avLst/>
          </a:prstGeom>
          <a:solidFill>
            <a:srgbClr val="B0B1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3CB08325-5FD9-0328-8F7B-D5FCBFF9A2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t="18332" r="23056" b="9260"/>
          <a:stretch>
            <a:fillRect/>
          </a:stretch>
        </p:blipFill>
        <p:spPr>
          <a:xfrm>
            <a:off x="2948770" y="2434842"/>
            <a:ext cx="4739906" cy="442315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0ADC2DB-A0BB-ECFF-D23D-DA7D4F7B6F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37196" y="3172036"/>
            <a:ext cx="4423158" cy="2948772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909FC028-2709-F98C-CC93-A93DAB47C8FB}"/>
              </a:ext>
            </a:extLst>
          </p:cNvPr>
          <p:cNvSpPr txBox="1"/>
          <p:nvPr/>
        </p:nvSpPr>
        <p:spPr>
          <a:xfrm>
            <a:off x="-1" y="-1"/>
            <a:ext cx="1219200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600" b="1" spc="-15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Red bed redemption: </a:t>
            </a:r>
            <a:r>
              <a:rPr lang="en-US" sz="3600" spc="-15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How highly weathered mudrocks can hold well-preserved plant microfossils from the Early Triassic of the Sydney Basin, southeastern Australia</a:t>
            </a:r>
            <a:endParaRPr lang="en-IE" sz="3600" spc="-150" dirty="0">
              <a:solidFill>
                <a:srgbClr val="0070C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2A2CF70-7C3A-19C3-BAB2-041686D165A3}"/>
              </a:ext>
            </a:extLst>
          </p:cNvPr>
          <p:cNvSpPr txBox="1"/>
          <p:nvPr/>
        </p:nvSpPr>
        <p:spPr>
          <a:xfrm>
            <a:off x="-4" y="2033494"/>
            <a:ext cx="121919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u="sng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Marcos Amores</a:t>
            </a:r>
            <a:r>
              <a:rPr lang="en-GB" baseline="30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</a:t>
            </a:r>
            <a:r>
              <a:rPr lang="en-GB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Tracy D. Frank</a:t>
            </a:r>
            <a:r>
              <a:rPr lang="en-GB" baseline="30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</a:t>
            </a:r>
            <a:r>
              <a:rPr lang="en-GB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Christopher R. Fielding</a:t>
            </a:r>
            <a:r>
              <a:rPr lang="en-GB" baseline="30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</a:t>
            </a:r>
            <a:r>
              <a:rPr lang="en-GB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Chris Mays</a:t>
            </a:r>
            <a:r>
              <a:rPr lang="en-GB" baseline="30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1,3</a:t>
            </a:r>
            <a:endParaRPr lang="en-GB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ED04C79-598F-96B6-2312-5A4490AF07C3}"/>
              </a:ext>
            </a:extLst>
          </p:cNvPr>
          <p:cNvSpPr txBox="1"/>
          <p:nvPr/>
        </p:nvSpPr>
        <p:spPr>
          <a:xfrm>
            <a:off x="96239" y="6334780"/>
            <a:ext cx="2756292" cy="52322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I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Bald Hill Claystone outcrop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I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(Long Reef, Sydney, AUS)</a:t>
            </a:r>
            <a:endParaRPr lang="en-IE" sz="14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AA9F56C-A459-5478-510F-0E0CB3F36D6D}"/>
              </a:ext>
            </a:extLst>
          </p:cNvPr>
          <p:cNvSpPr txBox="1"/>
          <p:nvPr/>
        </p:nvSpPr>
        <p:spPr>
          <a:xfrm>
            <a:off x="3045013" y="6334780"/>
            <a:ext cx="4547420" cy="52322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I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Bald Hill Claystone core sample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I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(Bunnerong-1, 373.59 m depth)</a:t>
            </a:r>
            <a:endParaRPr lang="en-IE" sz="14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5567EBC-C04B-40F6-489B-32FB31C019BA}"/>
              </a:ext>
            </a:extLst>
          </p:cNvPr>
          <p:cNvSpPr txBox="1"/>
          <p:nvPr/>
        </p:nvSpPr>
        <p:spPr>
          <a:xfrm>
            <a:off x="7784920" y="6334780"/>
            <a:ext cx="4317622" cy="52322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IE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Alisporites australis</a:t>
            </a:r>
            <a:r>
              <a:rPr lang="en-I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pollen grain</a:t>
            </a:r>
            <a:endParaRPr lang="en-IE" sz="14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I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(Bunnerong-1, 373.59 m depth)</a:t>
            </a:r>
            <a:endParaRPr lang="en-IE" sz="14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FE38AE24-2828-4284-C67A-ADCD024A15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676" y="2434841"/>
            <a:ext cx="4510108" cy="3671479"/>
          </a:xfrm>
          <a:prstGeom prst="rect">
            <a:avLst/>
          </a:prstGeom>
        </p:spPr>
      </p:pic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D2A0B14-7D75-4F43-E8FE-20FB35AC6078}"/>
              </a:ext>
            </a:extLst>
          </p:cNvPr>
          <p:cNvCxnSpPr>
            <a:cxnSpLocks/>
          </p:cNvCxnSpPr>
          <p:nvPr/>
        </p:nvCxnSpPr>
        <p:spPr>
          <a:xfrm flipH="1">
            <a:off x="6666084" y="6023593"/>
            <a:ext cx="80814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44D5DFB2-8F42-1914-DC74-BC6DA1084D3F}"/>
              </a:ext>
            </a:extLst>
          </p:cNvPr>
          <p:cNvSpPr txBox="1"/>
          <p:nvPr/>
        </p:nvSpPr>
        <p:spPr>
          <a:xfrm>
            <a:off x="6648725" y="5654261"/>
            <a:ext cx="8255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E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5CFFFBD-C9C9-D7AB-CB1A-27E78029EBDB}"/>
              </a:ext>
            </a:extLst>
          </p:cNvPr>
          <p:cNvSpPr txBox="1"/>
          <p:nvPr/>
        </p:nvSpPr>
        <p:spPr>
          <a:xfrm>
            <a:off x="7688675" y="1200328"/>
            <a:ext cx="319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aseline="30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</a:t>
            </a:r>
            <a:endParaRPr lang="en-IE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C28DF7F-8BB7-DFF3-ABFC-590D3B4997C0}"/>
              </a:ext>
            </a:extLst>
          </p:cNvPr>
          <p:cNvSpPr txBox="1"/>
          <p:nvPr/>
        </p:nvSpPr>
        <p:spPr>
          <a:xfrm>
            <a:off x="9216935" y="1216168"/>
            <a:ext cx="319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aseline="30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</a:t>
            </a:r>
            <a:endParaRPr lang="en-IE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8CABE24-AD59-4016-6BBC-AF22992A12DA}"/>
              </a:ext>
            </a:extLst>
          </p:cNvPr>
          <p:cNvSpPr txBox="1"/>
          <p:nvPr/>
        </p:nvSpPr>
        <p:spPr>
          <a:xfrm>
            <a:off x="10903219" y="1216335"/>
            <a:ext cx="319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aseline="30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</a:t>
            </a:r>
            <a:endParaRPr lang="en-IE" dirty="0"/>
          </a:p>
        </p:txBody>
      </p:sp>
      <p:pic>
        <p:nvPicPr>
          <p:cNvPr id="62" name="Picture 61" descr="Fixtures and Results | University College Cork">
            <a:extLst>
              <a:ext uri="{FF2B5EF4-FFF2-40B4-BE49-F238E27FC236}">
                <a16:creationId xmlns:a16="http://schemas.microsoft.com/office/drawing/2014/main" id="{ED425913-0E33-212A-E932-6BBCE3B4A7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4920" y="1504008"/>
            <a:ext cx="1379159" cy="657033"/>
          </a:xfrm>
          <a:prstGeom prst="rect">
            <a:avLst/>
          </a:prstGeom>
        </p:spPr>
      </p:pic>
      <p:pic>
        <p:nvPicPr>
          <p:cNvPr id="63" name="Picture 62" descr="File:UCONN academic logo.png - Wikimedia Commons">
            <a:extLst>
              <a:ext uri="{FF2B5EF4-FFF2-40B4-BE49-F238E27FC236}">
                <a16:creationId xmlns:a16="http://schemas.microsoft.com/office/drawing/2014/main" id="{352D3DFE-2A41-DC98-9883-13A48E7193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52717" y="1608947"/>
            <a:ext cx="1497645" cy="447154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59C42C40-7301-EBA6-22C3-79E9B5E136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92677" y="1254637"/>
            <a:ext cx="1109865" cy="1063406"/>
          </a:xfrm>
          <a:prstGeom prst="rect">
            <a:avLst/>
          </a:prstGeom>
        </p:spPr>
      </p:pic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1063108-C341-766D-C501-78780C5AFBED}"/>
              </a:ext>
            </a:extLst>
          </p:cNvPr>
          <p:cNvCxnSpPr>
            <a:cxnSpLocks/>
          </p:cNvCxnSpPr>
          <p:nvPr/>
        </p:nvCxnSpPr>
        <p:spPr>
          <a:xfrm flipV="1">
            <a:off x="178731" y="5412105"/>
            <a:ext cx="0" cy="69056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E40E6D63-0582-E65A-ACF2-681FF33A168A}"/>
              </a:ext>
            </a:extLst>
          </p:cNvPr>
          <p:cNvSpPr txBox="1"/>
          <p:nvPr/>
        </p:nvSpPr>
        <p:spPr>
          <a:xfrm>
            <a:off x="96239" y="5548671"/>
            <a:ext cx="8255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057140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3F40F-AB1D-4888-40F1-70FCF64B9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973BD8-EF76-E41F-17E8-11353D27B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7441" y="135983"/>
            <a:ext cx="5704887" cy="559272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D9E5BF5-3998-5984-B9C3-4A05D6CBF8C0}"/>
              </a:ext>
            </a:extLst>
          </p:cNvPr>
          <p:cNvSpPr txBox="1"/>
          <p:nvPr/>
        </p:nvSpPr>
        <p:spPr>
          <a:xfrm>
            <a:off x="6153659" y="5711891"/>
            <a:ext cx="51641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Amores 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(in prep.)</a:t>
            </a:r>
          </a:p>
          <a:p>
            <a:pPr algn="ctr"/>
            <a:r>
              <a:rPr lang="en-GB" sz="11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Mountains from Scotese (2016), PALEOMAP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 (https://www.earthbyte.org/paleomap-paleoatlas-for-gplates/)</a:t>
            </a:r>
            <a:endParaRPr lang="en-GB" sz="11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Coastline from Merdith 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 (2021), Earth-Science Reviews 214, 103477</a:t>
            </a:r>
            <a:endParaRPr lang="en-IE" sz="11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3D5253D-32B6-3CC8-5240-7936E8464BF0}"/>
              </a:ext>
            </a:extLst>
          </p:cNvPr>
          <p:cNvSpPr/>
          <p:nvPr/>
        </p:nvSpPr>
        <p:spPr>
          <a:xfrm>
            <a:off x="2705098" y="120741"/>
            <a:ext cx="492919" cy="4738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47FEA8B-54F1-CE91-40AC-AFF6F684CF6A}"/>
              </a:ext>
            </a:extLst>
          </p:cNvPr>
          <p:cNvSpPr txBox="1"/>
          <p:nvPr/>
        </p:nvSpPr>
        <p:spPr>
          <a:xfrm>
            <a:off x="10488288" y="5050883"/>
            <a:ext cx="10054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dirty="0">
                <a:latin typeface="Arial" panose="020B0604020202020204" pitchFamily="34" charset="0"/>
                <a:cs typeface="Arial" panose="020B0604020202020204" pitchFamily="34" charset="0"/>
              </a:rPr>
              <a:t>Sydney</a:t>
            </a:r>
          </a:p>
          <a:p>
            <a:pPr algn="ctr"/>
            <a:r>
              <a:rPr lang="en-IE" b="1" dirty="0">
                <a:latin typeface="Arial" panose="020B0604020202020204" pitchFamily="34" charset="0"/>
                <a:cs typeface="Arial" panose="020B0604020202020204" pitchFamily="34" charset="0"/>
              </a:rPr>
              <a:t>Basin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2254CE3-B1F8-38AF-7F8D-81E1E767314E}"/>
              </a:ext>
            </a:extLst>
          </p:cNvPr>
          <p:cNvCxnSpPr>
            <a:cxnSpLocks/>
          </p:cNvCxnSpPr>
          <p:nvPr/>
        </p:nvCxnSpPr>
        <p:spPr>
          <a:xfrm>
            <a:off x="9772650" y="4838700"/>
            <a:ext cx="657001" cy="28984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06324CAA-79C1-36F8-1CC7-A78932D1E6AC}"/>
              </a:ext>
            </a:extLst>
          </p:cNvPr>
          <p:cNvSpPr txBox="1"/>
          <p:nvPr/>
        </p:nvSpPr>
        <p:spPr>
          <a:xfrm>
            <a:off x="507525" y="6360720"/>
            <a:ext cx="274948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Adapted from Mays 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(2026), Global and Planetary Change 263, 105536</a:t>
            </a:r>
            <a:endParaRPr lang="en-IE" sz="11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9E0F975-DF4E-2ECE-496F-26218E58FB61}"/>
              </a:ext>
            </a:extLst>
          </p:cNvPr>
          <p:cNvSpPr/>
          <p:nvPr/>
        </p:nvSpPr>
        <p:spPr>
          <a:xfrm>
            <a:off x="3708297" y="135983"/>
            <a:ext cx="401067" cy="405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8D5632-5DB5-08C1-09B0-C90DC23097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734" y="120741"/>
            <a:ext cx="4003729" cy="624085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B54CE35-1DB9-C050-CE98-579E9FAE6820}"/>
              </a:ext>
            </a:extLst>
          </p:cNvPr>
          <p:cNvSpPr/>
          <p:nvPr/>
        </p:nvSpPr>
        <p:spPr>
          <a:xfrm>
            <a:off x="1586798" y="2416175"/>
            <a:ext cx="737302" cy="923925"/>
          </a:xfrm>
          <a:prstGeom prst="rect">
            <a:avLst/>
          </a:prstGeom>
          <a:solidFill>
            <a:srgbClr val="903030">
              <a:alpha val="2470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79B2125-6769-1D8D-E79C-D8BE83276E9A}"/>
              </a:ext>
            </a:extLst>
          </p:cNvPr>
          <p:cNvSpPr/>
          <p:nvPr/>
        </p:nvSpPr>
        <p:spPr>
          <a:xfrm>
            <a:off x="1586799" y="2455724"/>
            <a:ext cx="737302" cy="84482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485303361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80288-ABFD-DFBA-3BB3-CAC6BF06F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5B4FE139-A121-2D8A-9CA6-EBC639159562}"/>
              </a:ext>
            </a:extLst>
          </p:cNvPr>
          <p:cNvSpPr txBox="1"/>
          <p:nvPr/>
        </p:nvSpPr>
        <p:spPr>
          <a:xfrm>
            <a:off x="507525" y="6360720"/>
            <a:ext cx="274948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Adapted from Mays 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(2026), Global and Planetary Change 263, 105536</a:t>
            </a:r>
            <a:endParaRPr lang="en-IE" sz="11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BB914CA6-0CCB-0766-45A0-08F24610A5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" r="44388" b="101"/>
          <a:stretch>
            <a:fillRect/>
          </a:stretch>
        </p:blipFill>
        <p:spPr>
          <a:xfrm>
            <a:off x="5391310" y="0"/>
            <a:ext cx="6800690" cy="68579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56DFAE9-4D78-564D-DC8E-4D3F663F064C}"/>
              </a:ext>
            </a:extLst>
          </p:cNvPr>
          <p:cNvSpPr txBox="1"/>
          <p:nvPr/>
        </p:nvSpPr>
        <p:spPr>
          <a:xfrm>
            <a:off x="10363202" y="6547498"/>
            <a:ext cx="1828796" cy="307777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Candara" panose="020E0502030303020204" pitchFamily="34" charset="0"/>
              </a:rPr>
              <a:t>© Michael Rothman</a:t>
            </a:r>
            <a:endParaRPr lang="en-IE" sz="1400" dirty="0">
              <a:solidFill>
                <a:schemeClr val="bg1"/>
              </a:solidFill>
              <a:effectLst/>
              <a:latin typeface="Candara" panose="020E0502030303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AB6292-1301-D204-01E5-03E4E226D231}"/>
              </a:ext>
            </a:extLst>
          </p:cNvPr>
          <p:cNvSpPr txBox="1"/>
          <p:nvPr/>
        </p:nvSpPr>
        <p:spPr>
          <a:xfrm>
            <a:off x="8634046" y="6285888"/>
            <a:ext cx="3557953" cy="2616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Vajda &amp; Kear (2024), Alcheringa, v. 48(3), pp. 1–12</a:t>
            </a:r>
            <a:endParaRPr lang="en-IE" sz="11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A61047-804F-C0F5-0CF8-2C013DA2A6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734" y="120741"/>
            <a:ext cx="4003729" cy="624085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6407B3D-BF38-6E46-CB4F-8462C4F6E45A}"/>
              </a:ext>
            </a:extLst>
          </p:cNvPr>
          <p:cNvSpPr/>
          <p:nvPr/>
        </p:nvSpPr>
        <p:spPr>
          <a:xfrm>
            <a:off x="3562351" y="1800226"/>
            <a:ext cx="657224" cy="183749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5EB29D-4948-3DE3-ECCD-A249DBFEFEA9}"/>
              </a:ext>
            </a:extLst>
          </p:cNvPr>
          <p:cNvSpPr/>
          <p:nvPr/>
        </p:nvSpPr>
        <p:spPr>
          <a:xfrm>
            <a:off x="1586798" y="2416175"/>
            <a:ext cx="737302" cy="923925"/>
          </a:xfrm>
          <a:prstGeom prst="rect">
            <a:avLst/>
          </a:prstGeom>
          <a:solidFill>
            <a:srgbClr val="903030">
              <a:alpha val="2470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8597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478AC-86F2-FB33-6634-DFD9DA5D6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8FA484B-5073-1978-A43D-3948AC635F5C}"/>
              </a:ext>
            </a:extLst>
          </p:cNvPr>
          <p:cNvSpPr/>
          <p:nvPr/>
        </p:nvSpPr>
        <p:spPr>
          <a:xfrm>
            <a:off x="2705098" y="120741"/>
            <a:ext cx="492919" cy="4738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72E5EDC8-9D26-51FF-E82D-BA625B2A2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734" y="120741"/>
            <a:ext cx="4003729" cy="624085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E4F39F4-4E2E-DAEE-D668-48D9B5360058}"/>
              </a:ext>
            </a:extLst>
          </p:cNvPr>
          <p:cNvSpPr txBox="1"/>
          <p:nvPr/>
        </p:nvSpPr>
        <p:spPr>
          <a:xfrm>
            <a:off x="507525" y="6360720"/>
            <a:ext cx="274948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Adapted from Mays 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(2026), Global and Planetary Change 263, 105536</a:t>
            </a:r>
            <a:endParaRPr lang="en-IE" sz="11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B57C84-A9B7-20FF-6D39-4273A09B5D9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326" r="19222"/>
          <a:stretch>
            <a:fillRect/>
          </a:stretch>
        </p:blipFill>
        <p:spPr>
          <a:xfrm>
            <a:off x="5435128" y="0"/>
            <a:ext cx="6756872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B409A2-35A7-6940-AF5D-58CBF0E5367D}"/>
              </a:ext>
            </a:extLst>
          </p:cNvPr>
          <p:cNvSpPr txBox="1"/>
          <p:nvPr/>
        </p:nvSpPr>
        <p:spPr>
          <a:xfrm>
            <a:off x="10781047" y="6553462"/>
            <a:ext cx="1410951" cy="307777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GB" sz="14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© Richard Jones</a:t>
            </a:r>
            <a:endParaRPr lang="en-GB" sz="14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03210B71-3560-8A80-26E3-4607F496893D}"/>
              </a:ext>
            </a:extLst>
          </p:cNvPr>
          <p:cNvSpPr/>
          <p:nvPr/>
        </p:nvSpPr>
        <p:spPr>
          <a:xfrm rot="10800000">
            <a:off x="4261763" y="5981700"/>
            <a:ext cx="666750" cy="24765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9B3B25-92A6-20BC-B3E6-FF1748ACD041}"/>
              </a:ext>
            </a:extLst>
          </p:cNvPr>
          <p:cNvSpPr txBox="1"/>
          <p:nvPr/>
        </p:nvSpPr>
        <p:spPr>
          <a:xfrm>
            <a:off x="5435128" y="0"/>
            <a:ext cx="6756872" cy="400110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I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 Permian Glossopterid peat-forming forests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C0C8FF-CB7E-E038-2650-74857358BF6F}"/>
              </a:ext>
            </a:extLst>
          </p:cNvPr>
          <p:cNvSpPr/>
          <p:nvPr/>
        </p:nvSpPr>
        <p:spPr>
          <a:xfrm>
            <a:off x="1586798" y="2416175"/>
            <a:ext cx="737302" cy="923925"/>
          </a:xfrm>
          <a:prstGeom prst="rect">
            <a:avLst/>
          </a:prstGeom>
          <a:solidFill>
            <a:srgbClr val="903030">
              <a:alpha val="2470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85491600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1F04E-818E-0819-C171-71B03ED51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E80A20-73DD-DE13-EC5C-8BA7BB6548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734" y="120741"/>
            <a:ext cx="4003729" cy="624085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F77F01D9-C0A8-A27D-B3F7-8C39B5D48E00}"/>
              </a:ext>
            </a:extLst>
          </p:cNvPr>
          <p:cNvSpPr txBox="1"/>
          <p:nvPr/>
        </p:nvSpPr>
        <p:spPr>
          <a:xfrm>
            <a:off x="10781048" y="6550223"/>
            <a:ext cx="1410951" cy="307777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Candara" panose="020E0502030303020204" pitchFamily="34" charset="0"/>
              </a:rPr>
              <a:t>© Julio Lacerda</a:t>
            </a:r>
            <a:endParaRPr lang="en-IE" sz="1400" dirty="0">
              <a:solidFill>
                <a:schemeClr val="bg1"/>
              </a:solidFill>
              <a:effectLst/>
              <a:latin typeface="Candara" panose="020E0502030303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269CD8-61D5-D491-B16E-1A9F5D778E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3" t="94" r="20697" b="-94"/>
          <a:stretch>
            <a:fillRect/>
          </a:stretch>
        </p:blipFill>
        <p:spPr>
          <a:xfrm>
            <a:off x="5400118" y="-5353"/>
            <a:ext cx="6791882" cy="68698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F7855C-9744-32DE-FC52-E7630472630E}"/>
              </a:ext>
            </a:extLst>
          </p:cNvPr>
          <p:cNvSpPr txBox="1"/>
          <p:nvPr/>
        </p:nvSpPr>
        <p:spPr>
          <a:xfrm>
            <a:off x="10781047" y="6553462"/>
            <a:ext cx="1410951" cy="307777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GB" sz="1400" b="0" i="0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© Richard Jones</a:t>
            </a:r>
            <a:endParaRPr lang="en-GB" sz="14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B1C122-FFDF-C358-CA22-2CF1B77EEA68}"/>
              </a:ext>
            </a:extLst>
          </p:cNvPr>
          <p:cNvSpPr txBox="1"/>
          <p:nvPr/>
        </p:nvSpPr>
        <p:spPr>
          <a:xfrm>
            <a:off x="507525" y="6360720"/>
            <a:ext cx="274948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Adapted from Mays 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(2026), Global and Planetary Change 263, 105536</a:t>
            </a:r>
            <a:endParaRPr lang="en-IE" sz="11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901C43E-DDB9-29BF-9801-6DECAD6770AB}"/>
              </a:ext>
            </a:extLst>
          </p:cNvPr>
          <p:cNvSpPr/>
          <p:nvPr/>
        </p:nvSpPr>
        <p:spPr>
          <a:xfrm>
            <a:off x="3562351" y="1800226"/>
            <a:ext cx="657224" cy="41624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94E747-88A0-8AF4-5C10-2DE24F8A4FBD}"/>
              </a:ext>
            </a:extLst>
          </p:cNvPr>
          <p:cNvSpPr txBox="1"/>
          <p:nvPr/>
        </p:nvSpPr>
        <p:spPr>
          <a:xfrm>
            <a:off x="5400119" y="0"/>
            <a:ext cx="6791882" cy="400110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I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 Triassic floristic turnovers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A6DA679-9D21-C96A-DAA5-9C9FD8CD4EA4}"/>
              </a:ext>
            </a:extLst>
          </p:cNvPr>
          <p:cNvSpPr/>
          <p:nvPr/>
        </p:nvSpPr>
        <p:spPr>
          <a:xfrm>
            <a:off x="1586798" y="2416175"/>
            <a:ext cx="737302" cy="923925"/>
          </a:xfrm>
          <a:prstGeom prst="rect">
            <a:avLst/>
          </a:prstGeom>
          <a:solidFill>
            <a:srgbClr val="903030">
              <a:alpha val="2470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3970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48C16-F527-4D1B-6A6C-958891B84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2855F8-277E-9CCD-8DFD-32714687E5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734" y="120741"/>
            <a:ext cx="4003729" cy="624085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C8E4AAA-7310-E14D-659F-722D288742B7}"/>
              </a:ext>
            </a:extLst>
          </p:cNvPr>
          <p:cNvSpPr txBox="1"/>
          <p:nvPr/>
        </p:nvSpPr>
        <p:spPr>
          <a:xfrm>
            <a:off x="507525" y="6360720"/>
            <a:ext cx="274948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Adapted from Mays 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(2026), Global and Planetary Change 263, 105536</a:t>
            </a:r>
            <a:endParaRPr lang="en-IE" sz="11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674CF6C9-A158-9216-A75A-A85C9B83D0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5" r="36877"/>
          <a:stretch>
            <a:fillRect/>
          </a:stretch>
        </p:blipFill>
        <p:spPr>
          <a:xfrm>
            <a:off x="5391310" y="0"/>
            <a:ext cx="6800690" cy="68579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E14F34D-D894-0CD7-6AF7-FA0D966D296B}"/>
              </a:ext>
            </a:extLst>
          </p:cNvPr>
          <p:cNvSpPr txBox="1"/>
          <p:nvPr/>
        </p:nvSpPr>
        <p:spPr>
          <a:xfrm>
            <a:off x="10363202" y="6547498"/>
            <a:ext cx="1828796" cy="307777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Candara" panose="020E0502030303020204" pitchFamily="34" charset="0"/>
              </a:rPr>
              <a:t>© Victor O. Leshyk</a:t>
            </a:r>
            <a:endParaRPr lang="en-IE" sz="1400" dirty="0">
              <a:solidFill>
                <a:schemeClr val="bg1"/>
              </a:solidFill>
              <a:effectLst/>
              <a:latin typeface="Candara" panose="020E0502030303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3B8E94-E390-31B3-5436-F9F17CFB43B6}"/>
              </a:ext>
            </a:extLst>
          </p:cNvPr>
          <p:cNvSpPr txBox="1"/>
          <p:nvPr/>
        </p:nvSpPr>
        <p:spPr>
          <a:xfrm>
            <a:off x="5400119" y="0"/>
            <a:ext cx="6791882" cy="400110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I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 Triassic floristic turnovers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87D7440-2309-7FF2-EFDC-65B8EEF04844}"/>
              </a:ext>
            </a:extLst>
          </p:cNvPr>
          <p:cNvSpPr/>
          <p:nvPr/>
        </p:nvSpPr>
        <p:spPr>
          <a:xfrm>
            <a:off x="3562351" y="1800226"/>
            <a:ext cx="657224" cy="41624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5AD97-2BC2-386B-E6F6-4DF9EC2D634F}"/>
              </a:ext>
            </a:extLst>
          </p:cNvPr>
          <p:cNvSpPr/>
          <p:nvPr/>
        </p:nvSpPr>
        <p:spPr>
          <a:xfrm>
            <a:off x="1586798" y="2416175"/>
            <a:ext cx="737302" cy="923925"/>
          </a:xfrm>
          <a:prstGeom prst="rect">
            <a:avLst/>
          </a:prstGeom>
          <a:solidFill>
            <a:srgbClr val="903030">
              <a:alpha val="2470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4719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A43103-5163-E212-A03F-918A551F6B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2869" b="32753"/>
          <a:stretch>
            <a:fillRect/>
          </a:stretch>
        </p:blipFill>
        <p:spPr>
          <a:xfrm>
            <a:off x="132481" y="150839"/>
            <a:ext cx="7967910" cy="670716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EE6E710-1BCE-833B-0F85-7F4D6B38F48F}"/>
              </a:ext>
            </a:extLst>
          </p:cNvPr>
          <p:cNvSpPr/>
          <p:nvPr/>
        </p:nvSpPr>
        <p:spPr>
          <a:xfrm>
            <a:off x="7345016" y="3568148"/>
            <a:ext cx="745435" cy="276307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ED61C4-3A46-7165-B557-FF02BCE229BF}"/>
              </a:ext>
            </a:extLst>
          </p:cNvPr>
          <p:cNvSpPr txBox="1"/>
          <p:nvPr/>
        </p:nvSpPr>
        <p:spPr>
          <a:xfrm>
            <a:off x="8100391" y="6106997"/>
            <a:ext cx="168543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Amores 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(2025),</a:t>
            </a:r>
          </a:p>
          <a:p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GSA Bulletin 137(7</a:t>
            </a:r>
            <a:r>
              <a:rPr lang="en-IE" sz="1100" dirty="0">
                <a:latin typeface="Arial" panose="020B0604020202020204" pitchFamily="34" charset="0"/>
                <a:cs typeface="Arial" panose="020B0604020202020204" pitchFamily="34" charset="0"/>
              </a:rPr>
              <a:t>–8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</a:p>
          <a:p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pp. 3255–3282</a:t>
            </a:r>
            <a:endParaRPr lang="en-IE" sz="11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D72F36-F40F-14AF-08D7-AE96033772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7456" t="32850" b="19758"/>
          <a:stretch>
            <a:fillRect/>
          </a:stretch>
        </p:blipFill>
        <p:spPr>
          <a:xfrm>
            <a:off x="8169809" y="367748"/>
            <a:ext cx="3889710" cy="475990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B8D8D99-FBBC-E803-882C-E01BC530AF77}"/>
              </a:ext>
            </a:extLst>
          </p:cNvPr>
          <p:cNvSpPr/>
          <p:nvPr/>
        </p:nvSpPr>
        <p:spPr>
          <a:xfrm>
            <a:off x="10717694" y="2617304"/>
            <a:ext cx="1219202" cy="100053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5220932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ED0040-4FCE-43AB-5648-1CD2F49619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562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3DE92E-5736-D5B4-1716-80A8346E1375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I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Bald Hill Claystone (Long Reef, Sydney, Australia)</a:t>
            </a:r>
            <a:endParaRPr lang="en-IE" sz="32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145696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9E54A-7FE6-0FBA-0F3F-FF663D839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237B340-7B80-A3D6-C224-4F38CA4596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3C30DF-8F99-A577-7C57-7D00E6F82E43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I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Bald Hill Claystone (Long Reef, Sydney, Australia)</a:t>
            </a:r>
            <a:endParaRPr lang="en-IE" sz="32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537712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CD63B-B522-808D-48B2-E7F51FECA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1CD3A11-EA6F-A852-68CD-802B8BD6C78C}"/>
              </a:ext>
            </a:extLst>
          </p:cNvPr>
          <p:cNvSpPr txBox="1"/>
          <p:nvPr/>
        </p:nvSpPr>
        <p:spPr>
          <a:xfrm>
            <a:off x="4318000" y="5932548"/>
            <a:ext cx="254008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Formation isopach (&gt;20 m) adapted from Goldbery &amp; Holland (1973), AAPG Bulletin 57(7), pp. 1314</a:t>
            </a:r>
            <a:r>
              <a:rPr lang="en-IE" sz="1100" dirty="0">
                <a:latin typeface="Arial" panose="020B0604020202020204" pitchFamily="34" charset="0"/>
                <a:cs typeface="Arial" panose="020B0604020202020204" pitchFamily="34" charset="0"/>
              </a:rPr>
              <a:t>–1334</a:t>
            </a:r>
            <a:endParaRPr lang="en-IE" sz="11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2979DB-0335-DC13-5D58-9E9B0B406C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586" y="114300"/>
            <a:ext cx="4129414" cy="64145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E8FC81-CE26-55BB-4E65-99A379467E91}"/>
              </a:ext>
            </a:extLst>
          </p:cNvPr>
          <p:cNvSpPr txBox="1"/>
          <p:nvPr/>
        </p:nvSpPr>
        <p:spPr>
          <a:xfrm>
            <a:off x="2768600" y="3657600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dirty="0">
                <a:latin typeface="Arial" panose="020B0604020202020204" pitchFamily="34" charset="0"/>
                <a:cs typeface="Arial" panose="020B0604020202020204" pitchFamily="34" charset="0"/>
              </a:rPr>
              <a:t>Sydney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59F8D1-B837-6AA0-6052-4C2734ECE5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752" y="3679599"/>
            <a:ext cx="258130" cy="2465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E3123F-F1EF-B53A-9265-D151CF9CE0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4353" y="135421"/>
            <a:ext cx="4922542" cy="431423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D6833BC-B087-41E1-CD6F-DC9D2DE4D5DD}"/>
              </a:ext>
            </a:extLst>
          </p:cNvPr>
          <p:cNvSpPr txBox="1"/>
          <p:nvPr/>
        </p:nvSpPr>
        <p:spPr>
          <a:xfrm>
            <a:off x="7805809" y="4462438"/>
            <a:ext cx="341963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Modified from Ward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(1972),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Journal of the Geological Society of Australia 19(3), pp. 393</a:t>
            </a:r>
            <a:r>
              <a:rPr lang="en-IE" sz="11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409</a:t>
            </a:r>
            <a:endParaRPr lang="en-IE" sz="11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8E7186-92DE-11BB-CE64-CBA19FDC8F83}"/>
              </a:ext>
            </a:extLst>
          </p:cNvPr>
          <p:cNvSpPr txBox="1"/>
          <p:nvPr/>
        </p:nvSpPr>
        <p:spPr>
          <a:xfrm>
            <a:off x="1898967" y="6186895"/>
            <a:ext cx="16637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Amores 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(in prep.)</a:t>
            </a:r>
            <a:endParaRPr lang="en-IE" sz="11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0C50DFD-BE25-8086-3B5D-694A6257C21B}"/>
              </a:ext>
            </a:extLst>
          </p:cNvPr>
          <p:cNvSpPr/>
          <p:nvPr/>
        </p:nvSpPr>
        <p:spPr>
          <a:xfrm>
            <a:off x="2524125" y="4200210"/>
            <a:ext cx="1181798" cy="1505265"/>
          </a:xfrm>
          <a:custGeom>
            <a:avLst/>
            <a:gdLst>
              <a:gd name="csX0" fmla="*/ 952500 w 1181798"/>
              <a:gd name="csY0" fmla="*/ 9840 h 1505265"/>
              <a:gd name="csX1" fmla="*/ 857250 w 1181798"/>
              <a:gd name="csY1" fmla="*/ 47940 h 1505265"/>
              <a:gd name="csX2" fmla="*/ 800100 w 1181798"/>
              <a:gd name="csY2" fmla="*/ 86040 h 1505265"/>
              <a:gd name="csX3" fmla="*/ 771525 w 1181798"/>
              <a:gd name="csY3" fmla="*/ 143190 h 1505265"/>
              <a:gd name="csX4" fmla="*/ 714375 w 1181798"/>
              <a:gd name="csY4" fmla="*/ 238440 h 1505265"/>
              <a:gd name="csX5" fmla="*/ 695325 w 1181798"/>
              <a:gd name="csY5" fmla="*/ 267015 h 1505265"/>
              <a:gd name="csX6" fmla="*/ 657225 w 1181798"/>
              <a:gd name="csY6" fmla="*/ 295590 h 1505265"/>
              <a:gd name="csX7" fmla="*/ 638175 w 1181798"/>
              <a:gd name="csY7" fmla="*/ 324165 h 1505265"/>
              <a:gd name="csX8" fmla="*/ 609600 w 1181798"/>
              <a:gd name="csY8" fmla="*/ 362265 h 1505265"/>
              <a:gd name="csX9" fmla="*/ 561975 w 1181798"/>
              <a:gd name="csY9" fmla="*/ 400365 h 1505265"/>
              <a:gd name="csX10" fmla="*/ 552450 w 1181798"/>
              <a:gd name="csY10" fmla="*/ 428940 h 1505265"/>
              <a:gd name="csX11" fmla="*/ 533400 w 1181798"/>
              <a:gd name="csY11" fmla="*/ 467040 h 1505265"/>
              <a:gd name="csX12" fmla="*/ 523875 w 1181798"/>
              <a:gd name="csY12" fmla="*/ 514665 h 1505265"/>
              <a:gd name="csX13" fmla="*/ 504825 w 1181798"/>
              <a:gd name="csY13" fmla="*/ 543240 h 1505265"/>
              <a:gd name="csX14" fmla="*/ 466725 w 1181798"/>
              <a:gd name="csY14" fmla="*/ 619440 h 1505265"/>
              <a:gd name="csX15" fmla="*/ 438150 w 1181798"/>
              <a:gd name="csY15" fmla="*/ 695640 h 1505265"/>
              <a:gd name="csX16" fmla="*/ 419100 w 1181798"/>
              <a:gd name="csY16" fmla="*/ 733740 h 1505265"/>
              <a:gd name="csX17" fmla="*/ 400050 w 1181798"/>
              <a:gd name="csY17" fmla="*/ 800415 h 1505265"/>
              <a:gd name="csX18" fmla="*/ 352425 w 1181798"/>
              <a:gd name="csY18" fmla="*/ 876615 h 1505265"/>
              <a:gd name="csX19" fmla="*/ 304800 w 1181798"/>
              <a:gd name="csY19" fmla="*/ 905190 h 1505265"/>
              <a:gd name="csX20" fmla="*/ 266700 w 1181798"/>
              <a:gd name="csY20" fmla="*/ 952815 h 1505265"/>
              <a:gd name="csX21" fmla="*/ 257175 w 1181798"/>
              <a:gd name="csY21" fmla="*/ 981390 h 1505265"/>
              <a:gd name="csX22" fmla="*/ 228600 w 1181798"/>
              <a:gd name="csY22" fmla="*/ 1019490 h 1505265"/>
              <a:gd name="csX23" fmla="*/ 200025 w 1181798"/>
              <a:gd name="csY23" fmla="*/ 1076640 h 1505265"/>
              <a:gd name="csX24" fmla="*/ 180975 w 1181798"/>
              <a:gd name="csY24" fmla="*/ 1114740 h 1505265"/>
              <a:gd name="csX25" fmla="*/ 133350 w 1181798"/>
              <a:gd name="csY25" fmla="*/ 1181415 h 1505265"/>
              <a:gd name="csX26" fmla="*/ 123825 w 1181798"/>
              <a:gd name="csY26" fmla="*/ 1209990 h 1505265"/>
              <a:gd name="csX27" fmla="*/ 95250 w 1181798"/>
              <a:gd name="csY27" fmla="*/ 1238565 h 1505265"/>
              <a:gd name="csX28" fmla="*/ 76200 w 1181798"/>
              <a:gd name="csY28" fmla="*/ 1267140 h 1505265"/>
              <a:gd name="csX29" fmla="*/ 47625 w 1181798"/>
              <a:gd name="csY29" fmla="*/ 1295715 h 1505265"/>
              <a:gd name="csX30" fmla="*/ 9525 w 1181798"/>
              <a:gd name="csY30" fmla="*/ 1371915 h 1505265"/>
              <a:gd name="csX31" fmla="*/ 0 w 1181798"/>
              <a:gd name="csY31" fmla="*/ 1410015 h 1505265"/>
              <a:gd name="csX32" fmla="*/ 38100 w 1181798"/>
              <a:gd name="csY32" fmla="*/ 1457640 h 1505265"/>
              <a:gd name="csX33" fmla="*/ 66675 w 1181798"/>
              <a:gd name="csY33" fmla="*/ 1486215 h 1505265"/>
              <a:gd name="csX34" fmla="*/ 142875 w 1181798"/>
              <a:gd name="csY34" fmla="*/ 1505265 h 1505265"/>
              <a:gd name="csX35" fmla="*/ 400050 w 1181798"/>
              <a:gd name="csY35" fmla="*/ 1495740 h 1505265"/>
              <a:gd name="csX36" fmla="*/ 514350 w 1181798"/>
              <a:gd name="csY36" fmla="*/ 1467165 h 1505265"/>
              <a:gd name="csX37" fmla="*/ 647700 w 1181798"/>
              <a:gd name="csY37" fmla="*/ 1448115 h 1505265"/>
              <a:gd name="csX38" fmla="*/ 781050 w 1181798"/>
              <a:gd name="csY38" fmla="*/ 1381440 h 1505265"/>
              <a:gd name="csX39" fmla="*/ 819150 w 1181798"/>
              <a:gd name="csY39" fmla="*/ 1343340 h 1505265"/>
              <a:gd name="csX40" fmla="*/ 866775 w 1181798"/>
              <a:gd name="csY40" fmla="*/ 1257615 h 1505265"/>
              <a:gd name="csX41" fmla="*/ 885825 w 1181798"/>
              <a:gd name="csY41" fmla="*/ 1133790 h 1505265"/>
              <a:gd name="csX42" fmla="*/ 904875 w 1181798"/>
              <a:gd name="csY42" fmla="*/ 1057590 h 1505265"/>
              <a:gd name="csX43" fmla="*/ 914400 w 1181798"/>
              <a:gd name="csY43" fmla="*/ 971865 h 1505265"/>
              <a:gd name="csX44" fmla="*/ 952500 w 1181798"/>
              <a:gd name="csY44" fmla="*/ 838515 h 1505265"/>
              <a:gd name="csX45" fmla="*/ 962025 w 1181798"/>
              <a:gd name="csY45" fmla="*/ 790890 h 1505265"/>
              <a:gd name="csX46" fmla="*/ 1009650 w 1181798"/>
              <a:gd name="csY46" fmla="*/ 667065 h 1505265"/>
              <a:gd name="csX47" fmla="*/ 1038225 w 1181798"/>
              <a:gd name="csY47" fmla="*/ 505140 h 1505265"/>
              <a:gd name="csX48" fmla="*/ 1066800 w 1181798"/>
              <a:gd name="csY48" fmla="*/ 428940 h 1505265"/>
              <a:gd name="csX49" fmla="*/ 1076325 w 1181798"/>
              <a:gd name="csY49" fmla="*/ 390840 h 1505265"/>
              <a:gd name="csX50" fmla="*/ 1152525 w 1181798"/>
              <a:gd name="csY50" fmla="*/ 238440 h 1505265"/>
              <a:gd name="csX51" fmla="*/ 1171575 w 1181798"/>
              <a:gd name="csY51" fmla="*/ 200340 h 1505265"/>
              <a:gd name="csX52" fmla="*/ 1171575 w 1181798"/>
              <a:gd name="csY52" fmla="*/ 105090 h 1505265"/>
              <a:gd name="csX53" fmla="*/ 1095375 w 1181798"/>
              <a:gd name="csY53" fmla="*/ 38415 h 1505265"/>
              <a:gd name="csX54" fmla="*/ 1000125 w 1181798"/>
              <a:gd name="csY54" fmla="*/ 315 h 1505265"/>
              <a:gd name="csX55" fmla="*/ 952500 w 1181798"/>
              <a:gd name="csY55" fmla="*/ 9840 h 15052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1181798" h="1505265">
                <a:moveTo>
                  <a:pt x="952500" y="9840"/>
                </a:moveTo>
                <a:cubicBezTo>
                  <a:pt x="928687" y="17778"/>
                  <a:pt x="892288" y="26917"/>
                  <a:pt x="857250" y="47940"/>
                </a:cubicBezTo>
                <a:cubicBezTo>
                  <a:pt x="837617" y="59720"/>
                  <a:pt x="800100" y="86040"/>
                  <a:pt x="800100" y="86040"/>
                </a:cubicBezTo>
                <a:cubicBezTo>
                  <a:pt x="727520" y="194910"/>
                  <a:pt x="826734" y="40659"/>
                  <a:pt x="771525" y="143190"/>
                </a:cubicBezTo>
                <a:cubicBezTo>
                  <a:pt x="753971" y="175791"/>
                  <a:pt x="734914" y="207632"/>
                  <a:pt x="714375" y="238440"/>
                </a:cubicBezTo>
                <a:cubicBezTo>
                  <a:pt x="708025" y="247965"/>
                  <a:pt x="703420" y="258920"/>
                  <a:pt x="695325" y="267015"/>
                </a:cubicBezTo>
                <a:cubicBezTo>
                  <a:pt x="684100" y="278240"/>
                  <a:pt x="668450" y="284365"/>
                  <a:pt x="657225" y="295590"/>
                </a:cubicBezTo>
                <a:cubicBezTo>
                  <a:pt x="649130" y="303685"/>
                  <a:pt x="644829" y="314850"/>
                  <a:pt x="638175" y="324165"/>
                </a:cubicBezTo>
                <a:cubicBezTo>
                  <a:pt x="628948" y="337083"/>
                  <a:pt x="620825" y="351040"/>
                  <a:pt x="609600" y="362265"/>
                </a:cubicBezTo>
                <a:cubicBezTo>
                  <a:pt x="595225" y="376640"/>
                  <a:pt x="577850" y="387665"/>
                  <a:pt x="561975" y="400365"/>
                </a:cubicBezTo>
                <a:cubicBezTo>
                  <a:pt x="558800" y="409890"/>
                  <a:pt x="556405" y="419712"/>
                  <a:pt x="552450" y="428940"/>
                </a:cubicBezTo>
                <a:cubicBezTo>
                  <a:pt x="546857" y="441991"/>
                  <a:pt x="537890" y="453570"/>
                  <a:pt x="533400" y="467040"/>
                </a:cubicBezTo>
                <a:cubicBezTo>
                  <a:pt x="528280" y="482399"/>
                  <a:pt x="529559" y="499506"/>
                  <a:pt x="523875" y="514665"/>
                </a:cubicBezTo>
                <a:cubicBezTo>
                  <a:pt x="519855" y="525384"/>
                  <a:pt x="510307" y="533190"/>
                  <a:pt x="504825" y="543240"/>
                </a:cubicBezTo>
                <a:cubicBezTo>
                  <a:pt x="491227" y="568171"/>
                  <a:pt x="475705" y="592499"/>
                  <a:pt x="466725" y="619440"/>
                </a:cubicBezTo>
                <a:cubicBezTo>
                  <a:pt x="456252" y="650859"/>
                  <a:pt x="453336" y="661472"/>
                  <a:pt x="438150" y="695640"/>
                </a:cubicBezTo>
                <a:cubicBezTo>
                  <a:pt x="432383" y="708615"/>
                  <a:pt x="424693" y="720689"/>
                  <a:pt x="419100" y="733740"/>
                </a:cubicBezTo>
                <a:cubicBezTo>
                  <a:pt x="396073" y="787470"/>
                  <a:pt x="424217" y="735969"/>
                  <a:pt x="400050" y="800415"/>
                </a:cubicBezTo>
                <a:cubicBezTo>
                  <a:pt x="392118" y="821567"/>
                  <a:pt x="369152" y="861979"/>
                  <a:pt x="352425" y="876615"/>
                </a:cubicBezTo>
                <a:cubicBezTo>
                  <a:pt x="338492" y="888806"/>
                  <a:pt x="320675" y="895665"/>
                  <a:pt x="304800" y="905190"/>
                </a:cubicBezTo>
                <a:cubicBezTo>
                  <a:pt x="292100" y="921065"/>
                  <a:pt x="277475" y="935575"/>
                  <a:pt x="266700" y="952815"/>
                </a:cubicBezTo>
                <a:cubicBezTo>
                  <a:pt x="261379" y="961329"/>
                  <a:pt x="262156" y="972673"/>
                  <a:pt x="257175" y="981390"/>
                </a:cubicBezTo>
                <a:cubicBezTo>
                  <a:pt x="249299" y="995173"/>
                  <a:pt x="238125" y="1006790"/>
                  <a:pt x="228600" y="1019490"/>
                </a:cubicBezTo>
                <a:cubicBezTo>
                  <a:pt x="211136" y="1071881"/>
                  <a:pt x="229568" y="1024939"/>
                  <a:pt x="200025" y="1076640"/>
                </a:cubicBezTo>
                <a:cubicBezTo>
                  <a:pt x="192980" y="1088968"/>
                  <a:pt x="188020" y="1102412"/>
                  <a:pt x="180975" y="1114740"/>
                </a:cubicBezTo>
                <a:cubicBezTo>
                  <a:pt x="169833" y="1134239"/>
                  <a:pt x="145616" y="1165060"/>
                  <a:pt x="133350" y="1181415"/>
                </a:cubicBezTo>
                <a:cubicBezTo>
                  <a:pt x="130175" y="1190940"/>
                  <a:pt x="129394" y="1201636"/>
                  <a:pt x="123825" y="1209990"/>
                </a:cubicBezTo>
                <a:cubicBezTo>
                  <a:pt x="116353" y="1221198"/>
                  <a:pt x="103874" y="1228217"/>
                  <a:pt x="95250" y="1238565"/>
                </a:cubicBezTo>
                <a:cubicBezTo>
                  <a:pt x="87921" y="1247359"/>
                  <a:pt x="83529" y="1258346"/>
                  <a:pt x="76200" y="1267140"/>
                </a:cubicBezTo>
                <a:cubicBezTo>
                  <a:pt x="67576" y="1277488"/>
                  <a:pt x="56249" y="1285367"/>
                  <a:pt x="47625" y="1295715"/>
                </a:cubicBezTo>
                <a:cubicBezTo>
                  <a:pt x="28180" y="1319049"/>
                  <a:pt x="19251" y="1342737"/>
                  <a:pt x="9525" y="1371915"/>
                </a:cubicBezTo>
                <a:cubicBezTo>
                  <a:pt x="5385" y="1384334"/>
                  <a:pt x="3175" y="1397315"/>
                  <a:pt x="0" y="1410015"/>
                </a:cubicBezTo>
                <a:cubicBezTo>
                  <a:pt x="15637" y="1456925"/>
                  <a:pt x="-1670" y="1424499"/>
                  <a:pt x="38100" y="1457640"/>
                </a:cubicBezTo>
                <a:cubicBezTo>
                  <a:pt x="48448" y="1466264"/>
                  <a:pt x="54412" y="1480641"/>
                  <a:pt x="66675" y="1486215"/>
                </a:cubicBezTo>
                <a:cubicBezTo>
                  <a:pt x="90510" y="1497049"/>
                  <a:pt x="142875" y="1505265"/>
                  <a:pt x="142875" y="1505265"/>
                </a:cubicBezTo>
                <a:cubicBezTo>
                  <a:pt x="228600" y="1502090"/>
                  <a:pt x="314714" y="1504492"/>
                  <a:pt x="400050" y="1495740"/>
                </a:cubicBezTo>
                <a:cubicBezTo>
                  <a:pt x="439118" y="1491733"/>
                  <a:pt x="475784" y="1474582"/>
                  <a:pt x="514350" y="1467165"/>
                </a:cubicBezTo>
                <a:cubicBezTo>
                  <a:pt x="558443" y="1458686"/>
                  <a:pt x="603250" y="1454465"/>
                  <a:pt x="647700" y="1448115"/>
                </a:cubicBezTo>
                <a:cubicBezTo>
                  <a:pt x="683285" y="1432299"/>
                  <a:pt x="746312" y="1408459"/>
                  <a:pt x="781050" y="1381440"/>
                </a:cubicBezTo>
                <a:cubicBezTo>
                  <a:pt x="795227" y="1370413"/>
                  <a:pt x="808927" y="1358107"/>
                  <a:pt x="819150" y="1343340"/>
                </a:cubicBezTo>
                <a:cubicBezTo>
                  <a:pt x="837757" y="1316464"/>
                  <a:pt x="850900" y="1286190"/>
                  <a:pt x="866775" y="1257615"/>
                </a:cubicBezTo>
                <a:cubicBezTo>
                  <a:pt x="873125" y="1216340"/>
                  <a:pt x="878011" y="1174813"/>
                  <a:pt x="885825" y="1133790"/>
                </a:cubicBezTo>
                <a:cubicBezTo>
                  <a:pt x="890724" y="1108071"/>
                  <a:pt x="900325" y="1083373"/>
                  <a:pt x="904875" y="1057590"/>
                </a:cubicBezTo>
                <a:cubicBezTo>
                  <a:pt x="909871" y="1029277"/>
                  <a:pt x="909404" y="1000178"/>
                  <a:pt x="914400" y="971865"/>
                </a:cubicBezTo>
                <a:cubicBezTo>
                  <a:pt x="930264" y="881967"/>
                  <a:pt x="931349" y="916068"/>
                  <a:pt x="952500" y="838515"/>
                </a:cubicBezTo>
                <a:cubicBezTo>
                  <a:pt x="956760" y="822896"/>
                  <a:pt x="957765" y="806509"/>
                  <a:pt x="962025" y="790890"/>
                </a:cubicBezTo>
                <a:cubicBezTo>
                  <a:pt x="975373" y="741947"/>
                  <a:pt x="989238" y="714692"/>
                  <a:pt x="1009650" y="667065"/>
                </a:cubicBezTo>
                <a:cubicBezTo>
                  <a:pt x="1017661" y="602977"/>
                  <a:pt x="1019505" y="568787"/>
                  <a:pt x="1038225" y="505140"/>
                </a:cubicBezTo>
                <a:cubicBezTo>
                  <a:pt x="1045879" y="479115"/>
                  <a:pt x="1058222" y="454675"/>
                  <a:pt x="1066800" y="428940"/>
                </a:cubicBezTo>
                <a:cubicBezTo>
                  <a:pt x="1070940" y="416521"/>
                  <a:pt x="1071168" y="402872"/>
                  <a:pt x="1076325" y="390840"/>
                </a:cubicBezTo>
                <a:lnTo>
                  <a:pt x="1152525" y="238440"/>
                </a:lnTo>
                <a:lnTo>
                  <a:pt x="1171575" y="200340"/>
                </a:lnTo>
                <a:cubicBezTo>
                  <a:pt x="1176922" y="173603"/>
                  <a:pt x="1191628" y="131827"/>
                  <a:pt x="1171575" y="105090"/>
                </a:cubicBezTo>
                <a:cubicBezTo>
                  <a:pt x="1151325" y="78089"/>
                  <a:pt x="1122839" y="58032"/>
                  <a:pt x="1095375" y="38415"/>
                </a:cubicBezTo>
                <a:cubicBezTo>
                  <a:pt x="1070264" y="20479"/>
                  <a:pt x="1031998" y="4868"/>
                  <a:pt x="1000125" y="315"/>
                </a:cubicBezTo>
                <a:cubicBezTo>
                  <a:pt x="990696" y="-1032"/>
                  <a:pt x="976313" y="1902"/>
                  <a:pt x="952500" y="98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264EAD-37AE-EC40-7F1B-FEC72412F6E5}"/>
              </a:ext>
            </a:extLst>
          </p:cNvPr>
          <p:cNvSpPr txBox="1"/>
          <p:nvPr/>
        </p:nvSpPr>
        <p:spPr>
          <a:xfrm rot="17992213">
            <a:off x="2255398" y="4720573"/>
            <a:ext cx="18165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E" sz="1600" i="1" dirty="0">
                <a:latin typeface="Arial" panose="020B0604020202020204" pitchFamily="34" charset="0"/>
                <a:cs typeface="Arial" panose="020B0604020202020204" pitchFamily="34" charset="0"/>
              </a:rPr>
              <a:t>Mafic source area</a:t>
            </a:r>
          </a:p>
          <a:p>
            <a:pPr algn="ctr"/>
            <a:r>
              <a:rPr lang="en-IE" sz="1600" dirty="0">
                <a:latin typeface="Arial" panose="020B0604020202020204" pitchFamily="34" charset="0"/>
                <a:cs typeface="Arial" panose="020B0604020202020204" pitchFamily="34" charset="0"/>
              </a:rPr>
              <a:t>(subsurface)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1E06919-E5F4-4DC9-07B7-7D2F964DFB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1717" y="144117"/>
            <a:ext cx="2413166" cy="414611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2979A59-E04D-C78B-4CBE-11920D317FE4}"/>
              </a:ext>
            </a:extLst>
          </p:cNvPr>
          <p:cNvSpPr txBox="1"/>
          <p:nvPr/>
        </p:nvSpPr>
        <p:spPr>
          <a:xfrm>
            <a:off x="4894644" y="4357921"/>
            <a:ext cx="1679993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Amores 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(2025),</a:t>
            </a:r>
          </a:p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GSA Bulletin 137(7</a:t>
            </a:r>
            <a:r>
              <a:rPr lang="en-IE" sz="1100" dirty="0">
                <a:latin typeface="Arial" panose="020B0604020202020204" pitchFamily="34" charset="0"/>
                <a:cs typeface="Arial" panose="020B0604020202020204" pitchFamily="34" charset="0"/>
              </a:rPr>
              <a:t>–8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</a:p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pp. 3255–3282</a:t>
            </a:r>
            <a:endParaRPr lang="en-IE" sz="11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979655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86543-DF81-B118-F5BF-185BC582E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A1CD79A-3A7F-8159-E123-BEBC728C5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84" y="129473"/>
            <a:ext cx="4264669" cy="353200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718D742-0EE9-5450-10CF-CA573408ADFC}"/>
              </a:ext>
            </a:extLst>
          </p:cNvPr>
          <p:cNvSpPr txBox="1"/>
          <p:nvPr/>
        </p:nvSpPr>
        <p:spPr>
          <a:xfrm>
            <a:off x="446528" y="3736467"/>
            <a:ext cx="341963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Loughnan (1970),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Journal of Sedimentary Research 40(3), pp. 822</a:t>
            </a:r>
            <a:r>
              <a:rPr lang="en-IE" sz="11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828</a:t>
            </a:r>
            <a:endParaRPr lang="en-IE" sz="11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77F5EC7-72D8-B0C4-58E6-2E2154B8A790}"/>
              </a:ext>
            </a:extLst>
          </p:cNvPr>
          <p:cNvSpPr/>
          <p:nvPr/>
        </p:nvSpPr>
        <p:spPr>
          <a:xfrm>
            <a:off x="606287" y="2256183"/>
            <a:ext cx="1053548" cy="84482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D92C28-ACB9-2509-A785-C523F81C65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4353" y="135421"/>
            <a:ext cx="4922542" cy="431423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566D77-E6BB-34BB-6D33-4705ADA88347}"/>
              </a:ext>
            </a:extLst>
          </p:cNvPr>
          <p:cNvSpPr txBox="1"/>
          <p:nvPr/>
        </p:nvSpPr>
        <p:spPr>
          <a:xfrm>
            <a:off x="7805809" y="4462438"/>
            <a:ext cx="341963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Modified from Ward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(1972),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Journal of the Geological Society of Australia 19(3), pp. 393</a:t>
            </a:r>
            <a:r>
              <a:rPr lang="en-IE" sz="11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409</a:t>
            </a:r>
            <a:endParaRPr lang="en-IE" sz="11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D2935C-B53D-5E47-E44A-7AF0B8A7B4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1717" y="144117"/>
            <a:ext cx="2413166" cy="414611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6A3652-4FED-942E-37F9-E16E81EAEE8E}"/>
              </a:ext>
            </a:extLst>
          </p:cNvPr>
          <p:cNvSpPr txBox="1"/>
          <p:nvPr/>
        </p:nvSpPr>
        <p:spPr>
          <a:xfrm>
            <a:off x="4894644" y="4357921"/>
            <a:ext cx="1679993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Amores 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(2025),</a:t>
            </a:r>
          </a:p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GSA Bulletin 137(7</a:t>
            </a:r>
            <a:r>
              <a:rPr lang="en-IE" sz="1100" dirty="0">
                <a:latin typeface="Arial" panose="020B0604020202020204" pitchFamily="34" charset="0"/>
                <a:cs typeface="Arial" panose="020B0604020202020204" pitchFamily="34" charset="0"/>
              </a:rPr>
              <a:t>–8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</a:p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pp. 3255–3282</a:t>
            </a:r>
            <a:endParaRPr lang="en-IE" sz="11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561252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FF48F-B6B8-65D1-F265-ABC2429DB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FDB86988-9791-A804-B66D-3B85D7042AD1}"/>
              </a:ext>
            </a:extLst>
          </p:cNvPr>
          <p:cNvSpPr txBox="1"/>
          <p:nvPr/>
        </p:nvSpPr>
        <p:spPr>
          <a:xfrm>
            <a:off x="6091074" y="4550967"/>
            <a:ext cx="446954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Adapted from Fielding 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(2019), Nature Communications 10(385)</a:t>
            </a:r>
            <a:endParaRPr lang="en-IE" sz="11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D6D290-6E5F-7954-E241-F465C672FF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84" y="129473"/>
            <a:ext cx="4264669" cy="353200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50AD19E-83F9-48C8-45BF-B45E0ED0E54F}"/>
              </a:ext>
            </a:extLst>
          </p:cNvPr>
          <p:cNvSpPr txBox="1"/>
          <p:nvPr/>
        </p:nvSpPr>
        <p:spPr>
          <a:xfrm>
            <a:off x="446528" y="3736467"/>
            <a:ext cx="341963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Loughnan (1970),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Journal of Sedimentary Research 40(3), pp. 822</a:t>
            </a:r>
            <a:r>
              <a:rPr lang="en-IE" sz="11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828</a:t>
            </a:r>
            <a:endParaRPr lang="en-IE" sz="11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933B3EB2-8E9D-F60F-9572-250B8D96BF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985" y="129473"/>
            <a:ext cx="7221718" cy="432435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D03FC40B-D4B9-A6B5-F47C-2E7D8973D8C6}"/>
              </a:ext>
            </a:extLst>
          </p:cNvPr>
          <p:cNvSpPr/>
          <p:nvPr/>
        </p:nvSpPr>
        <p:spPr>
          <a:xfrm>
            <a:off x="10620375" y="1495425"/>
            <a:ext cx="1442841" cy="21392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4B354FE-F740-D359-7D05-05B42631CCA7}"/>
              </a:ext>
            </a:extLst>
          </p:cNvPr>
          <p:cNvSpPr/>
          <p:nvPr/>
        </p:nvSpPr>
        <p:spPr>
          <a:xfrm>
            <a:off x="606287" y="2256183"/>
            <a:ext cx="1053548" cy="84482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31949862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07FDCE3-6D86-4FCE-1537-E130F0F94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688" y="187325"/>
            <a:ext cx="5866712" cy="622384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1F6405E-3F49-F6B5-FE4E-C60F856F1E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187" y="187325"/>
            <a:ext cx="5276377" cy="622384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1FA74C6-325D-F82E-A11A-A0971456834D}"/>
              </a:ext>
            </a:extLst>
          </p:cNvPr>
          <p:cNvSpPr txBox="1"/>
          <p:nvPr/>
        </p:nvSpPr>
        <p:spPr>
          <a:xfrm>
            <a:off x="4499835" y="6463670"/>
            <a:ext cx="40515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Amores 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(2025), GSA Bulletin 137(7</a:t>
            </a:r>
            <a:r>
              <a:rPr lang="en-IE" sz="1100" dirty="0">
                <a:latin typeface="Arial" panose="020B0604020202020204" pitchFamily="34" charset="0"/>
                <a:cs typeface="Arial" panose="020B0604020202020204" pitchFamily="34" charset="0"/>
              </a:rPr>
              <a:t>–8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), pp. 3255–3282</a:t>
            </a:r>
            <a:endParaRPr lang="en-IE" sz="11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E1FD8F4-5747-8310-D054-4EE97DDD235C}"/>
              </a:ext>
            </a:extLst>
          </p:cNvPr>
          <p:cNvSpPr/>
          <p:nvPr/>
        </p:nvSpPr>
        <p:spPr>
          <a:xfrm>
            <a:off x="301925" y="114299"/>
            <a:ext cx="6021237" cy="1574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2EF51A-88D8-426D-EECB-A47FCE396BC6}"/>
              </a:ext>
            </a:extLst>
          </p:cNvPr>
          <p:cNvSpPr/>
          <p:nvPr/>
        </p:nvSpPr>
        <p:spPr>
          <a:xfrm>
            <a:off x="2009776" y="3172772"/>
            <a:ext cx="4313386" cy="33062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8FD6CCF-A6C3-6DFD-38D2-A4555891E863}"/>
              </a:ext>
            </a:extLst>
          </p:cNvPr>
          <p:cNvCxnSpPr>
            <a:cxnSpLocks/>
          </p:cNvCxnSpPr>
          <p:nvPr/>
        </p:nvCxnSpPr>
        <p:spPr>
          <a:xfrm>
            <a:off x="6670897" y="2146300"/>
            <a:ext cx="96905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2208F9A-B656-258F-84D5-52E2BA33E263}"/>
              </a:ext>
            </a:extLst>
          </p:cNvPr>
          <p:cNvCxnSpPr>
            <a:cxnSpLocks/>
          </p:cNvCxnSpPr>
          <p:nvPr/>
        </p:nvCxnSpPr>
        <p:spPr>
          <a:xfrm>
            <a:off x="6679407" y="5111750"/>
            <a:ext cx="298608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7EF569A-3664-72AD-97C9-1CD763DF0D76}"/>
              </a:ext>
            </a:extLst>
          </p:cNvPr>
          <p:cNvCxnSpPr>
            <a:cxnSpLocks/>
          </p:cNvCxnSpPr>
          <p:nvPr/>
        </p:nvCxnSpPr>
        <p:spPr>
          <a:xfrm>
            <a:off x="6684169" y="2138363"/>
            <a:ext cx="8731" cy="29860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A3983A6-98D8-5975-10EB-468FE58214CC}"/>
              </a:ext>
            </a:extLst>
          </p:cNvPr>
          <p:cNvCxnSpPr>
            <a:cxnSpLocks/>
          </p:cNvCxnSpPr>
          <p:nvPr/>
        </p:nvCxnSpPr>
        <p:spPr>
          <a:xfrm>
            <a:off x="12077603" y="2146300"/>
            <a:ext cx="2979" cy="43327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24F079B-B9E7-E111-4D95-6E3AB430D5FC}"/>
              </a:ext>
            </a:extLst>
          </p:cNvPr>
          <p:cNvCxnSpPr>
            <a:cxnSpLocks/>
          </p:cNvCxnSpPr>
          <p:nvPr/>
        </p:nvCxnSpPr>
        <p:spPr>
          <a:xfrm>
            <a:off x="8728075" y="2151380"/>
            <a:ext cx="334952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CE25A30-57F2-CAEC-6006-F4A419CDF481}"/>
              </a:ext>
            </a:extLst>
          </p:cNvPr>
          <p:cNvCxnSpPr>
            <a:cxnSpLocks/>
          </p:cNvCxnSpPr>
          <p:nvPr/>
        </p:nvCxnSpPr>
        <p:spPr>
          <a:xfrm>
            <a:off x="7639954" y="1126966"/>
            <a:ext cx="0" cy="10244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6625D2D-64D4-8857-44E9-808DF3F36E08}"/>
              </a:ext>
            </a:extLst>
          </p:cNvPr>
          <p:cNvCxnSpPr>
            <a:cxnSpLocks/>
          </p:cNvCxnSpPr>
          <p:nvPr/>
        </p:nvCxnSpPr>
        <p:spPr>
          <a:xfrm>
            <a:off x="8732947" y="1141253"/>
            <a:ext cx="0" cy="10244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4A5525A-BF56-D985-1457-4C98D75F138B}"/>
              </a:ext>
            </a:extLst>
          </p:cNvPr>
          <p:cNvCxnSpPr>
            <a:cxnSpLocks/>
          </p:cNvCxnSpPr>
          <p:nvPr/>
        </p:nvCxnSpPr>
        <p:spPr>
          <a:xfrm>
            <a:off x="7639954" y="1141253"/>
            <a:ext cx="1106377" cy="17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7BE25B8-3464-C1EF-2BC6-1A09398D399B}"/>
              </a:ext>
            </a:extLst>
          </p:cNvPr>
          <p:cNvCxnSpPr>
            <a:cxnSpLocks/>
          </p:cNvCxnSpPr>
          <p:nvPr/>
        </p:nvCxnSpPr>
        <p:spPr>
          <a:xfrm>
            <a:off x="9665494" y="6466051"/>
            <a:ext cx="24263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1C1F75AB-D3D9-0D3D-7932-21F5F616C2E9}"/>
              </a:ext>
            </a:extLst>
          </p:cNvPr>
          <p:cNvCxnSpPr>
            <a:cxnSpLocks/>
          </p:cNvCxnSpPr>
          <p:nvPr/>
        </p:nvCxnSpPr>
        <p:spPr>
          <a:xfrm>
            <a:off x="9665494" y="5100638"/>
            <a:ext cx="0" cy="137837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8304829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2B0423B-EFE8-EC4C-E0D8-F929430A8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688" y="187325"/>
            <a:ext cx="5866712" cy="622384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3DF5E4-2C59-21D1-564B-65E1DB221EA1}"/>
              </a:ext>
            </a:extLst>
          </p:cNvPr>
          <p:cNvSpPr txBox="1"/>
          <p:nvPr/>
        </p:nvSpPr>
        <p:spPr>
          <a:xfrm>
            <a:off x="1432785" y="6437421"/>
            <a:ext cx="40515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Amores 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(2025), GSA Bulletin 137(7</a:t>
            </a:r>
            <a:r>
              <a:rPr lang="en-IE" sz="1100" dirty="0">
                <a:latin typeface="Arial" panose="020B0604020202020204" pitchFamily="34" charset="0"/>
                <a:cs typeface="Arial" panose="020B0604020202020204" pitchFamily="34" charset="0"/>
              </a:rPr>
              <a:t>–8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), pp. 3255–3282</a:t>
            </a:r>
            <a:endParaRPr lang="en-IE" sz="11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C0EAF79-6E94-8462-2D39-FE5DF96D69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54454" y="132720"/>
            <a:ext cx="4860607" cy="630470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72F44C3-F246-D580-1696-BB56DE81AED8}"/>
              </a:ext>
            </a:extLst>
          </p:cNvPr>
          <p:cNvSpPr/>
          <p:nvPr/>
        </p:nvSpPr>
        <p:spPr>
          <a:xfrm>
            <a:off x="381688" y="1676400"/>
            <a:ext cx="5866712" cy="1514475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B177DC-1882-4B13-A634-B8D9269EE4EE}"/>
              </a:ext>
            </a:extLst>
          </p:cNvPr>
          <p:cNvSpPr/>
          <p:nvPr/>
        </p:nvSpPr>
        <p:spPr>
          <a:xfrm>
            <a:off x="381688" y="3190875"/>
            <a:ext cx="1628087" cy="322029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08E74B-C7FA-93D3-BCF7-71088C738B6C}"/>
              </a:ext>
            </a:extLst>
          </p:cNvPr>
          <p:cNvSpPr txBox="1"/>
          <p:nvPr/>
        </p:nvSpPr>
        <p:spPr>
          <a:xfrm>
            <a:off x="5857875" y="2205007"/>
            <a:ext cx="46639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Newport Formation</a:t>
            </a:r>
            <a:endParaRPr lang="en-IE" sz="20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765492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318A1BD-D390-BD2A-0C4E-8403D78B5AB9}"/>
              </a:ext>
            </a:extLst>
          </p:cNvPr>
          <p:cNvSpPr txBox="1">
            <a:spLocks/>
          </p:cNvSpPr>
          <p:nvPr/>
        </p:nvSpPr>
        <p:spPr>
          <a:xfrm>
            <a:off x="9525" y="792237"/>
            <a:ext cx="12172950" cy="22247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4400" b="1" dirty="0">
                <a:latin typeface="Arial" panose="020B0604020202020204" pitchFamily="34" charset="0"/>
                <a:cs typeface="Arial" panose="020B0604020202020204" pitchFamily="34" charset="0"/>
              </a:rPr>
              <a:t>The Bald Hill Claystone is a kaolinitic, oxidised, and highly weathered                   red bed succession.</a:t>
            </a:r>
            <a:endParaRPr lang="en-AU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324844C-4C7A-9B60-E896-CDA0DA3360EA}"/>
              </a:ext>
            </a:extLst>
          </p:cNvPr>
          <p:cNvSpPr txBox="1">
            <a:spLocks/>
          </p:cNvSpPr>
          <p:nvPr/>
        </p:nvSpPr>
        <p:spPr>
          <a:xfrm>
            <a:off x="0" y="3558209"/>
            <a:ext cx="12172950" cy="22247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6000" b="1" dirty="0">
                <a:latin typeface="Arial" panose="020B0604020202020204" pitchFamily="34" charset="0"/>
                <a:cs typeface="Arial" panose="020B0604020202020204" pitchFamily="34" charset="0"/>
              </a:rPr>
              <a:t>Why are there well-preserved palynomorphs in it?</a:t>
            </a:r>
            <a:endParaRPr lang="en-AU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DD95308-4CCA-84BC-1E58-D12AB5F90A75}"/>
              </a:ext>
            </a:extLst>
          </p:cNvPr>
          <p:cNvSpPr txBox="1">
            <a:spLocks/>
          </p:cNvSpPr>
          <p:nvPr/>
        </p:nvSpPr>
        <p:spPr>
          <a:xfrm>
            <a:off x="-19050" y="3034138"/>
            <a:ext cx="12172950" cy="7889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3200" b="1" dirty="0">
                <a:latin typeface="Arial" panose="020B0604020202020204" pitchFamily="34" charset="0"/>
                <a:cs typeface="Arial" panose="020B0604020202020204" pitchFamily="34" charset="0"/>
              </a:rPr>
              <a:t>Yet…</a:t>
            </a:r>
            <a:endParaRPr lang="en-A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439207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3F01F11-EF97-7336-C162-F549C2227A1D}"/>
              </a:ext>
            </a:extLst>
          </p:cNvPr>
          <p:cNvSpPr txBox="1">
            <a:spLocks/>
          </p:cNvSpPr>
          <p:nvPr/>
        </p:nvSpPr>
        <p:spPr>
          <a:xfrm>
            <a:off x="3133212" y="318039"/>
            <a:ext cx="8236977" cy="26636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AU" sz="4000" b="1" dirty="0">
                <a:latin typeface="Arial" panose="020B0604020202020204" pitchFamily="34" charset="0"/>
                <a:cs typeface="Arial" panose="020B0604020202020204" pitchFamily="34" charset="0"/>
              </a:rPr>
              <a:t>Working hypothesis:</a:t>
            </a:r>
          </a:p>
          <a:p>
            <a:pPr algn="l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Good palynological preservation is limited to short, less-weathered lenses.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E25A506-87A5-C680-F785-01BFCDB04B1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21811" y="228587"/>
            <a:ext cx="1626529" cy="2853093"/>
          </a:xfrm>
          <a:prstGeom prst="rect">
            <a:avLst/>
          </a:prstGeom>
        </p:spPr>
      </p:pic>
      <p:pic>
        <p:nvPicPr>
          <p:cNvPr id="6" name="Picture 5" descr="https://i.kym-cdn.com/photos/images/original/002/244/642/a5f.jpg">
            <a:extLst>
              <a:ext uri="{FF2B5EF4-FFF2-40B4-BE49-F238E27FC236}">
                <a16:creationId xmlns:a16="http://schemas.microsoft.com/office/drawing/2014/main" id="{8F90EDFF-F00F-0317-D6DE-CCDB0A842A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391658"/>
            <a:ext cx="5039138" cy="4357012"/>
          </a:xfrm>
          <a:prstGeom prst="rect">
            <a:avLst/>
          </a:prstGeom>
          <a:ln w="28575"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42D6680-EEB3-9B56-7D2C-436AFC6C645C}"/>
              </a:ext>
            </a:extLst>
          </p:cNvPr>
          <p:cNvSpPr txBox="1"/>
          <p:nvPr/>
        </p:nvSpPr>
        <p:spPr>
          <a:xfrm>
            <a:off x="1958839" y="6010006"/>
            <a:ext cx="413716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IE" sz="1400" dirty="0">
                <a:latin typeface="Arial" panose="020B0604020202020204" pitchFamily="34" charset="0"/>
                <a:cs typeface="Arial" panose="020B0604020202020204" pitchFamily="34" charset="0"/>
              </a:rPr>
              <a:t>Dum (2011) – Persistence (https://dumilustrador.blogspot.com/2011/04/ha-momentos-que-devemos-persistir-em.html)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D8B373-5F2D-0C77-37E2-CD3182F96FE4}"/>
              </a:ext>
            </a:extLst>
          </p:cNvPr>
          <p:cNvSpPr txBox="1"/>
          <p:nvPr/>
        </p:nvSpPr>
        <p:spPr>
          <a:xfrm>
            <a:off x="4562061" y="3013501"/>
            <a:ext cx="21485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IE" sz="1600" b="1" i="1" dirty="0">
                <a:latin typeface="Comic Sans MS" panose="030F0702030302020204" pitchFamily="66" charset="0"/>
                <a:cs typeface="Arial" panose="020B0604020202020204" pitchFamily="34" charset="0"/>
              </a:rPr>
              <a:t>Me recklessly spending processing money on red beds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52297F-0031-1ABC-1292-23A6EA66125B}"/>
              </a:ext>
            </a:extLst>
          </p:cNvPr>
          <p:cNvSpPr txBox="1"/>
          <p:nvPr/>
        </p:nvSpPr>
        <p:spPr>
          <a:xfrm>
            <a:off x="6000097" y="4841641"/>
            <a:ext cx="23008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IE" sz="1600" b="1" i="1" dirty="0">
                <a:latin typeface="Comic Sans MS" panose="030F0702030302020204" pitchFamily="66" charset="0"/>
                <a:cs typeface="Arial" panose="020B0604020202020204" pitchFamily="34" charset="0"/>
              </a:rPr>
              <a:t>Me missing out on some cool findings in red beds</a:t>
            </a:r>
          </a:p>
        </p:txBody>
      </p:sp>
    </p:spTree>
    <p:extLst>
      <p:ext uri="{BB962C8B-B14F-4D97-AF65-F5344CB8AC3E}">
        <p14:creationId xmlns:p14="http://schemas.microsoft.com/office/powerpoint/2010/main" val="4037954530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03FDD-75CA-BA8F-5A5F-8F00AF453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92D3EDB-D520-BC69-7B5C-7446322F48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92" r="6086"/>
          <a:stretch>
            <a:fillRect/>
          </a:stretch>
        </p:blipFill>
        <p:spPr>
          <a:xfrm>
            <a:off x="0" y="0"/>
            <a:ext cx="68326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93026B8-097B-8145-522B-00A116AC25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6" r="30874"/>
          <a:stretch>
            <a:fillRect/>
          </a:stretch>
        </p:blipFill>
        <p:spPr>
          <a:xfrm flipH="1">
            <a:off x="6832600" y="0"/>
            <a:ext cx="53594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EC08C8-B1F1-D397-817B-9B9A4B5E5B5E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I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X-ray Fluorescence for elemental analysis</a:t>
            </a:r>
            <a:endParaRPr lang="en-IE" sz="32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6DA467-5257-04DA-FB05-463741D58A2A}"/>
              </a:ext>
            </a:extLst>
          </p:cNvPr>
          <p:cNvSpPr txBox="1"/>
          <p:nvPr/>
        </p:nvSpPr>
        <p:spPr>
          <a:xfrm>
            <a:off x="1928192" y="3297763"/>
            <a:ext cx="19398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IE" sz="4000" b="1" i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IE" sz="4000" b="1" dirty="0">
                <a:latin typeface="Arial" panose="020B0604020202020204" pitchFamily="34" charset="0"/>
                <a:cs typeface="Arial" panose="020B0604020202020204" pitchFamily="34" charset="0"/>
              </a:rPr>
              <a:t> = 28</a:t>
            </a:r>
          </a:p>
        </p:txBody>
      </p:sp>
    </p:spTree>
    <p:extLst>
      <p:ext uri="{BB962C8B-B14F-4D97-AF65-F5344CB8AC3E}">
        <p14:creationId xmlns:p14="http://schemas.microsoft.com/office/powerpoint/2010/main" val="1309132856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781BD-559F-60AD-94FF-F88734DA0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FAB7E5-A742-9252-C3A0-00B723C384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1" t="22406" r="-1" b="3057"/>
          <a:stretch>
            <a:fillRect/>
          </a:stretch>
        </p:blipFill>
        <p:spPr>
          <a:xfrm>
            <a:off x="7389183" y="1"/>
            <a:ext cx="4802817" cy="6857999"/>
          </a:xfrm>
          <a:prstGeom prst="rect">
            <a:avLst/>
          </a:prstGeom>
        </p:spPr>
      </p:pic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8D03F3BF-5AC4-C520-F20C-9E7A2A0B23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12" y="89376"/>
            <a:ext cx="6553663" cy="676862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C868911-BA51-600D-CEA2-04C94F5F1E79}"/>
              </a:ext>
            </a:extLst>
          </p:cNvPr>
          <p:cNvSpPr txBox="1"/>
          <p:nvPr/>
        </p:nvSpPr>
        <p:spPr>
          <a:xfrm>
            <a:off x="494941" y="2593369"/>
            <a:ext cx="179577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van der Ent 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(2019),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Scientific Reports 9, 4746</a:t>
            </a:r>
            <a:endParaRPr lang="en-IE" sz="11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8D4F77-73E1-33E2-DAE4-1EB5A8A25483}"/>
              </a:ext>
            </a:extLst>
          </p:cNvPr>
          <p:cNvSpPr/>
          <p:nvPr/>
        </p:nvSpPr>
        <p:spPr>
          <a:xfrm rot="19222461">
            <a:off x="5714904" y="3227903"/>
            <a:ext cx="283915" cy="298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55873925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0B77F-AF94-2DF6-A861-01D0994F0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3561B7-0AA7-5DCA-40AF-1E5CEC4BA2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" r="34" b="324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EDC4000-6CFA-B135-286F-BA441BFD15D4}"/>
              </a:ext>
            </a:extLst>
          </p:cNvPr>
          <p:cNvSpPr txBox="1"/>
          <p:nvPr/>
        </p:nvSpPr>
        <p:spPr>
          <a:xfrm>
            <a:off x="9801225" y="6476253"/>
            <a:ext cx="2390775" cy="4001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chemeClr val="bg1"/>
                </a:solidFill>
              </a:rPr>
              <a:t>© NSW Resources</a:t>
            </a:r>
            <a:endParaRPr lang="en-IE" sz="2000" dirty="0">
              <a:solidFill>
                <a:schemeClr val="bg1"/>
              </a:solidFill>
              <a:effectLst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6AF6AE-F89C-B82D-A535-F60F035E324E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I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Hyperspectral infrared analysis of clays</a:t>
            </a:r>
            <a:endParaRPr lang="en-IE" sz="32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207731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DDF9318-313C-E37A-84DD-DD98B0F01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8" r="1" b="5594"/>
          <a:stretch>
            <a:fillRect/>
          </a:stretch>
        </p:blipFill>
        <p:spPr>
          <a:xfrm>
            <a:off x="4012405" y="0"/>
            <a:ext cx="4089797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39851D-CFA1-367E-B81F-978C160FFE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8" b="5594"/>
          <a:stretch>
            <a:fillRect/>
          </a:stretch>
        </p:blipFill>
        <p:spPr>
          <a:xfrm>
            <a:off x="8102202" y="0"/>
            <a:ext cx="4089797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4A548A0-46A4-2512-3C76-BB2644BC33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" b="5594"/>
          <a:stretch>
            <a:fillRect/>
          </a:stretch>
        </p:blipFill>
        <p:spPr>
          <a:xfrm>
            <a:off x="0" y="0"/>
            <a:ext cx="4012405" cy="6858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0CCD618-7B6F-E2CB-8EBC-983C534263B8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I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W.C. Clarke Londonderry core library (Sydney, Australia)</a:t>
            </a:r>
            <a:endParaRPr lang="en-IE" sz="32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263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B46B0CA-D131-D71E-AD9D-D94EC65D6EF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BBA4FE0-B39C-DD71-2C6A-3130A8274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50" y="604686"/>
            <a:ext cx="11849100" cy="564862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2B8B2A6-045B-9ECC-A720-E08AA0A46E50}"/>
              </a:ext>
            </a:extLst>
          </p:cNvPr>
          <p:cNvSpPr txBox="1"/>
          <p:nvPr/>
        </p:nvSpPr>
        <p:spPr>
          <a:xfrm>
            <a:off x="519141" y="81466"/>
            <a:ext cx="16637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Short-wave infrared (SWIR)</a:t>
            </a:r>
            <a:endParaRPr lang="en-IE" sz="14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A270C1-21F9-0F9E-85D5-471C2BD220D1}"/>
              </a:ext>
            </a:extLst>
          </p:cNvPr>
          <p:cNvSpPr txBox="1"/>
          <p:nvPr/>
        </p:nvSpPr>
        <p:spPr>
          <a:xfrm>
            <a:off x="519141" y="6294047"/>
            <a:ext cx="16637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Thermal infrared (TIR)</a:t>
            </a:r>
            <a:endParaRPr lang="en-IE" sz="14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19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79FFA-67A2-8EEB-2B57-32EF61396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5E462F5-A806-65DC-5C87-5790E4557D80}"/>
              </a:ext>
            </a:extLst>
          </p:cNvPr>
          <p:cNvSpPr txBox="1">
            <a:spLocks/>
          </p:cNvSpPr>
          <p:nvPr/>
        </p:nvSpPr>
        <p:spPr>
          <a:xfrm>
            <a:off x="9525" y="2316637"/>
            <a:ext cx="12172950" cy="22247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8000" b="1" dirty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en-AU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37139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8B73C32-0106-1F20-B737-75B384301B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023" y="59635"/>
            <a:ext cx="8297987" cy="673873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5A87EAA6-86D7-0D61-C988-2B874BD3DF0B}"/>
              </a:ext>
            </a:extLst>
          </p:cNvPr>
          <p:cNvSpPr txBox="1"/>
          <p:nvPr/>
        </p:nvSpPr>
        <p:spPr>
          <a:xfrm>
            <a:off x="4492488" y="5325214"/>
            <a:ext cx="16637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Amores 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(in prep.)</a:t>
            </a:r>
            <a:endParaRPr lang="en-IE" sz="11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AE0A9B22-FCB9-208B-D86F-A5003DCACFED}"/>
              </a:ext>
            </a:extLst>
          </p:cNvPr>
          <p:cNvSpPr/>
          <p:nvPr/>
        </p:nvSpPr>
        <p:spPr>
          <a:xfrm rot="10800000">
            <a:off x="7256598" y="2976770"/>
            <a:ext cx="442916" cy="24765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8A46DD-C7EC-A385-9FDC-D9BBF497E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83242" y="103533"/>
            <a:ext cx="3460735" cy="303307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522B105-0983-B8F5-398D-608DB56AD4FE}"/>
              </a:ext>
            </a:extLst>
          </p:cNvPr>
          <p:cNvSpPr txBox="1"/>
          <p:nvPr/>
        </p:nvSpPr>
        <p:spPr>
          <a:xfrm>
            <a:off x="8603794" y="3192532"/>
            <a:ext cx="341963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Modified from Ward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(1972),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Journal of the Geological Society of Australia 19(3), pp. 393</a:t>
            </a:r>
            <a:r>
              <a:rPr lang="en-IE" sz="11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409</a:t>
            </a:r>
            <a:endParaRPr lang="en-IE" sz="11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922188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CA3A3-CC6F-DF71-F8E4-F53930A32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1763752-6DA4-A613-7ACE-49684F4DF0D6}"/>
              </a:ext>
            </a:extLst>
          </p:cNvPr>
          <p:cNvSpPr txBox="1">
            <a:spLocks/>
          </p:cNvSpPr>
          <p:nvPr/>
        </p:nvSpPr>
        <p:spPr>
          <a:xfrm>
            <a:off x="3123272" y="2097150"/>
            <a:ext cx="8236977" cy="26636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AU" sz="4000" b="1" dirty="0">
                <a:latin typeface="Arial" panose="020B0604020202020204" pitchFamily="34" charset="0"/>
                <a:cs typeface="Arial" panose="020B0604020202020204" pitchFamily="34" charset="0"/>
              </a:rPr>
              <a:t>Working hypothesis:</a:t>
            </a:r>
          </a:p>
          <a:p>
            <a:pPr algn="l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Good palynological preservation is limited to short, less-weathered lenses.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C7B546D-FD7A-E3A4-9331-3E32EC25DC3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1871" y="2007698"/>
            <a:ext cx="1626529" cy="285309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D295125-1678-3A7E-FADD-66B1548427B3}"/>
              </a:ext>
            </a:extLst>
          </p:cNvPr>
          <p:cNvSpPr txBox="1"/>
          <p:nvPr/>
        </p:nvSpPr>
        <p:spPr>
          <a:xfrm>
            <a:off x="2354273" y="3247893"/>
            <a:ext cx="8531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4000" dirty="0">
                <a:latin typeface="Arial" panose="020B0604020202020204" pitchFamily="34" charset="0"/>
                <a:cs typeface="Arial" panose="020B0604020202020204" pitchFamily="34" charset="0"/>
              </a:rPr>
              <a:t>❌</a:t>
            </a:r>
          </a:p>
        </p:txBody>
      </p:sp>
    </p:spTree>
    <p:extLst>
      <p:ext uri="{BB962C8B-B14F-4D97-AF65-F5344CB8AC3E}">
        <p14:creationId xmlns:p14="http://schemas.microsoft.com/office/powerpoint/2010/main" val="4007290393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F748C-7CCF-81D4-EAF7-1F86A4000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BD5DABA-BFF2-C065-3B1E-91035F62046A}"/>
              </a:ext>
            </a:extLst>
          </p:cNvPr>
          <p:cNvSpPr/>
          <p:nvPr/>
        </p:nvSpPr>
        <p:spPr>
          <a:xfrm>
            <a:off x="9525" y="0"/>
            <a:ext cx="12182475" cy="6858000"/>
          </a:xfrm>
          <a:prstGeom prst="rect">
            <a:avLst/>
          </a:prstGeom>
          <a:solidFill>
            <a:srgbClr val="FFFFFF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6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2962573909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C4D3E-47FE-F704-B3B8-A29C86762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7898476-24CE-8467-E498-537D7351DC7F}"/>
              </a:ext>
            </a:extLst>
          </p:cNvPr>
          <p:cNvSpPr txBox="1">
            <a:spLocks/>
          </p:cNvSpPr>
          <p:nvPr/>
        </p:nvSpPr>
        <p:spPr>
          <a:xfrm>
            <a:off x="19050" y="0"/>
            <a:ext cx="12172950" cy="1442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4400" b="1" dirty="0">
                <a:latin typeface="Arial" panose="020B0604020202020204" pitchFamily="34" charset="0"/>
                <a:cs typeface="Arial" panose="020B0604020202020204" pitchFamily="34" charset="0"/>
              </a:rPr>
              <a:t>Why are there well preserved palynomorphs in the Bald Hill Claystone?</a:t>
            </a:r>
            <a:endParaRPr lang="en-AU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43AC694-264E-EA92-E19A-D87B8580C85F}"/>
              </a:ext>
            </a:extLst>
          </p:cNvPr>
          <p:cNvSpPr txBox="1">
            <a:spLocks/>
          </p:cNvSpPr>
          <p:nvPr/>
        </p:nvSpPr>
        <p:spPr>
          <a:xfrm>
            <a:off x="9525" y="1659117"/>
            <a:ext cx="6523348" cy="13386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IE" sz="3200" dirty="0">
                <a:latin typeface="Arial" panose="020B0604020202020204" pitchFamily="34" charset="0"/>
                <a:cs typeface="Arial" panose="020B0604020202020204" pitchFamily="34" charset="0"/>
              </a:rPr>
              <a:t>The (mafic) source-rock province underwent exceptional chemical alteration. </a:t>
            </a:r>
            <a:endParaRPr lang="en-A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259E0B-9115-3134-264C-FF9D4853D3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9369" y="1659117"/>
            <a:ext cx="4922542" cy="431423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4C09A4A-2E61-99F8-8538-F58A5D3BFAD5}"/>
              </a:ext>
            </a:extLst>
          </p:cNvPr>
          <p:cNvSpPr txBox="1"/>
          <p:nvPr/>
        </p:nvSpPr>
        <p:spPr>
          <a:xfrm>
            <a:off x="7710825" y="5986134"/>
            <a:ext cx="341963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Modified from Ward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(1972),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Journal of the Geological Society of Australia 19(3), pp. 393</a:t>
            </a:r>
            <a:r>
              <a:rPr lang="en-IE" sz="11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409</a:t>
            </a:r>
            <a:endParaRPr lang="en-IE" sz="11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704956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ABF99-F0C5-3196-6197-A94BD3BB7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6C7698-C586-1451-43D6-7A186A4A3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1625" y="1764239"/>
            <a:ext cx="5649602" cy="4587997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B9697F-7597-D43C-E3A9-0709B4AE12D5}"/>
              </a:ext>
            </a:extLst>
          </p:cNvPr>
          <p:cNvSpPr txBox="1">
            <a:spLocks/>
          </p:cNvSpPr>
          <p:nvPr/>
        </p:nvSpPr>
        <p:spPr>
          <a:xfrm>
            <a:off x="19050" y="0"/>
            <a:ext cx="12172950" cy="1442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4400" b="1" dirty="0">
                <a:latin typeface="Arial" panose="020B0604020202020204" pitchFamily="34" charset="0"/>
                <a:cs typeface="Arial" panose="020B0604020202020204" pitchFamily="34" charset="0"/>
              </a:rPr>
              <a:t>Why are there well preserved palynomorphs in the Bald Hill Claystone?</a:t>
            </a:r>
            <a:endParaRPr lang="en-AU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6DE41A8-D231-EE67-4BA5-3C9C0300BADE}"/>
              </a:ext>
            </a:extLst>
          </p:cNvPr>
          <p:cNvSpPr txBox="1">
            <a:spLocks/>
          </p:cNvSpPr>
          <p:nvPr/>
        </p:nvSpPr>
        <p:spPr>
          <a:xfrm>
            <a:off x="9525" y="1659117"/>
            <a:ext cx="6523348" cy="13386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IE" sz="3200" dirty="0">
                <a:latin typeface="Arial" panose="020B0604020202020204" pitchFamily="34" charset="0"/>
                <a:cs typeface="Arial" panose="020B0604020202020204" pitchFamily="34" charset="0"/>
              </a:rPr>
              <a:t>The (mafic) source-rock province underwent exceptional chemical alteration. </a:t>
            </a:r>
            <a:endParaRPr lang="en-A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94B99-884E-82A9-EADA-C8C927F867CC}"/>
              </a:ext>
            </a:extLst>
          </p:cNvPr>
          <p:cNvSpPr txBox="1">
            <a:spLocks/>
          </p:cNvSpPr>
          <p:nvPr/>
        </p:nvSpPr>
        <p:spPr>
          <a:xfrm>
            <a:off x="0" y="3388935"/>
            <a:ext cx="6523348" cy="13386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IE" sz="3200" dirty="0">
                <a:latin typeface="Arial" panose="020B0604020202020204" pitchFamily="34" charset="0"/>
                <a:cs typeface="Arial" panose="020B0604020202020204" pitchFamily="34" charset="0"/>
              </a:rPr>
              <a:t>Fresh sediment was already depleted in mobile elements (Na, K). → High base CIA.</a:t>
            </a:r>
            <a:endParaRPr lang="en-A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4C6065E-9A42-D168-A578-62421B156A53}"/>
              </a:ext>
            </a:extLst>
          </p:cNvPr>
          <p:cNvSpPr/>
          <p:nvPr/>
        </p:nvSpPr>
        <p:spPr>
          <a:xfrm>
            <a:off x="9352722" y="3220278"/>
            <a:ext cx="1252329" cy="122251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31510272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75A48-2A58-D715-60D0-054D2068B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1784B87-8F33-040C-A421-1FD3494C116F}"/>
              </a:ext>
            </a:extLst>
          </p:cNvPr>
          <p:cNvSpPr txBox="1">
            <a:spLocks/>
          </p:cNvSpPr>
          <p:nvPr/>
        </p:nvSpPr>
        <p:spPr>
          <a:xfrm>
            <a:off x="19050" y="0"/>
            <a:ext cx="12172950" cy="14423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4400" b="1" dirty="0">
                <a:latin typeface="Arial" panose="020B0604020202020204" pitchFamily="34" charset="0"/>
                <a:cs typeface="Arial" panose="020B0604020202020204" pitchFamily="34" charset="0"/>
              </a:rPr>
              <a:t>Why are there well preserved palynomorphs in the Bald Hill Claystone?</a:t>
            </a:r>
            <a:endParaRPr lang="en-AU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659FCA7-7E14-6651-9559-29550627CE7C}"/>
              </a:ext>
            </a:extLst>
          </p:cNvPr>
          <p:cNvSpPr txBox="1">
            <a:spLocks/>
          </p:cNvSpPr>
          <p:nvPr/>
        </p:nvSpPr>
        <p:spPr>
          <a:xfrm>
            <a:off x="9525" y="1659117"/>
            <a:ext cx="6523348" cy="13386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IE" sz="3200" dirty="0">
                <a:latin typeface="Arial" panose="020B0604020202020204" pitchFamily="34" charset="0"/>
                <a:cs typeface="Arial" panose="020B0604020202020204" pitchFamily="34" charset="0"/>
              </a:rPr>
              <a:t>The (mafic) source-rock province underwent exceptional chemical alteration. </a:t>
            </a:r>
            <a:endParaRPr lang="en-A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2F186-F7E3-6AE1-06A9-041596AB1CEF}"/>
              </a:ext>
            </a:extLst>
          </p:cNvPr>
          <p:cNvSpPr txBox="1">
            <a:spLocks/>
          </p:cNvSpPr>
          <p:nvPr/>
        </p:nvSpPr>
        <p:spPr>
          <a:xfrm>
            <a:off x="0" y="3388935"/>
            <a:ext cx="6523348" cy="13386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IE" sz="3200" dirty="0">
                <a:latin typeface="Arial" panose="020B0604020202020204" pitchFamily="34" charset="0"/>
                <a:cs typeface="Arial" panose="020B0604020202020204" pitchFamily="34" charset="0"/>
              </a:rPr>
              <a:t>Fresh sediment was already depleted in mobile elements (Na, K). → High base CIA.</a:t>
            </a:r>
            <a:endParaRPr lang="en-A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73FA8EB-E83B-9C42-B29B-DFEB429A114A}"/>
              </a:ext>
            </a:extLst>
          </p:cNvPr>
          <p:cNvSpPr txBox="1">
            <a:spLocks/>
          </p:cNvSpPr>
          <p:nvPr/>
        </p:nvSpPr>
        <p:spPr>
          <a:xfrm>
            <a:off x="0" y="5118755"/>
            <a:ext cx="6096000" cy="13386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IE" sz="3200" i="1" dirty="0">
                <a:latin typeface="Arial" panose="020B0604020202020204" pitchFamily="34" charset="0"/>
                <a:cs typeface="Arial" panose="020B0604020202020204" pitchFamily="34" charset="0"/>
              </a:rPr>
              <a:t>In situ</a:t>
            </a:r>
            <a:r>
              <a:rPr lang="en-IE" sz="3200" dirty="0">
                <a:latin typeface="Arial" panose="020B0604020202020204" pitchFamily="34" charset="0"/>
                <a:cs typeface="Arial" panose="020B0604020202020204" pitchFamily="34" charset="0"/>
              </a:rPr>
              <a:t> alteration and oxidation had only a minor effect. → Good preservation.</a:t>
            </a:r>
            <a:endParaRPr lang="en-A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6D9E7E-494B-A5D7-632C-FE67AFF6EB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76806"/>
          <a:stretch>
            <a:fillRect/>
          </a:stretch>
        </p:blipFill>
        <p:spPr>
          <a:xfrm>
            <a:off x="6114854" y="2586526"/>
            <a:ext cx="5866712" cy="144351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E87D9A-ED08-A9DD-2939-153E8FC1CF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66579"/>
          <a:stretch>
            <a:fillRect/>
          </a:stretch>
        </p:blipFill>
        <p:spPr>
          <a:xfrm>
            <a:off x="6707649" y="4461121"/>
            <a:ext cx="4860607" cy="210710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0BDAA7E-2246-4024-5986-7EE4A544A1DE}"/>
              </a:ext>
            </a:extLst>
          </p:cNvPr>
          <p:cNvSpPr txBox="1"/>
          <p:nvPr/>
        </p:nvSpPr>
        <p:spPr>
          <a:xfrm>
            <a:off x="6707649" y="2217194"/>
            <a:ext cx="46422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Bald Hill Claystone (CIA = 86.4–96.8)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1D60F50-CF3F-AFA3-AEA0-BA5BC90ECC70}"/>
              </a:ext>
            </a:extLst>
          </p:cNvPr>
          <p:cNvSpPr txBox="1"/>
          <p:nvPr/>
        </p:nvSpPr>
        <p:spPr>
          <a:xfrm>
            <a:off x="6114853" y="4058238"/>
            <a:ext cx="58667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Newport Formation (CIA = 73.5–82.0)</a:t>
            </a:r>
          </a:p>
        </p:txBody>
      </p:sp>
    </p:spTree>
    <p:extLst>
      <p:ext uri="{BB962C8B-B14F-4D97-AF65-F5344CB8AC3E}">
        <p14:creationId xmlns:p14="http://schemas.microsoft.com/office/powerpoint/2010/main" val="1141361444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08FE7-6E49-DFA2-5191-AA1561A4F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C8CE259-B518-58B3-3355-79E3BF3FE280}"/>
              </a:ext>
            </a:extLst>
          </p:cNvPr>
          <p:cNvSpPr/>
          <p:nvPr/>
        </p:nvSpPr>
        <p:spPr>
          <a:xfrm>
            <a:off x="0" y="0"/>
            <a:ext cx="12182475" cy="6858000"/>
          </a:xfrm>
          <a:prstGeom prst="rect">
            <a:avLst/>
          </a:prstGeom>
          <a:solidFill>
            <a:srgbClr val="FFFFFF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6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Chemically weathered deposits can remain viable targets for palynological sampling.</a:t>
            </a:r>
          </a:p>
        </p:txBody>
      </p:sp>
    </p:spTree>
    <p:extLst>
      <p:ext uri="{BB962C8B-B14F-4D97-AF65-F5344CB8AC3E}">
        <p14:creationId xmlns:p14="http://schemas.microsoft.com/office/powerpoint/2010/main" val="112319634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A1AF0-2D37-74F8-0980-F125A8D47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https://upload.wikimedia.org/wikipedia/commons/b/b0/Old_Red_Sandstone_bei_Laugharne%2C_Detail.JPG">
            <a:extLst>
              <a:ext uri="{FF2B5EF4-FFF2-40B4-BE49-F238E27FC236}">
                <a16:creationId xmlns:a16="http://schemas.microsoft.com/office/drawing/2014/main" id="{2CB63C33-4A67-C5BD-907B-B0E25F9DE1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376" b="514"/>
          <a:stretch>
            <a:fillRect/>
          </a:stretch>
        </p:blipFill>
        <p:spPr>
          <a:xfrm>
            <a:off x="6205164" y="0"/>
            <a:ext cx="5986836" cy="341746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6863A72-8092-D55F-6A67-02250F12DA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"/>
          <a:stretch>
            <a:fillRect/>
          </a:stretch>
        </p:blipFill>
        <p:spPr>
          <a:xfrm>
            <a:off x="-1" y="0"/>
            <a:ext cx="6205165" cy="341746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334A9EB-4205-F224-C2A7-98556C7DACEB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I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 challenge: other continental mudrock red beds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EE48B7-9686-1CAB-34BE-7648563FBC2B}"/>
              </a:ext>
            </a:extLst>
          </p:cNvPr>
          <p:cNvSpPr txBox="1"/>
          <p:nvPr/>
        </p:nvSpPr>
        <p:spPr>
          <a:xfrm>
            <a:off x="-2" y="3167390"/>
            <a:ext cx="3557953" cy="2616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Buntsandstein. Heligoland, Germany (Lower Triassic)</a:t>
            </a:r>
            <a:endParaRPr lang="en-IE" sz="11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77AA289-7BC7-F9E4-A252-C0BECC1DAEF0}"/>
              </a:ext>
            </a:extLst>
          </p:cNvPr>
          <p:cNvSpPr txBox="1"/>
          <p:nvPr/>
        </p:nvSpPr>
        <p:spPr>
          <a:xfrm>
            <a:off x="4731025" y="3155855"/>
            <a:ext cx="1474138" cy="2616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Jörg </a:t>
            </a:r>
            <a:r>
              <a:rPr lang="en-GB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Braukmann</a:t>
            </a:r>
            <a:endParaRPr lang="en-IE" sz="11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EDD201-FD10-AEDE-7772-983AD29A7F15}"/>
              </a:ext>
            </a:extLst>
          </p:cNvPr>
          <p:cNvSpPr txBox="1"/>
          <p:nvPr/>
        </p:nvSpPr>
        <p:spPr>
          <a:xfrm>
            <a:off x="6205164" y="3155855"/>
            <a:ext cx="3557953" cy="2616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 Red Sandstone. </a:t>
            </a:r>
            <a:r>
              <a:rPr lang="en-GB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Laugharne</a:t>
            </a:r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Wales (Devonian) </a:t>
            </a:r>
            <a:endParaRPr lang="en-IE" sz="11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D0177F3-D994-3135-CF60-5485213C662D}"/>
              </a:ext>
            </a:extLst>
          </p:cNvPr>
          <p:cNvSpPr txBox="1"/>
          <p:nvPr/>
        </p:nvSpPr>
        <p:spPr>
          <a:xfrm>
            <a:off x="11231216" y="3167390"/>
            <a:ext cx="960783" cy="2616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en-GB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GerritR</a:t>
            </a:r>
            <a:endParaRPr lang="en-IE" sz="11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0D6B3591-CAFF-3B24-F614-4B3371E70F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18"/>
          <a:stretch>
            <a:fillRect/>
          </a:stretch>
        </p:blipFill>
        <p:spPr>
          <a:xfrm>
            <a:off x="0" y="3417465"/>
            <a:ext cx="6205456" cy="3440535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721924B6-CA30-9B8B-3C13-EA06AB42889C}"/>
              </a:ext>
            </a:extLst>
          </p:cNvPr>
          <p:cNvSpPr txBox="1"/>
          <p:nvPr/>
        </p:nvSpPr>
        <p:spPr>
          <a:xfrm>
            <a:off x="-3" y="6596390"/>
            <a:ext cx="3557953" cy="2616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Travenanzes</a:t>
            </a:r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Formation. Dolomites, Italy (Carnian)</a:t>
            </a:r>
            <a:endParaRPr lang="en-IE" sz="11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B64AE5B-E92E-D40F-0C7F-F37187A2D250}"/>
              </a:ext>
            </a:extLst>
          </p:cNvPr>
          <p:cNvSpPr txBox="1"/>
          <p:nvPr/>
        </p:nvSpPr>
        <p:spPr>
          <a:xfrm>
            <a:off x="5029199" y="6596390"/>
            <a:ext cx="1175963" cy="2616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en-GB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Kaapitone</a:t>
            </a:r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IE" sz="11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Picture 43" descr="https://thumb.wikimedia.org/wikipedia/commons/thumb/5/54/Flaming_cliffs_8.jpg/1920px-Flaming_cliffs_8.jpg">
            <a:extLst>
              <a:ext uri="{FF2B5EF4-FFF2-40B4-BE49-F238E27FC236}">
                <a16:creationId xmlns:a16="http://schemas.microsoft.com/office/drawing/2014/main" id="{CBCC01A4-6CFC-58E7-68AB-D3F0AE76FF4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3798"/>
          <a:stretch>
            <a:fillRect/>
          </a:stretch>
        </p:blipFill>
        <p:spPr>
          <a:xfrm>
            <a:off x="6205162" y="3417464"/>
            <a:ext cx="5986838" cy="3440535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C57E0FB0-40F1-DA64-2398-E3F97E9BD05C}"/>
              </a:ext>
            </a:extLst>
          </p:cNvPr>
          <p:cNvSpPr txBox="1"/>
          <p:nvPr/>
        </p:nvSpPr>
        <p:spPr>
          <a:xfrm>
            <a:off x="6205159" y="6596390"/>
            <a:ext cx="4360137" cy="2616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Djadochta</a:t>
            </a:r>
            <a:r>
              <a:rPr lang="en-GB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Formation, Flaming Hills, Mongolia (Upper Cretaceous) </a:t>
            </a:r>
            <a:endParaRPr lang="en-IE" sz="11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008311A-4803-C511-031D-88BBB87AD551}"/>
              </a:ext>
            </a:extLst>
          </p:cNvPr>
          <p:cNvSpPr txBox="1"/>
          <p:nvPr/>
        </p:nvSpPr>
        <p:spPr>
          <a:xfrm>
            <a:off x="10754139" y="6596389"/>
            <a:ext cx="1437861" cy="2616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IE" sz="11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By Richard Mortel </a:t>
            </a:r>
          </a:p>
        </p:txBody>
      </p:sp>
    </p:spTree>
    <p:extLst>
      <p:ext uri="{BB962C8B-B14F-4D97-AF65-F5344CB8AC3E}">
        <p14:creationId xmlns:p14="http://schemas.microsoft.com/office/powerpoint/2010/main" val="2689053567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3394FA5-BFC6-A6D2-DAFC-1BF6FEAE6474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I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Acknowledgments</a:t>
            </a:r>
            <a:endParaRPr lang="en-IE" sz="32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C16216-7E78-480C-EEA6-B9BE141E51B3}"/>
              </a:ext>
            </a:extLst>
          </p:cNvPr>
          <p:cNvSpPr txBox="1"/>
          <p:nvPr/>
        </p:nvSpPr>
        <p:spPr>
          <a:xfrm>
            <a:off x="6096000" y="71769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2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Special thanks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A4A809-1ECE-B037-6F03-1CD0A017B57C}"/>
              </a:ext>
            </a:extLst>
          </p:cNvPr>
          <p:cNvSpPr txBox="1"/>
          <p:nvPr/>
        </p:nvSpPr>
        <p:spPr>
          <a:xfrm>
            <a:off x="0" y="717696"/>
            <a:ext cx="60959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2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Funders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FFBFF78-FC48-ED90-3FC2-2845F80F68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4464" y="1362537"/>
            <a:ext cx="2589663" cy="1170806"/>
          </a:xfrm>
          <a:prstGeom prst="rect">
            <a:avLst/>
          </a:prstGeom>
        </p:spPr>
      </p:pic>
      <p:pic>
        <p:nvPicPr>
          <p:cNvPr id="4" name="Picture 3" descr="AASP - The Palynological Society">
            <a:extLst>
              <a:ext uri="{FF2B5EF4-FFF2-40B4-BE49-F238E27FC236}">
                <a16:creationId xmlns:a16="http://schemas.microsoft.com/office/drawing/2014/main" id="{4614DE79-6075-00F4-D699-CBA9F99381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503" y="3305258"/>
            <a:ext cx="1809583" cy="1809583"/>
          </a:xfrm>
          <a:prstGeom prst="rect">
            <a:avLst/>
          </a:prstGeom>
        </p:spPr>
      </p:pic>
      <p:pic>
        <p:nvPicPr>
          <p:cNvPr id="8" name="Picture 7" descr="https://upload.wikimedia.org/wikipedia/en/d/d7/Paleontological_Society_logo.png">
            <a:extLst>
              <a:ext uri="{FF2B5EF4-FFF2-40B4-BE49-F238E27FC236}">
                <a16:creationId xmlns:a16="http://schemas.microsoft.com/office/drawing/2014/main" id="{52C9CA3B-893F-1206-DA90-5F744323A7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7999" y="3355066"/>
            <a:ext cx="2911180" cy="17099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BBE159F-25DF-2F21-E3B7-27BBF1E0C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6704" y="1179361"/>
            <a:ext cx="5074592" cy="208718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4C57F8F-C8DE-94A7-5216-652B5C61A10C}"/>
              </a:ext>
            </a:extLst>
          </p:cNvPr>
          <p:cNvSpPr txBox="1"/>
          <p:nvPr/>
        </p:nvSpPr>
        <p:spPr>
          <a:xfrm>
            <a:off x="6053966" y="3266546"/>
            <a:ext cx="61800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>
                <a:latin typeface="Arial" panose="020B0604020202020204" pitchFamily="34" charset="0"/>
                <a:cs typeface="Arial" panose="020B0604020202020204" pitchFamily="34" charset="0"/>
              </a:rPr>
              <a:t>Urmi Ghosh (James Hutton Institute)</a:t>
            </a:r>
            <a:endParaRPr lang="en-IE" sz="2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Stephen Hillier </a:t>
            </a:r>
            <a:r>
              <a:rPr lang="en-IE" sz="2400" dirty="0">
                <a:latin typeface="Arial" panose="020B0604020202020204" pitchFamily="34" charset="0"/>
                <a:cs typeface="Arial" panose="020B0604020202020204" pitchFamily="34" charset="0"/>
              </a:rPr>
              <a:t>(James Hutton Institute)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Jon Huntington (CSIRO)</a:t>
            </a:r>
          </a:p>
        </p:txBody>
      </p:sp>
      <p:pic>
        <p:nvPicPr>
          <p:cNvPr id="17" name="Picture 16" descr="Fixtures and Results | University College Cork">
            <a:extLst>
              <a:ext uri="{FF2B5EF4-FFF2-40B4-BE49-F238E27FC236}">
                <a16:creationId xmlns:a16="http://schemas.microsoft.com/office/drawing/2014/main" id="{C1B84668-65B3-6D16-3DAC-84D91590E0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4831" y="1394323"/>
            <a:ext cx="2317513" cy="110406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188D48F-E2DF-2C11-240E-FC5927949D4B}"/>
              </a:ext>
            </a:extLst>
          </p:cNvPr>
          <p:cNvSpPr txBox="1"/>
          <p:nvPr/>
        </p:nvSpPr>
        <p:spPr>
          <a:xfrm>
            <a:off x="3058823" y="2563269"/>
            <a:ext cx="2889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1600" dirty="0">
                <a:latin typeface="Arial" panose="020B0604020202020204" pitchFamily="34" charset="0"/>
                <a:cs typeface="Arial" panose="020B0604020202020204" pitchFamily="34" charset="0"/>
              </a:rPr>
              <a:t>(SEFS PGR Travel Bursary)</a:t>
            </a:r>
            <a:endParaRPr lang="en-IE" sz="16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65AE50D-5343-B1EB-97BD-410E82A4473E}"/>
              </a:ext>
            </a:extLst>
          </p:cNvPr>
          <p:cNvSpPr txBox="1"/>
          <p:nvPr/>
        </p:nvSpPr>
        <p:spPr>
          <a:xfrm>
            <a:off x="94530" y="5249382"/>
            <a:ext cx="2889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1600" dirty="0">
                <a:latin typeface="Arial" panose="020B0604020202020204" pitchFamily="34" charset="0"/>
                <a:cs typeface="Arial" panose="020B0604020202020204" pitchFamily="34" charset="0"/>
              </a:rPr>
              <a:t>(Student Research Award, 2025)</a:t>
            </a:r>
            <a:endParaRPr lang="en-IE" sz="16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C93DAF-7260-1C41-B430-0457A01DE9D0}"/>
              </a:ext>
            </a:extLst>
          </p:cNvPr>
          <p:cNvSpPr txBox="1"/>
          <p:nvPr/>
        </p:nvSpPr>
        <p:spPr>
          <a:xfrm>
            <a:off x="2984058" y="5249382"/>
            <a:ext cx="29951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1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Elvira and Bob Gastaldo Deciphering Earth History Award in Applied Paleobotany</a:t>
            </a:r>
            <a:r>
              <a:rPr lang="en-IE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IE" sz="16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012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8139</TotalTime>
  <Words>950</Words>
  <Application>Microsoft Office PowerPoint</Application>
  <PresentationFormat>Widescreen</PresentationFormat>
  <Paragraphs>142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Aptos</vt:lpstr>
      <vt:lpstr>Aptos Display</vt:lpstr>
      <vt:lpstr>Arial</vt:lpstr>
      <vt:lpstr>Candara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College Cork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Marcos Amores</dc:creator>
  <cp:lastModifiedBy>Marcos Amores</cp:lastModifiedBy>
  <cp:revision>64</cp:revision>
  <dcterms:created xsi:type="dcterms:W3CDTF">2026-09-05T16:13:45Z</dcterms:created>
  <dcterms:modified xsi:type="dcterms:W3CDTF">2026-09-26T20:00:47Z</dcterms:modified>
</cp:coreProperties>
</file>