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2"/>
  </p:notesMasterIdLst>
  <p:sldIdLst>
    <p:sldId id="256" r:id="rId2"/>
    <p:sldId id="279" r:id="rId3"/>
    <p:sldId id="281" r:id="rId4"/>
    <p:sldId id="280" r:id="rId5"/>
    <p:sldId id="262" r:id="rId6"/>
    <p:sldId id="274" r:id="rId7"/>
    <p:sldId id="277" r:id="rId8"/>
    <p:sldId id="278" r:id="rId9"/>
    <p:sldId id="275"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F80DE4-8781-4DEC-B392-542A5AF70025}" v="117" dt="2026-01-12T13:34:05.383"/>
    <p1510:client id="{DDFD9BDE-A6C4-4664-8862-A777E991B157}" v="2" dt="2026-01-12T08:40:37.76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Forster" userId="09c7291c-ffda-41df-8add-e8985cc17c35" providerId="ADAL" clId="{85A050B9-A1A8-4894-B47C-8117506A43CA}"/>
    <pc:docChg chg="custSel addSld modSld">
      <pc:chgData name="Clara Forster" userId="09c7291c-ffda-41df-8add-e8985cc17c35" providerId="ADAL" clId="{85A050B9-A1A8-4894-B47C-8117506A43CA}" dt="2026-01-12T13:34:05.383" v="295" actId="20577"/>
      <pc:docMkLst>
        <pc:docMk/>
      </pc:docMkLst>
      <pc:sldChg chg="modSp mod modAnim">
        <pc:chgData name="Clara Forster" userId="09c7291c-ffda-41df-8add-e8985cc17c35" providerId="ADAL" clId="{85A050B9-A1A8-4894-B47C-8117506A43CA}" dt="2026-01-12T13:34:05.383" v="295" actId="20577"/>
        <pc:sldMkLst>
          <pc:docMk/>
          <pc:sldMk cId="2575141138" sldId="280"/>
        </pc:sldMkLst>
        <pc:spChg chg="mod">
          <ac:chgData name="Clara Forster" userId="09c7291c-ffda-41df-8add-e8985cc17c35" providerId="ADAL" clId="{85A050B9-A1A8-4894-B47C-8117506A43CA}" dt="2026-01-12T13:34:05.383" v="295" actId="20577"/>
          <ac:spMkLst>
            <pc:docMk/>
            <pc:sldMk cId="2575141138" sldId="280"/>
            <ac:spMk id="3" creationId="{9557EE67-4395-7B19-A5C8-D92A1B522326}"/>
          </ac:spMkLst>
        </pc:spChg>
      </pc:sldChg>
      <pc:sldChg chg="modSp add mod">
        <pc:chgData name="Clara Forster" userId="09c7291c-ffda-41df-8add-e8985cc17c35" providerId="ADAL" clId="{85A050B9-A1A8-4894-B47C-8117506A43CA}" dt="2026-01-12T13:26:53.296" v="2" actId="207"/>
        <pc:sldMkLst>
          <pc:docMk/>
          <pc:sldMk cId="3112153342" sldId="281"/>
        </pc:sldMkLst>
        <pc:graphicFrameChg chg="modGraphic">
          <ac:chgData name="Clara Forster" userId="09c7291c-ffda-41df-8add-e8985cc17c35" providerId="ADAL" clId="{85A050B9-A1A8-4894-B47C-8117506A43CA}" dt="2026-01-12T13:26:53.296" v="2" actId="207"/>
          <ac:graphicFrameMkLst>
            <pc:docMk/>
            <pc:sldMk cId="3112153342" sldId="281"/>
            <ac:graphicFrameMk id="5" creationId="{A9698225-D6B1-8279-1338-0284E24100BA}"/>
          </ac:graphicFrameMkLst>
        </pc:graphicFrameChg>
      </pc:sldChg>
    </pc:docChg>
  </pc:docChgLst>
  <pc:docChgLst>
    <pc:chgData name="Clara Forster" userId="09c7291c-ffda-41df-8add-e8985cc17c35" providerId="ADAL" clId="{3A3097D0-A40F-4676-8374-41626A2E5BC0}"/>
    <pc:docChg chg="custSel addSld delSld modSld">
      <pc:chgData name="Clara Forster" userId="09c7291c-ffda-41df-8add-e8985cc17c35" providerId="ADAL" clId="{3A3097D0-A40F-4676-8374-41626A2E5BC0}" dt="2026-01-12T08:48:30.844" v="401" actId="20577"/>
      <pc:docMkLst>
        <pc:docMk/>
      </pc:docMkLst>
      <pc:sldChg chg="modSp mod">
        <pc:chgData name="Clara Forster" userId="09c7291c-ffda-41df-8add-e8985cc17c35" providerId="ADAL" clId="{3A3097D0-A40F-4676-8374-41626A2E5BC0}" dt="2026-01-12T08:38:45.368" v="28" actId="20577"/>
        <pc:sldMkLst>
          <pc:docMk/>
          <pc:sldMk cId="3460944651" sldId="256"/>
        </pc:sldMkLst>
        <pc:spChg chg="mod">
          <ac:chgData name="Clara Forster" userId="09c7291c-ffda-41df-8add-e8985cc17c35" providerId="ADAL" clId="{3A3097D0-A40F-4676-8374-41626A2E5BC0}" dt="2026-01-12T08:38:26.550" v="9" actId="20577"/>
          <ac:spMkLst>
            <pc:docMk/>
            <pc:sldMk cId="3460944651" sldId="256"/>
            <ac:spMk id="2" creationId="{44C53E22-5D2C-D33C-8C17-6FD3781FD8B1}"/>
          </ac:spMkLst>
        </pc:spChg>
        <pc:spChg chg="mod">
          <ac:chgData name="Clara Forster" userId="09c7291c-ffda-41df-8add-e8985cc17c35" providerId="ADAL" clId="{3A3097D0-A40F-4676-8374-41626A2E5BC0}" dt="2026-01-12T08:38:45.368" v="28" actId="20577"/>
          <ac:spMkLst>
            <pc:docMk/>
            <pc:sldMk cId="3460944651" sldId="256"/>
            <ac:spMk id="3" creationId="{E74D703F-93B7-2C52-9E6B-8BD763C25B4B}"/>
          </ac:spMkLst>
        </pc:spChg>
      </pc:sldChg>
      <pc:sldChg chg="del">
        <pc:chgData name="Clara Forster" userId="09c7291c-ffda-41df-8add-e8985cc17c35" providerId="ADAL" clId="{3A3097D0-A40F-4676-8374-41626A2E5BC0}" dt="2026-01-12T08:40:24.613" v="30" actId="2696"/>
        <pc:sldMkLst>
          <pc:docMk/>
          <pc:sldMk cId="1645601755" sldId="276"/>
        </pc:sldMkLst>
      </pc:sldChg>
      <pc:sldChg chg="add">
        <pc:chgData name="Clara Forster" userId="09c7291c-ffda-41df-8add-e8985cc17c35" providerId="ADAL" clId="{3A3097D0-A40F-4676-8374-41626A2E5BC0}" dt="2026-01-12T08:40:18.762" v="29"/>
        <pc:sldMkLst>
          <pc:docMk/>
          <pc:sldMk cId="2540920005" sldId="277"/>
        </pc:sldMkLst>
      </pc:sldChg>
      <pc:sldChg chg="add">
        <pc:chgData name="Clara Forster" userId="09c7291c-ffda-41df-8add-e8985cc17c35" providerId="ADAL" clId="{3A3097D0-A40F-4676-8374-41626A2E5BC0}" dt="2026-01-12T08:40:37.769" v="31"/>
        <pc:sldMkLst>
          <pc:docMk/>
          <pc:sldMk cId="4249247812" sldId="278"/>
        </pc:sldMkLst>
      </pc:sldChg>
      <pc:sldChg chg="modSp new mod">
        <pc:chgData name="Clara Forster" userId="09c7291c-ffda-41df-8add-e8985cc17c35" providerId="ADAL" clId="{3A3097D0-A40F-4676-8374-41626A2E5BC0}" dt="2026-01-12T08:45:14.252" v="54" actId="20577"/>
        <pc:sldMkLst>
          <pc:docMk/>
          <pc:sldMk cId="2883795991" sldId="279"/>
        </pc:sldMkLst>
        <pc:spChg chg="mod">
          <ac:chgData name="Clara Forster" userId="09c7291c-ffda-41df-8add-e8985cc17c35" providerId="ADAL" clId="{3A3097D0-A40F-4676-8374-41626A2E5BC0}" dt="2026-01-12T08:45:14.252" v="54" actId="20577"/>
          <ac:spMkLst>
            <pc:docMk/>
            <pc:sldMk cId="2883795991" sldId="279"/>
            <ac:spMk id="2" creationId="{D923FA89-7573-75F2-187D-0DA58A0B846E}"/>
          </ac:spMkLst>
        </pc:spChg>
      </pc:sldChg>
      <pc:sldChg chg="modSp new mod">
        <pc:chgData name="Clara Forster" userId="09c7291c-ffda-41df-8add-e8985cc17c35" providerId="ADAL" clId="{3A3097D0-A40F-4676-8374-41626A2E5BC0}" dt="2026-01-12T08:48:30.844" v="401" actId="20577"/>
        <pc:sldMkLst>
          <pc:docMk/>
          <pc:sldMk cId="2575141138" sldId="280"/>
        </pc:sldMkLst>
        <pc:spChg chg="mod">
          <ac:chgData name="Clara Forster" userId="09c7291c-ffda-41df-8add-e8985cc17c35" providerId="ADAL" clId="{3A3097D0-A40F-4676-8374-41626A2E5BC0}" dt="2026-01-12T08:46:10.344" v="88" actId="20577"/>
          <ac:spMkLst>
            <pc:docMk/>
            <pc:sldMk cId="2575141138" sldId="280"/>
            <ac:spMk id="2" creationId="{0F0645DF-3C85-AAD0-8D66-781B23A6DF09}"/>
          </ac:spMkLst>
        </pc:spChg>
        <pc:spChg chg="mod">
          <ac:chgData name="Clara Forster" userId="09c7291c-ffda-41df-8add-e8985cc17c35" providerId="ADAL" clId="{3A3097D0-A40F-4676-8374-41626A2E5BC0}" dt="2026-01-12T08:48:30.844" v="401" actId="20577"/>
          <ac:spMkLst>
            <pc:docMk/>
            <pc:sldMk cId="2575141138" sldId="280"/>
            <ac:spMk id="3" creationId="{9557EE67-4395-7B19-A5C8-D92A1B5223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7325A-730E-4B07-9DFF-E4D1DF889B00}" type="datetimeFigureOut">
              <a:rPr lang="de-DE" smtClean="0"/>
              <a:t>12.01.2026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B06E-C816-4F92-95AF-DDAA624C8B50}" type="slidenum">
              <a:rPr lang="de-DE" smtClean="0"/>
              <a:t>‹Nr.›</a:t>
            </a:fld>
            <a:endParaRPr lang="de-DE"/>
          </a:p>
        </p:txBody>
      </p:sp>
    </p:spTree>
    <p:extLst>
      <p:ext uri="{BB962C8B-B14F-4D97-AF65-F5344CB8AC3E}">
        <p14:creationId xmlns:p14="http://schemas.microsoft.com/office/powerpoint/2010/main" val="358613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47A00E8-9141-4E61-8C08-9F5866F3E37C}" type="datetime1">
              <a:rPr lang="de-DE" smtClean="0"/>
              <a:t>12.01.2026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94219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5D8AAED-DC61-457C-853B-5BF7C4E7D6E3}" type="datetime1">
              <a:rPr lang="de-DE" smtClean="0"/>
              <a:t>12.01.2026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3369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5772B89-3DA6-4A84-9DA6-8DE0653DA4FF}" type="datetime1">
              <a:rPr lang="de-DE" smtClean="0"/>
              <a:t>12.01.2026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62656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EC210C7-6E6D-495D-B3C2-32F44DED9C93}" type="datetime1">
              <a:rPr lang="de-DE" smtClean="0"/>
              <a:t>12.01.2026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14235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5336222-F631-4DC6-A435-E67F40070159}" type="datetime1">
              <a:rPr lang="de-DE" smtClean="0"/>
              <a:t>12.01.2026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187912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79EFC48-331A-477F-91A2-859C2FAB7D7A}" type="datetime1">
              <a:rPr lang="de-DE" smtClean="0"/>
              <a:t>12.01.2026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244641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CD163A4-A59E-4B6F-8E6C-F7DA1364D6B0}" type="datetime1">
              <a:rPr lang="de-DE" smtClean="0"/>
              <a:t>12.01.2026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23169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12E6ED0-9EF1-4DD9-BF3B-C9BEAB60DE23}" type="datetime1">
              <a:rPr lang="de-DE" smtClean="0"/>
              <a:t>12.01.2026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8400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054DE-042E-44FF-A6C3-E6EAFCB7B6FD}" type="datetime1">
              <a:rPr lang="de-DE" smtClean="0"/>
              <a:t>12.01.2026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77000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213DD96-735F-4080-9BF5-49D24E037F8A}" type="datetime1">
              <a:rPr lang="de-DE" smtClean="0"/>
              <a:t>12.01.2026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5269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98C4E78-C8EA-44D9-904B-D7B3DFD222D9}" type="datetime1">
              <a:rPr lang="de-DE" smtClean="0"/>
              <a:t>12.01.2026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06CE641-9D56-4250-A2F0-FA3ED935D71C}" type="slidenum">
              <a:rPr lang="de-DE" smtClean="0"/>
              <a:t>‹Nr.›</a:t>
            </a:fld>
            <a:endParaRPr lang="de-DE"/>
          </a:p>
        </p:txBody>
      </p:sp>
    </p:spTree>
    <p:extLst>
      <p:ext uri="{BB962C8B-B14F-4D97-AF65-F5344CB8AC3E}">
        <p14:creationId xmlns:p14="http://schemas.microsoft.com/office/powerpoint/2010/main" val="337874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921CDB-9D52-4553-AA6E-0B54F8435EEB}" type="datetime1">
              <a:rPr lang="de-DE" smtClean="0"/>
              <a:t>12.01.2026</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6CE641-9D56-4250-A2F0-FA3ED935D71C}" type="slidenum">
              <a:rPr lang="de-DE" smtClean="0"/>
              <a:t>‹Nr.›</a:t>
            </a:fld>
            <a:endParaRPr lang="de-DE"/>
          </a:p>
        </p:txBody>
      </p:sp>
    </p:spTree>
    <p:extLst>
      <p:ext uri="{BB962C8B-B14F-4D97-AF65-F5344CB8AC3E}">
        <p14:creationId xmlns:p14="http://schemas.microsoft.com/office/powerpoint/2010/main" val="18119509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rench Flag HD Backgrounds Free Download">
            <a:extLst>
              <a:ext uri="{FF2B5EF4-FFF2-40B4-BE49-F238E27FC236}">
                <a16:creationId xmlns:a16="http://schemas.microsoft.com/office/drawing/2014/main" id="{F5ED23CB-EC4E-0DB2-7BC7-BB62742C63C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l="25"/>
          <a:stretch/>
        </p:blipFill>
        <p:spPr bwMode="auto">
          <a:xfrm>
            <a:off x="-232117" y="-130600"/>
            <a:ext cx="12421067" cy="6988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el 1">
            <a:extLst>
              <a:ext uri="{FF2B5EF4-FFF2-40B4-BE49-F238E27FC236}">
                <a16:creationId xmlns:a16="http://schemas.microsoft.com/office/drawing/2014/main" id="{44C53E22-5D2C-D33C-8C17-6FD3781FD8B1}"/>
              </a:ext>
            </a:extLst>
          </p:cNvPr>
          <p:cNvSpPr>
            <a:spLocks noGrp="1"/>
          </p:cNvSpPr>
          <p:nvPr>
            <p:ph type="ctrTitle"/>
          </p:nvPr>
        </p:nvSpPr>
        <p:spPr>
          <a:xfrm>
            <a:off x="1524000" y="1122363"/>
            <a:ext cx="9144000" cy="3063240"/>
          </a:xfrm>
        </p:spPr>
        <p:txBody>
          <a:bodyPr>
            <a:normAutofit/>
          </a:bodyPr>
          <a:lstStyle/>
          <a:p>
            <a:r>
              <a:rPr lang="de-DE" sz="6600" dirty="0" err="1"/>
              <a:t>Bonjour</a:t>
            </a:r>
            <a:r>
              <a:rPr lang="de-DE" sz="6600" dirty="0"/>
              <a:t> </a:t>
            </a:r>
            <a:r>
              <a:rPr lang="de-DE" sz="6600" dirty="0" err="1"/>
              <a:t>tout</a:t>
            </a:r>
            <a:r>
              <a:rPr lang="de-DE" sz="6600" dirty="0"/>
              <a:t> le </a:t>
            </a:r>
            <a:r>
              <a:rPr lang="de-DE" sz="6600" dirty="0" err="1"/>
              <a:t>monde</a:t>
            </a:r>
            <a:r>
              <a:rPr lang="de-DE" sz="6600" dirty="0"/>
              <a:t> !</a:t>
            </a:r>
            <a:br>
              <a:rPr lang="de-DE" sz="6600" dirty="0"/>
            </a:br>
            <a:r>
              <a:rPr lang="de-DE" sz="2800" dirty="0" err="1"/>
              <a:t>séance</a:t>
            </a:r>
            <a:r>
              <a:rPr lang="de-DE" sz="2800" dirty="0"/>
              <a:t> n° 8  –  14/01/2026   </a:t>
            </a:r>
          </a:p>
        </p:txBody>
      </p:sp>
      <p:sp>
        <p:nvSpPr>
          <p:cNvPr id="3" name="Untertitel 2">
            <a:extLst>
              <a:ext uri="{FF2B5EF4-FFF2-40B4-BE49-F238E27FC236}">
                <a16:creationId xmlns:a16="http://schemas.microsoft.com/office/drawing/2014/main" id="{E74D703F-93B7-2C52-9E6B-8BD763C25B4B}"/>
              </a:ext>
            </a:extLst>
          </p:cNvPr>
          <p:cNvSpPr>
            <a:spLocks noGrp="1"/>
          </p:cNvSpPr>
          <p:nvPr>
            <p:ph type="subTitle" idx="1"/>
          </p:nvPr>
        </p:nvSpPr>
        <p:spPr>
          <a:xfrm>
            <a:off x="1527048" y="4599432"/>
            <a:ext cx="9144000" cy="1536192"/>
          </a:xfrm>
        </p:spPr>
        <p:txBody>
          <a:bodyPr>
            <a:normAutofit/>
          </a:bodyPr>
          <a:lstStyle/>
          <a:p>
            <a:r>
              <a:rPr lang="de-DE" sz="1900" dirty="0" err="1"/>
              <a:t>WiSe</a:t>
            </a:r>
            <a:r>
              <a:rPr lang="de-DE" sz="1900" dirty="0"/>
              <a:t> 2026 – </a:t>
            </a:r>
            <a:r>
              <a:rPr lang="de-DE" sz="1900" dirty="0" err="1"/>
              <a:t>Französich</a:t>
            </a:r>
            <a:r>
              <a:rPr lang="de-DE" sz="1900" dirty="0"/>
              <a:t> </a:t>
            </a:r>
          </a:p>
          <a:p>
            <a:r>
              <a:rPr lang="de-DE" sz="1900" dirty="0" err="1"/>
              <a:t>mercredi</a:t>
            </a:r>
            <a:r>
              <a:rPr lang="de-DE" sz="1900" dirty="0"/>
              <a:t> 10-12h</a:t>
            </a:r>
          </a:p>
          <a:p>
            <a:r>
              <a:rPr lang="de-DE" sz="1900" dirty="0"/>
              <a:t>Clara Forster (cforster@uni-muenster.de)</a:t>
            </a:r>
          </a:p>
          <a:p>
            <a:r>
              <a:rPr lang="de-DE" sz="1900" dirty="0">
                <a:solidFill>
                  <a:schemeClr val="bg1"/>
                </a:solidFill>
              </a:rPr>
              <a:t>   </a:t>
            </a:r>
          </a:p>
        </p:txBody>
      </p:sp>
      <p:sp>
        <p:nvSpPr>
          <p:cNvPr id="4" name="Foliennummernplatzhalter 3">
            <a:extLst>
              <a:ext uri="{FF2B5EF4-FFF2-40B4-BE49-F238E27FC236}">
                <a16:creationId xmlns:a16="http://schemas.microsoft.com/office/drawing/2014/main" id="{7CB1AF5D-AF72-4DF2-4F92-BD4777E2E493}"/>
              </a:ext>
            </a:extLst>
          </p:cNvPr>
          <p:cNvSpPr>
            <a:spLocks noGrp="1"/>
          </p:cNvSpPr>
          <p:nvPr>
            <p:ph type="sldNum" sz="quarter" idx="12"/>
          </p:nvPr>
        </p:nvSpPr>
        <p:spPr/>
        <p:txBody>
          <a:bodyPr>
            <a:normAutofit/>
          </a:bodyPr>
          <a:lstStyle/>
          <a:p>
            <a:pPr>
              <a:spcAft>
                <a:spcPts val="600"/>
              </a:spcAft>
            </a:pPr>
            <a:fld id="{906CE641-9D56-4250-A2F0-FA3ED935D71C}" type="slidenum">
              <a:rPr lang="de-DE">
                <a:solidFill>
                  <a:srgbClr val="FFFFFF"/>
                </a:solidFill>
              </a:rPr>
              <a:pPr>
                <a:spcAft>
                  <a:spcPts val="600"/>
                </a:spcAft>
              </a:pPr>
              <a:t>1</a:t>
            </a:fld>
            <a:endParaRPr lang="de-DE">
              <a:solidFill>
                <a:srgbClr val="FFFFFF"/>
              </a:solidFill>
            </a:endParaRPr>
          </a:p>
        </p:txBody>
      </p:sp>
    </p:spTree>
    <p:extLst>
      <p:ext uri="{BB962C8B-B14F-4D97-AF65-F5344CB8AC3E}">
        <p14:creationId xmlns:p14="http://schemas.microsoft.com/office/powerpoint/2010/main" val="346094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F706C4E-3129-5465-5516-309B7EB84DB7}"/>
              </a:ext>
            </a:extLst>
          </p:cNvPr>
          <p:cNvSpPr>
            <a:spLocks noGrp="1"/>
          </p:cNvSpPr>
          <p:nvPr>
            <p:ph type="sldNum" sz="quarter" idx="12"/>
          </p:nvPr>
        </p:nvSpPr>
        <p:spPr/>
        <p:txBody>
          <a:bodyPr/>
          <a:lstStyle/>
          <a:p>
            <a:fld id="{906CE641-9D56-4250-A2F0-FA3ED935D71C}" type="slidenum">
              <a:rPr lang="de-DE" smtClean="0"/>
              <a:t>10</a:t>
            </a:fld>
            <a:endParaRPr lang="de-DE"/>
          </a:p>
        </p:txBody>
      </p:sp>
      <p:sp>
        <p:nvSpPr>
          <p:cNvPr id="5" name="Sprechblase: rechteckig 4">
            <a:extLst>
              <a:ext uri="{FF2B5EF4-FFF2-40B4-BE49-F238E27FC236}">
                <a16:creationId xmlns:a16="http://schemas.microsoft.com/office/drawing/2014/main" id="{7F38BCF4-34FB-B067-71FD-BE9FB13AC986}"/>
              </a:ext>
            </a:extLst>
          </p:cNvPr>
          <p:cNvSpPr/>
          <p:nvPr/>
        </p:nvSpPr>
        <p:spPr>
          <a:xfrm>
            <a:off x="1371600" y="1671185"/>
            <a:ext cx="2743200" cy="1538515"/>
          </a:xfrm>
          <a:prstGeom prst="wedgeRectCallout">
            <a:avLst>
              <a:gd name="adj1" fmla="val 81547"/>
              <a:gd name="adj2" fmla="val 3985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plus ! </a:t>
            </a:r>
          </a:p>
          <a:p>
            <a:pPr algn="ctr"/>
            <a:r>
              <a:rPr lang="de-DE" sz="2400" dirty="0"/>
              <a:t> (à plus </a:t>
            </a:r>
            <a:r>
              <a:rPr lang="de-DE" sz="2400" dirty="0" err="1"/>
              <a:t>tard</a:t>
            </a:r>
            <a:r>
              <a:rPr lang="de-DE" sz="2400" dirty="0"/>
              <a:t>)</a:t>
            </a:r>
          </a:p>
        </p:txBody>
      </p:sp>
      <p:sp>
        <p:nvSpPr>
          <p:cNvPr id="7" name="Sprechblase: rechteckig 6">
            <a:extLst>
              <a:ext uri="{FF2B5EF4-FFF2-40B4-BE49-F238E27FC236}">
                <a16:creationId xmlns:a16="http://schemas.microsoft.com/office/drawing/2014/main" id="{6C69C63F-8463-7BC4-E4AB-2EDD16E882DA}"/>
              </a:ext>
            </a:extLst>
          </p:cNvPr>
          <p:cNvSpPr/>
          <p:nvPr/>
        </p:nvSpPr>
        <p:spPr>
          <a:xfrm>
            <a:off x="5711371" y="398805"/>
            <a:ext cx="2743200" cy="1538515"/>
          </a:xfrm>
          <a:prstGeom prst="wedgeRectCallout">
            <a:avLst>
              <a:gd name="adj1" fmla="val -34854"/>
              <a:gd name="adj2" fmla="val 8372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Au </a:t>
            </a:r>
            <a:r>
              <a:rPr lang="de-DE" sz="2400" dirty="0" err="1"/>
              <a:t>revoir</a:t>
            </a:r>
            <a:r>
              <a:rPr lang="de-DE" sz="2400" dirty="0"/>
              <a:t> ! </a:t>
            </a:r>
          </a:p>
        </p:txBody>
      </p:sp>
      <p:sp>
        <p:nvSpPr>
          <p:cNvPr id="8" name="Sprechblase: rechteckig 7">
            <a:extLst>
              <a:ext uri="{FF2B5EF4-FFF2-40B4-BE49-F238E27FC236}">
                <a16:creationId xmlns:a16="http://schemas.microsoft.com/office/drawing/2014/main" id="{1545499E-FE37-A9E1-7C42-A97FAD390486}"/>
              </a:ext>
            </a:extLst>
          </p:cNvPr>
          <p:cNvSpPr/>
          <p:nvPr/>
        </p:nvSpPr>
        <p:spPr>
          <a:xfrm>
            <a:off x="979715" y="4198822"/>
            <a:ext cx="2743200" cy="1538515"/>
          </a:xfrm>
          <a:prstGeom prst="wedgeRectCallout">
            <a:avLst>
              <a:gd name="adj1" fmla="val 96098"/>
              <a:gd name="adj2" fmla="val -72405"/>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la </a:t>
            </a:r>
            <a:r>
              <a:rPr lang="de-DE" sz="2400" dirty="0" err="1"/>
              <a:t>prochaine</a:t>
            </a:r>
            <a:r>
              <a:rPr lang="de-DE" sz="2400" dirty="0"/>
              <a:t> !</a:t>
            </a:r>
          </a:p>
        </p:txBody>
      </p:sp>
      <p:sp>
        <p:nvSpPr>
          <p:cNvPr id="12" name="Inhaltsplatzhalter 11">
            <a:extLst>
              <a:ext uri="{FF2B5EF4-FFF2-40B4-BE49-F238E27FC236}">
                <a16:creationId xmlns:a16="http://schemas.microsoft.com/office/drawing/2014/main" id="{6175F324-AA2C-4A18-A148-D5E59875049B}"/>
              </a:ext>
            </a:extLst>
          </p:cNvPr>
          <p:cNvSpPr>
            <a:spLocks noGrp="1"/>
          </p:cNvSpPr>
          <p:nvPr>
            <p:ph idx="1"/>
          </p:nvPr>
        </p:nvSpPr>
        <p:spPr>
          <a:xfrm>
            <a:off x="7968342" y="4354285"/>
            <a:ext cx="3385457" cy="1822677"/>
          </a:xfrm>
          <a:prstGeom prst="wedgeRectCallout">
            <a:avLst>
              <a:gd name="adj1" fmla="val -84070"/>
              <a:gd name="adj2" fmla="val -6252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ormAutofit/>
          </a:bodyPr>
          <a:lstStyle/>
          <a:p>
            <a:pPr marL="0" indent="0" algn="ctr">
              <a:buNone/>
            </a:pPr>
            <a:r>
              <a:rPr lang="de-DE" sz="2400" dirty="0"/>
              <a:t>À </a:t>
            </a:r>
            <a:r>
              <a:rPr lang="de-DE" sz="2400" dirty="0" err="1"/>
              <a:t>toute</a:t>
            </a:r>
            <a:r>
              <a:rPr lang="de-DE" sz="2400" dirty="0"/>
              <a:t> ! </a:t>
            </a:r>
          </a:p>
          <a:p>
            <a:pPr marL="0" indent="0" algn="ctr">
              <a:buNone/>
            </a:pPr>
            <a:r>
              <a:rPr lang="de-DE" sz="2400" dirty="0"/>
              <a:t>(à </a:t>
            </a:r>
            <a:r>
              <a:rPr lang="de-DE" sz="2400" dirty="0" err="1"/>
              <a:t>toute</a:t>
            </a:r>
            <a:r>
              <a:rPr lang="de-DE" sz="2400" dirty="0"/>
              <a:t> à </a:t>
            </a:r>
            <a:r>
              <a:rPr lang="de-DE" sz="2400" dirty="0" err="1"/>
              <a:t>l‘heure</a:t>
            </a:r>
            <a:r>
              <a:rPr lang="de-DE" sz="2400" dirty="0"/>
              <a:t>)</a:t>
            </a:r>
          </a:p>
        </p:txBody>
      </p:sp>
      <p:pic>
        <p:nvPicPr>
          <p:cNvPr id="16" name="Grafik 15" descr="Frau, die winkt">
            <a:extLst>
              <a:ext uri="{FF2B5EF4-FFF2-40B4-BE49-F238E27FC236}">
                <a16:creationId xmlns:a16="http://schemas.microsoft.com/office/drawing/2014/main" id="{0F9EE6ED-9941-373C-FE04-79C1C495E9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5084" y="3250178"/>
            <a:ext cx="1552575" cy="1209675"/>
          </a:xfrm>
          <a:prstGeom prst="rect">
            <a:avLst/>
          </a:prstGeom>
        </p:spPr>
      </p:pic>
      <p:pic>
        <p:nvPicPr>
          <p:cNvPr id="18" name="Grafik 17" descr="Frau mit Haarknoten">
            <a:extLst>
              <a:ext uri="{FF2B5EF4-FFF2-40B4-BE49-F238E27FC236}">
                <a16:creationId xmlns:a16="http://schemas.microsoft.com/office/drawing/2014/main" id="{390F6205-915A-40F0-A347-E5A1DE7991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9229" y="2612911"/>
            <a:ext cx="762000" cy="819150"/>
          </a:xfrm>
          <a:prstGeom prst="rect">
            <a:avLst/>
          </a:prstGeom>
        </p:spPr>
      </p:pic>
      <p:pic>
        <p:nvPicPr>
          <p:cNvPr id="20" name="Grafik 19" descr="Ein lächelndes Gesicht">
            <a:extLst>
              <a:ext uri="{FF2B5EF4-FFF2-40B4-BE49-F238E27FC236}">
                <a16:creationId xmlns:a16="http://schemas.microsoft.com/office/drawing/2014/main" id="{28322CF5-0F11-80F8-ED48-660C32CA6C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6615" y="3006608"/>
            <a:ext cx="304800" cy="314325"/>
          </a:xfrm>
          <a:prstGeom prst="rect">
            <a:avLst/>
          </a:prstGeom>
        </p:spPr>
      </p:pic>
      <p:sp>
        <p:nvSpPr>
          <p:cNvPr id="21" name="Sprechblase: rechteckig 20">
            <a:extLst>
              <a:ext uri="{FF2B5EF4-FFF2-40B4-BE49-F238E27FC236}">
                <a16:creationId xmlns:a16="http://schemas.microsoft.com/office/drawing/2014/main" id="{930E9A58-C9F4-789F-790D-BCCD842DC763}"/>
              </a:ext>
            </a:extLst>
          </p:cNvPr>
          <p:cNvSpPr/>
          <p:nvPr/>
        </p:nvSpPr>
        <p:spPr>
          <a:xfrm>
            <a:off x="4013201" y="5093719"/>
            <a:ext cx="2743200" cy="1538515"/>
          </a:xfrm>
          <a:prstGeom prst="wedgeRectCallout">
            <a:avLst>
              <a:gd name="adj1" fmla="val 20701"/>
              <a:gd name="adj2" fmla="val -8183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À la </a:t>
            </a:r>
            <a:r>
              <a:rPr lang="de-DE" sz="2400" dirty="0" err="1"/>
              <a:t>semaine</a:t>
            </a:r>
            <a:r>
              <a:rPr lang="de-DE" sz="2400" dirty="0"/>
              <a:t> </a:t>
            </a:r>
            <a:r>
              <a:rPr lang="de-DE" sz="2400" dirty="0" err="1"/>
              <a:t>prochaine</a:t>
            </a:r>
            <a:r>
              <a:rPr lang="de-DE" sz="2400" dirty="0"/>
              <a:t> !</a:t>
            </a:r>
          </a:p>
        </p:txBody>
      </p:sp>
      <p:sp>
        <p:nvSpPr>
          <p:cNvPr id="22" name="Sprechblase: rechteckig 21">
            <a:extLst>
              <a:ext uri="{FF2B5EF4-FFF2-40B4-BE49-F238E27FC236}">
                <a16:creationId xmlns:a16="http://schemas.microsoft.com/office/drawing/2014/main" id="{01459C87-6D95-FDDF-FDD2-640260B4E5A2}"/>
              </a:ext>
            </a:extLst>
          </p:cNvPr>
          <p:cNvSpPr/>
          <p:nvPr/>
        </p:nvSpPr>
        <p:spPr>
          <a:xfrm>
            <a:off x="8617630" y="1937320"/>
            <a:ext cx="2743200" cy="1538515"/>
          </a:xfrm>
          <a:prstGeom prst="wedgeRectCallout">
            <a:avLst>
              <a:gd name="adj1" fmla="val -125066"/>
              <a:gd name="adj2" fmla="val 3419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a:t>Salut ! </a:t>
            </a:r>
          </a:p>
        </p:txBody>
      </p:sp>
    </p:spTree>
    <p:extLst>
      <p:ext uri="{BB962C8B-B14F-4D97-AF65-F5344CB8AC3E}">
        <p14:creationId xmlns:p14="http://schemas.microsoft.com/office/powerpoint/2010/main" val="320874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3FA89-7573-75F2-187D-0DA58A0B846E}"/>
              </a:ext>
            </a:extLst>
          </p:cNvPr>
          <p:cNvSpPr>
            <a:spLocks noGrp="1"/>
          </p:cNvSpPr>
          <p:nvPr>
            <p:ph type="title"/>
          </p:nvPr>
        </p:nvSpPr>
        <p:spPr/>
        <p:txBody>
          <a:bodyPr/>
          <a:lstStyle/>
          <a:p>
            <a:r>
              <a:rPr lang="de-DE" dirty="0"/>
              <a:t>Test: </a:t>
            </a:r>
            <a:r>
              <a:rPr lang="de-DE" dirty="0" err="1"/>
              <a:t>Les</a:t>
            </a:r>
            <a:r>
              <a:rPr lang="de-DE" dirty="0"/>
              <a:t> </a:t>
            </a:r>
            <a:r>
              <a:rPr lang="de-DE" dirty="0" err="1"/>
              <a:t>Activités</a:t>
            </a:r>
            <a:r>
              <a:rPr lang="de-DE" dirty="0"/>
              <a:t> </a:t>
            </a:r>
          </a:p>
        </p:txBody>
      </p:sp>
      <p:sp>
        <p:nvSpPr>
          <p:cNvPr id="3" name="Inhaltsplatzhalter 2">
            <a:extLst>
              <a:ext uri="{FF2B5EF4-FFF2-40B4-BE49-F238E27FC236}">
                <a16:creationId xmlns:a16="http://schemas.microsoft.com/office/drawing/2014/main" id="{5E201177-6803-3BDD-61F0-64473C426F94}"/>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B15B2564-ACBE-3053-6E1E-395769B39B84}"/>
              </a:ext>
            </a:extLst>
          </p:cNvPr>
          <p:cNvSpPr>
            <a:spLocks noGrp="1"/>
          </p:cNvSpPr>
          <p:nvPr>
            <p:ph type="sldNum" sz="quarter" idx="12"/>
          </p:nvPr>
        </p:nvSpPr>
        <p:spPr/>
        <p:txBody>
          <a:bodyPr/>
          <a:lstStyle/>
          <a:p>
            <a:fld id="{906CE641-9D56-4250-A2F0-FA3ED935D71C}" type="slidenum">
              <a:rPr lang="de-DE" smtClean="0"/>
              <a:t>2</a:t>
            </a:fld>
            <a:endParaRPr lang="de-DE"/>
          </a:p>
        </p:txBody>
      </p:sp>
    </p:spTree>
    <p:extLst>
      <p:ext uri="{BB962C8B-B14F-4D97-AF65-F5344CB8AC3E}">
        <p14:creationId xmlns:p14="http://schemas.microsoft.com/office/powerpoint/2010/main" val="288379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1" name="Rectangle 30">
            <a:extLst>
              <a:ext uri="{FF2B5EF4-FFF2-40B4-BE49-F238E27FC236}">
                <a16:creationId xmlns:a16="http://schemas.microsoft.com/office/drawing/2014/main" id="{3E65D517-46E4-8037-A63D-629DE1253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el 1">
            <a:extLst>
              <a:ext uri="{FF2B5EF4-FFF2-40B4-BE49-F238E27FC236}">
                <a16:creationId xmlns:a16="http://schemas.microsoft.com/office/drawing/2014/main" id="{58C7E313-986B-36FF-A3F2-0C1B14B83A2D}"/>
              </a:ext>
            </a:extLst>
          </p:cNvPr>
          <p:cNvSpPr>
            <a:spLocks noGrp="1"/>
          </p:cNvSpPr>
          <p:nvPr>
            <p:ph type="title"/>
          </p:nvPr>
        </p:nvSpPr>
        <p:spPr>
          <a:xfrm>
            <a:off x="767661" y="536431"/>
            <a:ext cx="10477600" cy="1157242"/>
          </a:xfrm>
        </p:spPr>
        <p:txBody>
          <a:bodyPr>
            <a:normAutofit/>
          </a:bodyPr>
          <a:lstStyle/>
          <a:p>
            <a:r>
              <a:rPr lang="de-DE" sz="4000" dirty="0"/>
              <a:t>Plan du </a:t>
            </a:r>
            <a:r>
              <a:rPr lang="de-DE" sz="4000" dirty="0" err="1"/>
              <a:t>cours</a:t>
            </a:r>
            <a:r>
              <a:rPr lang="de-DE" sz="4000" dirty="0"/>
              <a:t> </a:t>
            </a:r>
          </a:p>
        </p:txBody>
      </p:sp>
      <p:sp>
        <p:nvSpPr>
          <p:cNvPr id="4" name="Foliennummernplatzhalter 3">
            <a:extLst>
              <a:ext uri="{FF2B5EF4-FFF2-40B4-BE49-F238E27FC236}">
                <a16:creationId xmlns:a16="http://schemas.microsoft.com/office/drawing/2014/main" id="{0C067D03-F4C5-FAF9-F67F-87DC5B7B9398}"/>
              </a:ext>
            </a:extLst>
          </p:cNvPr>
          <p:cNvSpPr>
            <a:spLocks noGrp="1"/>
          </p:cNvSpPr>
          <p:nvPr>
            <p:ph type="sldNum" sz="quarter" idx="12"/>
          </p:nvPr>
        </p:nvSpPr>
        <p:spPr>
          <a:xfrm>
            <a:off x="8732520" y="6356350"/>
            <a:ext cx="32004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06CE641-9D56-4250-A2F0-FA3ED935D71C}"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5" name="Inhaltsplatzhalter 4">
            <a:extLst>
              <a:ext uri="{FF2B5EF4-FFF2-40B4-BE49-F238E27FC236}">
                <a16:creationId xmlns:a16="http://schemas.microsoft.com/office/drawing/2014/main" id="{A9698225-D6B1-8279-1338-0284E24100BA}"/>
              </a:ext>
            </a:extLst>
          </p:cNvPr>
          <p:cNvGraphicFramePr>
            <a:graphicFrameLocks noGrp="1"/>
          </p:cNvGraphicFramePr>
          <p:nvPr>
            <p:ph idx="1"/>
            <p:extLst>
              <p:ext uri="{D42A27DB-BD31-4B8C-83A1-F6EECF244321}">
                <p14:modId xmlns:p14="http://schemas.microsoft.com/office/powerpoint/2010/main" val="4035138637"/>
              </p:ext>
            </p:extLst>
          </p:nvPr>
        </p:nvGraphicFramePr>
        <p:xfrm>
          <a:off x="1080471" y="1532362"/>
          <a:ext cx="10031057" cy="4492138"/>
        </p:xfrm>
        <a:graphic>
          <a:graphicData uri="http://schemas.openxmlformats.org/drawingml/2006/table">
            <a:tbl>
              <a:tblPr firstRow="1" bandRow="1"/>
              <a:tblGrid>
                <a:gridCol w="855392">
                  <a:extLst>
                    <a:ext uri="{9D8B030D-6E8A-4147-A177-3AD203B41FA5}">
                      <a16:colId xmlns:a16="http://schemas.microsoft.com/office/drawing/2014/main" val="1820234376"/>
                    </a:ext>
                  </a:extLst>
                </a:gridCol>
                <a:gridCol w="1171977">
                  <a:extLst>
                    <a:ext uri="{9D8B030D-6E8A-4147-A177-3AD203B41FA5}">
                      <a16:colId xmlns:a16="http://schemas.microsoft.com/office/drawing/2014/main" val="3387810073"/>
                    </a:ext>
                  </a:extLst>
                </a:gridCol>
                <a:gridCol w="8003688">
                  <a:extLst>
                    <a:ext uri="{9D8B030D-6E8A-4147-A177-3AD203B41FA5}">
                      <a16:colId xmlns:a16="http://schemas.microsoft.com/office/drawing/2014/main" val="863131603"/>
                    </a:ext>
                  </a:extLst>
                </a:gridCol>
              </a:tblGrid>
              <a:tr h="356582">
                <a:tc>
                  <a:txBody>
                    <a:bodyPr/>
                    <a:lstStyle/>
                    <a:p>
                      <a:pPr marL="0" marR="0" fontAlgn="t">
                        <a:buNone/>
                      </a:pPr>
                      <a:r>
                        <a:rPr lang="de-DE" sz="1600" b="1">
                          <a:effectLst/>
                          <a:latin typeface="Aptos" panose="020B0004020202020204" pitchFamily="34" charset="0"/>
                        </a:rPr>
                        <a:t>séance</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b="1">
                          <a:effectLst/>
                          <a:latin typeface="Aptos" panose="020B0004020202020204" pitchFamily="34" charset="0"/>
                        </a:rPr>
                        <a:t>date</a:t>
                      </a:r>
                      <a:endParaRPr lang="de-DE" sz="160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b="1" dirty="0" err="1">
                          <a:effectLst/>
                          <a:latin typeface="Aptos" panose="020B0004020202020204" pitchFamily="34" charset="0"/>
                        </a:rPr>
                        <a:t>thème</a:t>
                      </a:r>
                      <a:r>
                        <a:rPr lang="de-DE" sz="1600" b="1" dirty="0">
                          <a:effectLst/>
                          <a:latin typeface="Aptos" panose="020B0004020202020204" pitchFamily="34" charset="0"/>
                        </a:rPr>
                        <a:t> </a:t>
                      </a: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2918058205"/>
                  </a:ext>
                </a:extLst>
              </a:tr>
              <a:tr h="356582">
                <a:tc>
                  <a:txBody>
                    <a:bodyPr/>
                    <a:lstStyle/>
                    <a:p>
                      <a:pPr marL="0" marR="0" fontAlgn="t">
                        <a:buNone/>
                      </a:pPr>
                      <a:r>
                        <a:rPr lang="de-DE" sz="1600" dirty="0">
                          <a:effectLst/>
                          <a:latin typeface="Aptos" panose="020B0004020202020204" pitchFamily="34" charset="0"/>
                        </a:rPr>
                        <a:t>1 </a:t>
                      </a:r>
                      <a:r>
                        <a:rPr lang="de-DE" sz="1600" dirty="0" err="1">
                          <a:effectLst/>
                          <a:latin typeface="Aptos" panose="020B0004020202020204" pitchFamily="34" charset="0"/>
                        </a:rPr>
                        <a:t>un</a:t>
                      </a: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dirty="0">
                          <a:effectLst/>
                          <a:latin typeface="Aptos" panose="020B0004020202020204" pitchFamily="34" charset="0"/>
                        </a:rPr>
                        <a:t>12/11/2025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i="1" dirty="0" err="1">
                          <a:effectLst/>
                          <a:latin typeface="Aptos" panose="020B0004020202020204" pitchFamily="34" charset="0"/>
                        </a:rPr>
                        <a:t>Bonjour</a:t>
                      </a:r>
                      <a:r>
                        <a:rPr lang="de-DE" sz="1600" i="1" dirty="0">
                          <a:effectLst/>
                          <a:latin typeface="Aptos" panose="020B0004020202020204" pitchFamily="34" charset="0"/>
                        </a:rPr>
                        <a:t>! Je </a:t>
                      </a:r>
                      <a:r>
                        <a:rPr lang="de-DE" sz="1600" i="1" dirty="0" err="1">
                          <a:effectLst/>
                          <a:latin typeface="Aptos" panose="020B0004020202020204" pitchFamily="34" charset="0"/>
                        </a:rPr>
                        <a:t>m'appelle</a:t>
                      </a:r>
                      <a:r>
                        <a:rPr lang="de-DE" sz="1600" i="1" dirty="0">
                          <a:effectLst/>
                          <a:latin typeface="Aptos" panose="020B0004020202020204" pitchFamily="34" charset="0"/>
                        </a:rPr>
                        <a:t>… </a:t>
                      </a:r>
                      <a:r>
                        <a:rPr lang="de-DE" sz="1600" dirty="0">
                          <a:effectLst/>
                          <a:latin typeface="Aptos" panose="020B0004020202020204" pitchFamily="34" charset="0"/>
                        </a:rPr>
                        <a:t>–</a:t>
                      </a:r>
                      <a:r>
                        <a:rPr lang="de-DE" sz="1600" i="1" dirty="0">
                          <a:effectLst/>
                          <a:latin typeface="Aptos" panose="020B0004020202020204" pitchFamily="34" charset="0"/>
                        </a:rPr>
                        <a:t> </a:t>
                      </a:r>
                      <a:r>
                        <a:rPr lang="de-DE" sz="1600" dirty="0">
                          <a:effectLst/>
                          <a:latin typeface="Aptos" panose="020B0004020202020204" pitchFamily="34" charset="0"/>
                        </a:rPr>
                        <a:t>Begrüßung, Organisatorisches, sich vorstellen</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extLst>
                  <a:ext uri="{0D108BD9-81ED-4DB2-BD59-A6C34878D82A}">
                    <a16:rowId xmlns:a16="http://schemas.microsoft.com/office/drawing/2014/main" val="1543983625"/>
                  </a:ext>
                </a:extLst>
              </a:tr>
              <a:tr h="356582">
                <a:tc>
                  <a:txBody>
                    <a:bodyPr/>
                    <a:lstStyle/>
                    <a:p>
                      <a:pPr marL="0" marR="0" fontAlgn="t">
                        <a:buNone/>
                      </a:pPr>
                      <a:r>
                        <a:rPr lang="de-DE" sz="1600" dirty="0">
                          <a:effectLst/>
                          <a:latin typeface="Aptos" panose="020B0004020202020204" pitchFamily="34" charset="0"/>
                        </a:rPr>
                        <a:t>2 deux</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dirty="0">
                          <a:effectLst/>
                          <a:latin typeface="Aptos" panose="020B0004020202020204" pitchFamily="34" charset="0"/>
                        </a:rPr>
                        <a:t>19/11/2025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i="1" dirty="0">
                          <a:effectLst/>
                          <a:latin typeface="Aptos" panose="020B0004020202020204" pitchFamily="34" charset="0"/>
                        </a:rPr>
                        <a:t>Faire des </a:t>
                      </a:r>
                      <a:r>
                        <a:rPr lang="de-DE" sz="1600" i="1" dirty="0" err="1">
                          <a:effectLst/>
                          <a:latin typeface="Aptos" panose="020B0004020202020204" pitchFamily="34" charset="0"/>
                        </a:rPr>
                        <a:t>phrases</a:t>
                      </a:r>
                      <a:r>
                        <a:rPr lang="de-DE" sz="1600" i="1" dirty="0">
                          <a:effectLst/>
                          <a:latin typeface="Aptos" panose="020B0004020202020204" pitchFamily="34" charset="0"/>
                        </a:rPr>
                        <a:t> </a:t>
                      </a:r>
                      <a:r>
                        <a:rPr lang="de-DE" sz="1600" dirty="0">
                          <a:effectLst/>
                          <a:latin typeface="Aptos" panose="020B0004020202020204" pitchFamily="34" charset="0"/>
                        </a:rPr>
                        <a:t>– grammatikalische Grundlagen, Verbkonjugation im Präsens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3589421606"/>
                  </a:ext>
                </a:extLst>
              </a:tr>
              <a:tr h="355224">
                <a:tc>
                  <a:txBody>
                    <a:bodyPr/>
                    <a:lstStyle/>
                    <a:p>
                      <a:pPr marL="0" marR="0" fontAlgn="t">
                        <a:buNone/>
                      </a:pPr>
                      <a:r>
                        <a:rPr lang="de-DE" sz="1600" dirty="0">
                          <a:effectLst/>
                          <a:latin typeface="Aptos" panose="020B0004020202020204" pitchFamily="34" charset="0"/>
                        </a:rPr>
                        <a:t>3 </a:t>
                      </a:r>
                      <a:r>
                        <a:rPr lang="de-DE" sz="1600" dirty="0" err="1">
                          <a:effectLst/>
                          <a:latin typeface="Aptos" panose="020B0004020202020204" pitchFamily="34" charset="0"/>
                        </a:rPr>
                        <a:t>trois</a:t>
                      </a: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dirty="0">
                          <a:effectLst/>
                          <a:latin typeface="Aptos" panose="020B0004020202020204" pitchFamily="34" charset="0"/>
                        </a:rPr>
                        <a:t>26/11/2025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i="1" dirty="0">
                          <a:effectLst/>
                          <a:latin typeface="Aptos" panose="020B0004020202020204" pitchFamily="34" charset="0"/>
                        </a:rPr>
                        <a:t>La </a:t>
                      </a:r>
                      <a:r>
                        <a:rPr lang="de-DE" sz="1600" i="1" dirty="0" err="1">
                          <a:effectLst/>
                          <a:latin typeface="Aptos" panose="020B0004020202020204" pitchFamily="34" charset="0"/>
                        </a:rPr>
                        <a:t>musique</a:t>
                      </a:r>
                      <a:r>
                        <a:rPr lang="de-DE" sz="1600" i="1" dirty="0">
                          <a:effectLst/>
                          <a:latin typeface="Aptos" panose="020B0004020202020204" pitchFamily="34" charset="0"/>
                        </a:rPr>
                        <a:t> </a:t>
                      </a:r>
                      <a:r>
                        <a:rPr lang="de-DE" sz="1600" i="1" dirty="0" err="1">
                          <a:effectLst/>
                          <a:latin typeface="Aptos" panose="020B0004020202020204" pitchFamily="34" charset="0"/>
                        </a:rPr>
                        <a:t>française</a:t>
                      </a:r>
                      <a:r>
                        <a:rPr lang="de-DE" sz="1600" i="1" dirty="0">
                          <a:effectLst/>
                          <a:latin typeface="Aptos" panose="020B0004020202020204" pitchFamily="34" charset="0"/>
                        </a:rPr>
                        <a:t> – </a:t>
                      </a:r>
                      <a:r>
                        <a:rPr lang="de-DE" sz="1600" i="0" dirty="0">
                          <a:effectLst/>
                          <a:latin typeface="Aptos" panose="020B0004020202020204" pitchFamily="34" charset="0"/>
                        </a:rPr>
                        <a:t>französische Musik</a:t>
                      </a:r>
                      <a:endParaRPr lang="de-DE" sz="1600" b="1"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extLst>
                  <a:ext uri="{0D108BD9-81ED-4DB2-BD59-A6C34878D82A}">
                    <a16:rowId xmlns:a16="http://schemas.microsoft.com/office/drawing/2014/main" val="3328027890"/>
                  </a:ext>
                </a:extLst>
              </a:tr>
              <a:tr h="356582">
                <a:tc>
                  <a:txBody>
                    <a:bodyPr/>
                    <a:lstStyle/>
                    <a:p>
                      <a:pPr marL="0" marR="0" fontAlgn="t">
                        <a:buNone/>
                      </a:pPr>
                      <a:r>
                        <a:rPr lang="de-DE" sz="1600" dirty="0">
                          <a:effectLst/>
                          <a:latin typeface="Aptos" panose="020B0004020202020204" pitchFamily="34" charset="0"/>
                        </a:rPr>
                        <a:t>4 </a:t>
                      </a:r>
                      <a:r>
                        <a:rPr lang="de-DE" sz="1600" dirty="0" err="1">
                          <a:effectLst/>
                          <a:latin typeface="Aptos" panose="020B0004020202020204" pitchFamily="34" charset="0"/>
                        </a:rPr>
                        <a:t>quatre</a:t>
                      </a: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dirty="0">
                          <a:effectLst/>
                          <a:latin typeface="Aptos" panose="020B0004020202020204" pitchFamily="34" charset="0"/>
                        </a:rPr>
                        <a:t>03/12/2025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i="1" dirty="0">
                          <a:effectLst/>
                          <a:latin typeface="Aptos" panose="020B0004020202020204" pitchFamily="34" charset="0"/>
                        </a:rPr>
                        <a:t>Le Français </a:t>
                      </a:r>
                      <a:r>
                        <a:rPr lang="de-DE" sz="1600" i="1" dirty="0" err="1">
                          <a:effectLst/>
                          <a:latin typeface="Aptos" panose="020B0004020202020204" pitchFamily="34" charset="0"/>
                        </a:rPr>
                        <a:t>dans</a:t>
                      </a:r>
                      <a:r>
                        <a:rPr lang="de-DE" sz="1600" i="1" dirty="0">
                          <a:effectLst/>
                          <a:latin typeface="Aptos" panose="020B0004020202020204" pitchFamily="34" charset="0"/>
                        </a:rPr>
                        <a:t> le </a:t>
                      </a:r>
                      <a:r>
                        <a:rPr lang="de-DE" sz="1600" i="1" dirty="0" err="1">
                          <a:effectLst/>
                          <a:latin typeface="Aptos" panose="020B0004020202020204" pitchFamily="34" charset="0"/>
                        </a:rPr>
                        <a:t>monde</a:t>
                      </a:r>
                      <a:r>
                        <a:rPr lang="de-DE" sz="1600" i="1" dirty="0">
                          <a:effectLst/>
                          <a:latin typeface="Aptos" panose="020B0004020202020204" pitchFamily="34" charset="0"/>
                        </a:rPr>
                        <a:t> </a:t>
                      </a:r>
                      <a:r>
                        <a:rPr lang="de-DE" sz="1600" dirty="0">
                          <a:effectLst/>
                          <a:latin typeface="Aptos" panose="020B0004020202020204" pitchFamily="34" charset="0"/>
                        </a:rPr>
                        <a:t>– Frankophonie, der französiche Einfluss in der Welt, Kolonialgeschichte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1911837135"/>
                  </a:ext>
                </a:extLst>
              </a:tr>
              <a:tr h="356582">
                <a:tc>
                  <a:txBody>
                    <a:bodyPr/>
                    <a:lstStyle/>
                    <a:p>
                      <a:pPr marL="0" marR="0" fontAlgn="t">
                        <a:buNone/>
                      </a:pPr>
                      <a:r>
                        <a:rPr lang="de-DE" sz="1600">
                          <a:effectLst/>
                          <a:latin typeface="Aptos" panose="020B0004020202020204" pitchFamily="34" charset="0"/>
                        </a:rPr>
                        <a:t>5 cinq</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dirty="0">
                          <a:effectLst/>
                          <a:latin typeface="Aptos" panose="020B0004020202020204" pitchFamily="34" charset="0"/>
                        </a:rPr>
                        <a:t>10/12/2025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b="0" i="1" dirty="0">
                          <a:effectLst/>
                          <a:latin typeface="Aptos" panose="020B0004020202020204" pitchFamily="34" charset="0"/>
                        </a:rPr>
                        <a:t>Il </a:t>
                      </a:r>
                      <a:r>
                        <a:rPr lang="de-DE" sz="1600" b="0" i="1" dirty="0" err="1">
                          <a:effectLst/>
                          <a:latin typeface="Aptos" panose="020B0004020202020204" pitchFamily="34" charset="0"/>
                        </a:rPr>
                        <a:t>est</a:t>
                      </a:r>
                      <a:r>
                        <a:rPr lang="de-DE" sz="1600" b="0" i="1" dirty="0">
                          <a:effectLst/>
                          <a:latin typeface="Aptos" panose="020B0004020202020204" pitchFamily="34" charset="0"/>
                        </a:rPr>
                        <a:t> quelle heure ? </a:t>
                      </a:r>
                      <a:r>
                        <a:rPr lang="de-DE" sz="1600" b="0" dirty="0">
                          <a:effectLst/>
                          <a:latin typeface="Aptos" panose="020B0004020202020204" pitchFamily="34" charset="0"/>
                        </a:rPr>
                        <a:t>– Zahlen &amp; Uhrzeiten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extLst>
                  <a:ext uri="{0D108BD9-81ED-4DB2-BD59-A6C34878D82A}">
                    <a16:rowId xmlns:a16="http://schemas.microsoft.com/office/drawing/2014/main" val="86365790"/>
                  </a:ext>
                </a:extLst>
              </a:tr>
              <a:tr h="356582">
                <a:tc>
                  <a:txBody>
                    <a:bodyPr/>
                    <a:lstStyle/>
                    <a:p>
                      <a:pPr marL="0" marR="0" fontAlgn="t">
                        <a:buNone/>
                      </a:pPr>
                      <a:r>
                        <a:rPr lang="de-DE" sz="1600">
                          <a:effectLst/>
                          <a:latin typeface="Aptos" panose="020B0004020202020204" pitchFamily="34" charset="0"/>
                        </a:rPr>
                        <a:t>6 six</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dirty="0">
                          <a:effectLst/>
                          <a:latin typeface="Aptos" panose="020B0004020202020204" pitchFamily="34" charset="0"/>
                        </a:rPr>
                        <a:t>17/122025</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i="1" dirty="0">
                          <a:effectLst/>
                          <a:latin typeface="Aptos" panose="020B0004020202020204" pitchFamily="34" charset="0"/>
                        </a:rPr>
                        <a:t>Voyage </a:t>
                      </a:r>
                      <a:r>
                        <a:rPr lang="de-DE" sz="1600" i="1" dirty="0" err="1">
                          <a:effectLst/>
                          <a:latin typeface="Aptos" panose="020B0004020202020204" pitchFamily="34" charset="0"/>
                        </a:rPr>
                        <a:t>voyage</a:t>
                      </a:r>
                      <a:r>
                        <a:rPr lang="de-DE" sz="1600" i="1" dirty="0">
                          <a:effectLst/>
                          <a:latin typeface="Aptos" panose="020B0004020202020204" pitchFamily="34" charset="0"/>
                        </a:rPr>
                        <a:t> </a:t>
                      </a:r>
                      <a:r>
                        <a:rPr lang="de-DE" sz="1600" dirty="0">
                          <a:effectLst/>
                          <a:latin typeface="Aptos" panose="020B0004020202020204" pitchFamily="34" charset="0"/>
                        </a:rPr>
                        <a:t>– Reisen</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3464606669"/>
                  </a:ext>
                </a:extLst>
              </a:tr>
              <a:tr h="356582">
                <a:tc gridSpan="3">
                  <a:txBody>
                    <a:bodyPr/>
                    <a:lstStyle/>
                    <a:p>
                      <a:pPr marL="0" marR="0" algn="ctr" fontAlgn="t">
                        <a:buNone/>
                      </a:pPr>
                      <a:r>
                        <a:rPr lang="de-DE" sz="1600" b="1" i="1" dirty="0" err="1">
                          <a:effectLst/>
                          <a:latin typeface="Aptos" panose="020B0004020202020204" pitchFamily="34" charset="0"/>
                        </a:rPr>
                        <a:t>vacances</a:t>
                      </a:r>
                      <a:r>
                        <a:rPr lang="de-DE" sz="1600" b="1" i="1" dirty="0">
                          <a:effectLst/>
                          <a:latin typeface="Aptos" panose="020B0004020202020204" pitchFamily="34" charset="0"/>
                        </a:rPr>
                        <a:t> de </a:t>
                      </a:r>
                      <a:r>
                        <a:rPr lang="de-DE" sz="1600" b="1" i="1" dirty="0" err="1">
                          <a:effectLst/>
                          <a:latin typeface="Aptos" panose="020B0004020202020204" pitchFamily="34" charset="0"/>
                        </a:rPr>
                        <a:t>no</a:t>
                      </a:r>
                      <a:r>
                        <a:rPr lang="az-Cyrl-AZ" sz="1600" b="1" i="1" dirty="0">
                          <a:effectLst/>
                          <a:latin typeface="Aptos" panose="020B0004020202020204" pitchFamily="34" charset="0"/>
                        </a:rPr>
                        <a:t>ё</a:t>
                      </a:r>
                      <a:r>
                        <a:rPr lang="de-DE" sz="1600" b="1" i="1" dirty="0">
                          <a:effectLst/>
                          <a:latin typeface="Aptos" panose="020B0004020202020204" pitchFamily="34" charset="0"/>
                        </a:rPr>
                        <a:t>l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hMerge="1">
                  <a:txBody>
                    <a:bodyPr/>
                    <a:lstStyle/>
                    <a:p>
                      <a:pPr marL="0" marR="0" fontAlgn="t">
                        <a:buNone/>
                      </a:pP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hMerge="1">
                  <a:txBody>
                    <a:bodyPr/>
                    <a:lstStyle/>
                    <a:p>
                      <a:pPr marL="0" marR="0" fontAlgn="t">
                        <a:buNone/>
                      </a:pPr>
                      <a:endParaRPr lang="de-DE" sz="1600" dirty="0">
                        <a:effectLst/>
                        <a:latin typeface="Aptos" panose="020B0004020202020204" pitchFamily="34" charset="0"/>
                      </a:endParaRP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1633986561"/>
                  </a:ext>
                </a:extLst>
              </a:tr>
              <a:tr h="356582">
                <a:tc>
                  <a:txBody>
                    <a:bodyPr/>
                    <a:lstStyle/>
                    <a:p>
                      <a:pPr marL="0" marR="0" fontAlgn="t">
                        <a:buNone/>
                      </a:pPr>
                      <a:r>
                        <a:rPr lang="de-DE" sz="1600">
                          <a:effectLst/>
                          <a:latin typeface="Aptos" panose="020B0004020202020204" pitchFamily="34" charset="0"/>
                        </a:rPr>
                        <a:t>7 sept</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dirty="0">
                          <a:effectLst/>
                          <a:latin typeface="Aptos" panose="020B0004020202020204" pitchFamily="34" charset="0"/>
                        </a:rPr>
                        <a:t>07/01/2026</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i="1" dirty="0" err="1">
                          <a:effectLst/>
                          <a:latin typeface="Aptos" panose="020B0004020202020204" pitchFamily="34" charset="0"/>
                        </a:rPr>
                        <a:t>Les</a:t>
                      </a:r>
                      <a:r>
                        <a:rPr lang="de-DE" sz="1600" i="1" dirty="0">
                          <a:effectLst/>
                          <a:latin typeface="Aptos" panose="020B0004020202020204" pitchFamily="34" charset="0"/>
                        </a:rPr>
                        <a:t> </a:t>
                      </a:r>
                      <a:r>
                        <a:rPr lang="de-DE" sz="1600" i="1" dirty="0" err="1">
                          <a:effectLst/>
                          <a:latin typeface="Aptos" panose="020B0004020202020204" pitchFamily="34" charset="0"/>
                        </a:rPr>
                        <a:t>Activités</a:t>
                      </a:r>
                      <a:r>
                        <a:rPr lang="de-DE" sz="1600" i="1" dirty="0">
                          <a:effectLst/>
                          <a:latin typeface="Aptos" panose="020B0004020202020204" pitchFamily="34" charset="0"/>
                        </a:rPr>
                        <a:t> </a:t>
                      </a:r>
                      <a:r>
                        <a:rPr lang="de-DE" sz="1600" dirty="0">
                          <a:effectLst/>
                          <a:latin typeface="Aptos" panose="020B0004020202020204" pitchFamily="34" charset="0"/>
                        </a:rPr>
                        <a:t>– Freizeitaktivitäten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extLst>
                  <a:ext uri="{0D108BD9-81ED-4DB2-BD59-A6C34878D82A}">
                    <a16:rowId xmlns:a16="http://schemas.microsoft.com/office/drawing/2014/main" val="1381513182"/>
                  </a:ext>
                </a:extLst>
              </a:tr>
              <a:tr h="356582">
                <a:tc>
                  <a:txBody>
                    <a:bodyPr/>
                    <a:lstStyle/>
                    <a:p>
                      <a:pPr marL="0" marR="0" fontAlgn="t">
                        <a:buNone/>
                      </a:pPr>
                      <a:r>
                        <a:rPr lang="de-DE" sz="1600">
                          <a:effectLst/>
                          <a:latin typeface="Aptos" panose="020B0004020202020204" pitchFamily="34" charset="0"/>
                        </a:rPr>
                        <a:t>8 huit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tc>
                  <a:txBody>
                    <a:bodyPr/>
                    <a:lstStyle/>
                    <a:p>
                      <a:pPr marL="0" marR="0" fontAlgn="t">
                        <a:buNone/>
                      </a:pPr>
                      <a:r>
                        <a:rPr lang="de-DE" sz="1600" dirty="0">
                          <a:effectLst/>
                          <a:latin typeface="Aptos" panose="020B0004020202020204" pitchFamily="34" charset="0"/>
                        </a:rPr>
                        <a:t>14/01/2026</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e-DE" sz="1600" i="1" dirty="0" err="1">
                          <a:effectLst/>
                          <a:latin typeface="Aptos" panose="020B0004020202020204" pitchFamily="34" charset="0"/>
                        </a:rPr>
                        <a:t>Qu'est-ce</a:t>
                      </a:r>
                      <a:r>
                        <a:rPr lang="de-DE" sz="1600" i="1" dirty="0">
                          <a:effectLst/>
                          <a:latin typeface="Aptos" panose="020B0004020202020204" pitchFamily="34" charset="0"/>
                        </a:rPr>
                        <a:t> </a:t>
                      </a:r>
                      <a:r>
                        <a:rPr lang="de-DE" sz="1600" i="1" dirty="0" err="1">
                          <a:effectLst/>
                          <a:latin typeface="Aptos" panose="020B0004020202020204" pitchFamily="34" charset="0"/>
                        </a:rPr>
                        <a:t>qu'on</a:t>
                      </a:r>
                      <a:r>
                        <a:rPr lang="de-DE" sz="1600" i="1" dirty="0">
                          <a:effectLst/>
                          <a:latin typeface="Aptos" panose="020B0004020202020204" pitchFamily="34" charset="0"/>
                        </a:rPr>
                        <a:t> mange? </a:t>
                      </a:r>
                      <a:r>
                        <a:rPr lang="de-DE" sz="1600" dirty="0">
                          <a:effectLst/>
                          <a:latin typeface="Aptos" panose="020B0004020202020204" pitchFamily="34" charset="0"/>
                        </a:rPr>
                        <a:t>- Essen in Frankreich</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40890818"/>
                  </a:ext>
                </a:extLst>
              </a:tr>
              <a:tr h="356582">
                <a:tc>
                  <a:txBody>
                    <a:bodyPr/>
                    <a:lstStyle/>
                    <a:p>
                      <a:pPr marL="0" marR="0" fontAlgn="t">
                        <a:buNone/>
                      </a:pPr>
                      <a:r>
                        <a:rPr lang="de-DE" sz="1600">
                          <a:effectLst/>
                          <a:latin typeface="Aptos" panose="020B0004020202020204" pitchFamily="34" charset="0"/>
                        </a:rPr>
                        <a:t>9 neuf</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fontAlgn="t">
                        <a:buNone/>
                      </a:pPr>
                      <a:r>
                        <a:rPr lang="de-DE" sz="1600" dirty="0">
                          <a:effectLst/>
                          <a:latin typeface="Aptos" panose="020B0004020202020204" pitchFamily="34" charset="0"/>
                        </a:rPr>
                        <a:t>21/01/2026</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e-DE" sz="1600" i="1" dirty="0" err="1">
                          <a:effectLst/>
                          <a:latin typeface="Aptos" panose="020B0004020202020204" pitchFamily="34" charset="0"/>
                        </a:rPr>
                        <a:t>Vous</a:t>
                      </a:r>
                      <a:r>
                        <a:rPr lang="de-DE" sz="1600" i="1" dirty="0">
                          <a:effectLst/>
                          <a:latin typeface="Aptos" panose="020B0004020202020204" pitchFamily="34" charset="0"/>
                        </a:rPr>
                        <a:t> </a:t>
                      </a:r>
                      <a:r>
                        <a:rPr lang="de-DE" sz="1600" i="1" dirty="0" err="1">
                          <a:effectLst/>
                          <a:latin typeface="Aptos" panose="020B0004020202020204" pitchFamily="34" charset="0"/>
                        </a:rPr>
                        <a:t>avez</a:t>
                      </a:r>
                      <a:r>
                        <a:rPr lang="de-DE" sz="1600" i="1" dirty="0">
                          <a:effectLst/>
                          <a:latin typeface="Aptos" panose="020B0004020202020204" pitchFamily="34" charset="0"/>
                        </a:rPr>
                        <a:t> </a:t>
                      </a:r>
                      <a:r>
                        <a:rPr lang="de-DE" sz="1600" i="1" dirty="0" err="1">
                          <a:effectLst/>
                          <a:latin typeface="Aptos" panose="020B0004020202020204" pitchFamily="34" charset="0"/>
                        </a:rPr>
                        <a:t>choisi</a:t>
                      </a:r>
                      <a:r>
                        <a:rPr lang="de-DE" sz="1600" i="1" dirty="0">
                          <a:effectLst/>
                          <a:latin typeface="Aptos" panose="020B0004020202020204" pitchFamily="34" charset="0"/>
                        </a:rPr>
                        <a:t>? </a:t>
                      </a:r>
                      <a:r>
                        <a:rPr lang="de-DE" sz="1600" dirty="0">
                          <a:effectLst/>
                          <a:latin typeface="Aptos" panose="020B0004020202020204" pitchFamily="34" charset="0"/>
                        </a:rPr>
                        <a:t>- Essen und Trinken bestellen </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2"/>
                    </a:solidFill>
                  </a:tcPr>
                </a:tc>
                <a:extLst>
                  <a:ext uri="{0D108BD9-81ED-4DB2-BD59-A6C34878D82A}">
                    <a16:rowId xmlns:a16="http://schemas.microsoft.com/office/drawing/2014/main" val="790701658"/>
                  </a:ext>
                </a:extLst>
              </a:tr>
              <a:tr h="356582">
                <a:tc>
                  <a:txBody>
                    <a:bodyPr/>
                    <a:lstStyle/>
                    <a:p>
                      <a:pPr marL="0" marR="0" fontAlgn="t">
                        <a:buNone/>
                      </a:pPr>
                      <a:r>
                        <a:rPr lang="de-DE" sz="1600">
                          <a:effectLst/>
                          <a:latin typeface="Aptos" panose="020B0004020202020204" pitchFamily="34" charset="0"/>
                        </a:rPr>
                        <a:t>10 dix</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dirty="0">
                          <a:effectLst/>
                          <a:latin typeface="Aptos" panose="020B0004020202020204" pitchFamily="34" charset="0"/>
                        </a:rPr>
                        <a:t>28/01/2026</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tc>
                  <a:txBody>
                    <a:bodyPr/>
                    <a:lstStyle/>
                    <a:p>
                      <a:pPr marL="0" marR="0" fontAlgn="t">
                        <a:buNone/>
                      </a:pPr>
                      <a:r>
                        <a:rPr lang="de-DE" sz="1600" i="1" dirty="0">
                          <a:effectLst/>
                          <a:latin typeface="Aptos" panose="020B0004020202020204" pitchFamily="34" charset="0"/>
                        </a:rPr>
                        <a:t>À </a:t>
                      </a:r>
                      <a:r>
                        <a:rPr lang="de-DE" sz="1600" i="1" dirty="0" err="1">
                          <a:effectLst/>
                          <a:latin typeface="Aptos" panose="020B0004020202020204" pitchFamily="34" charset="0"/>
                        </a:rPr>
                        <a:t>Vous</a:t>
                      </a:r>
                      <a:r>
                        <a:rPr lang="de-DE" sz="1600" i="1" dirty="0">
                          <a:effectLst/>
                          <a:latin typeface="Aptos" panose="020B0004020202020204" pitchFamily="34" charset="0"/>
                        </a:rPr>
                        <a:t> ! </a:t>
                      </a:r>
                      <a:r>
                        <a:rPr lang="de-DE" sz="1600" dirty="0">
                          <a:effectLst/>
                          <a:latin typeface="Aptos" panose="020B0004020202020204" pitchFamily="34" charset="0"/>
                        </a:rPr>
                        <a:t>–  Eure Ideen zum Weiterlernen, Abschluss</a:t>
                      </a:r>
                    </a:p>
                  </a:txBody>
                  <a:tcPr marL="41707" marR="41707" marT="41707" marB="41707">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1816193141"/>
                  </a:ext>
                </a:extLst>
              </a:tr>
            </a:tbl>
          </a:graphicData>
        </a:graphic>
      </p:graphicFrame>
    </p:spTree>
    <p:extLst>
      <p:ext uri="{BB962C8B-B14F-4D97-AF65-F5344CB8AC3E}">
        <p14:creationId xmlns:p14="http://schemas.microsoft.com/office/powerpoint/2010/main" val="311215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645DF-3C85-AAD0-8D66-781B23A6DF09}"/>
              </a:ext>
            </a:extLst>
          </p:cNvPr>
          <p:cNvSpPr>
            <a:spLocks noGrp="1"/>
          </p:cNvSpPr>
          <p:nvPr>
            <p:ph type="title"/>
          </p:nvPr>
        </p:nvSpPr>
        <p:spPr/>
        <p:txBody>
          <a:bodyPr/>
          <a:lstStyle/>
          <a:p>
            <a:r>
              <a:rPr lang="de-DE" dirty="0"/>
              <a:t>Dernière </a:t>
            </a:r>
            <a:r>
              <a:rPr lang="de-DE" dirty="0" err="1"/>
              <a:t>séance</a:t>
            </a:r>
            <a:r>
              <a:rPr lang="de-DE" dirty="0"/>
              <a:t>: 28 </a:t>
            </a:r>
            <a:r>
              <a:rPr lang="de-DE" dirty="0" err="1"/>
              <a:t>janvier</a:t>
            </a:r>
            <a:r>
              <a:rPr lang="de-DE" dirty="0"/>
              <a:t> </a:t>
            </a:r>
          </a:p>
        </p:txBody>
      </p:sp>
      <p:sp>
        <p:nvSpPr>
          <p:cNvPr id="3" name="Inhaltsplatzhalter 2">
            <a:extLst>
              <a:ext uri="{FF2B5EF4-FFF2-40B4-BE49-F238E27FC236}">
                <a16:creationId xmlns:a16="http://schemas.microsoft.com/office/drawing/2014/main" id="{9557EE67-4395-7B19-A5C8-D92A1B522326}"/>
              </a:ext>
            </a:extLst>
          </p:cNvPr>
          <p:cNvSpPr>
            <a:spLocks noGrp="1"/>
          </p:cNvSpPr>
          <p:nvPr>
            <p:ph idx="1"/>
          </p:nvPr>
        </p:nvSpPr>
        <p:spPr/>
        <p:txBody>
          <a:bodyPr/>
          <a:lstStyle/>
          <a:p>
            <a:pPr marL="0" indent="0">
              <a:buNone/>
            </a:pPr>
            <a:r>
              <a:rPr lang="fr-FR" noProof="0" dirty="0"/>
              <a:t>Comment continuer à travailler le français  ? </a:t>
            </a:r>
          </a:p>
          <a:p>
            <a:pPr marL="0" indent="0">
              <a:buNone/>
            </a:pPr>
            <a:r>
              <a:rPr lang="de-DE" dirty="0">
                <a:latin typeface="Aptos" panose="020B0004020202020204" pitchFamily="34" charset="0"/>
                <a:sym typeface="Wingdings" panose="05000000000000000000" pitchFamily="2" charset="2"/>
              </a:rPr>
              <a:t> </a:t>
            </a:r>
            <a:r>
              <a:rPr lang="de-DE" i="1" dirty="0">
                <a:latin typeface="Aptos" panose="020B0004020202020204" pitchFamily="34" charset="0"/>
              </a:rPr>
              <a:t>À Vous ! </a:t>
            </a:r>
            <a:endParaRPr lang="fr-FR" noProof="0" dirty="0"/>
          </a:p>
          <a:p>
            <a:pPr marL="0" indent="0">
              <a:buNone/>
            </a:pPr>
            <a:endParaRPr lang="fr-FR" noProof="0" dirty="0">
              <a:sym typeface="Wingdings" panose="05000000000000000000" pitchFamily="2" charset="2"/>
            </a:endParaRPr>
          </a:p>
          <a:p>
            <a:r>
              <a:rPr lang="fr-FR" sz="2400" noProof="0" dirty="0">
                <a:sym typeface="Wingdings" panose="05000000000000000000" pitchFamily="2" charset="2"/>
              </a:rPr>
              <a:t>Préparez une présentation (2-5 minutes) de quelque chose que l’on pourrait faire à la maison pour continuer à travailler le français ! (1-3 diapositives)</a:t>
            </a:r>
          </a:p>
          <a:p>
            <a:r>
              <a:rPr lang="fr-FR" sz="2400" noProof="0" dirty="0">
                <a:sym typeface="Wingdings" panose="05000000000000000000" pitchFamily="2" charset="2"/>
              </a:rPr>
              <a:t>p.ex. </a:t>
            </a:r>
            <a:r>
              <a:rPr lang="fr-FR" sz="2400" dirty="0">
                <a:sym typeface="Wingdings" panose="05000000000000000000" pitchFamily="2" charset="2"/>
              </a:rPr>
              <a:t>un</a:t>
            </a:r>
            <a:r>
              <a:rPr lang="fr-FR" sz="2400" noProof="0">
                <a:sym typeface="Wingdings" panose="05000000000000000000" pitchFamily="2" charset="2"/>
              </a:rPr>
              <a:t> film, </a:t>
            </a:r>
            <a:r>
              <a:rPr lang="fr-FR" sz="2400" noProof="0" dirty="0">
                <a:sym typeface="Wingdings" panose="05000000000000000000" pitchFamily="2" charset="2"/>
              </a:rPr>
              <a:t>podcast, chaînes </a:t>
            </a:r>
            <a:r>
              <a:rPr lang="fr-FR" sz="2400" noProof="0" dirty="0" err="1">
                <a:sym typeface="Wingdings" panose="05000000000000000000" pitchFamily="2" charset="2"/>
              </a:rPr>
              <a:t>Youtube</a:t>
            </a:r>
            <a:r>
              <a:rPr lang="fr-FR" sz="2400" noProof="0" dirty="0">
                <a:sym typeface="Wingdings" panose="05000000000000000000" pitchFamily="2" charset="2"/>
              </a:rPr>
              <a:t>, …</a:t>
            </a:r>
          </a:p>
          <a:p>
            <a:pPr marL="0" indent="0">
              <a:buNone/>
            </a:pPr>
            <a:endParaRPr lang="fr-FR" sz="2400" dirty="0">
              <a:sym typeface="Wingdings" panose="05000000000000000000" pitchFamily="2" charset="2"/>
            </a:endParaRPr>
          </a:p>
          <a:p>
            <a:pPr marL="0" indent="0">
              <a:buNone/>
            </a:pPr>
            <a:r>
              <a:rPr lang="fr-FR" sz="2400" b="1" dirty="0">
                <a:solidFill>
                  <a:srgbClr val="FF0000"/>
                </a:solidFill>
                <a:sym typeface="Wingdings" panose="05000000000000000000" pitchFamily="2" charset="2"/>
              </a:rPr>
              <a:t>Envoyez-moi ce que vous allez présenter jusqu’à lundi, 26/01/2026 ! </a:t>
            </a:r>
          </a:p>
          <a:p>
            <a:pPr marL="0" indent="0">
              <a:buNone/>
            </a:pPr>
            <a:r>
              <a:rPr lang="fr-FR" sz="2400" b="1" dirty="0" err="1">
                <a:solidFill>
                  <a:srgbClr val="FF0000"/>
                </a:solidFill>
                <a:sym typeface="Wingdings" panose="05000000000000000000" pitchFamily="2" charset="2"/>
              </a:rPr>
              <a:t>Schickt</a:t>
            </a:r>
            <a:r>
              <a:rPr lang="fr-FR" sz="2400" b="1" dirty="0">
                <a:solidFill>
                  <a:srgbClr val="FF0000"/>
                </a:solidFill>
                <a:sym typeface="Wingdings" panose="05000000000000000000" pitchFamily="2" charset="2"/>
              </a:rPr>
              <a:t> mir </a:t>
            </a:r>
            <a:r>
              <a:rPr lang="fr-FR" sz="2400" b="1" dirty="0" err="1">
                <a:solidFill>
                  <a:srgbClr val="FF0000"/>
                </a:solidFill>
                <a:sym typeface="Wingdings" panose="05000000000000000000" pitchFamily="2" charset="2"/>
              </a:rPr>
              <a:t>was</a:t>
            </a:r>
            <a:r>
              <a:rPr lang="fr-FR" sz="2400" b="1" dirty="0">
                <a:solidFill>
                  <a:srgbClr val="FF0000"/>
                </a:solidFill>
                <a:sym typeface="Wingdings" panose="05000000000000000000" pitchFamily="2" charset="2"/>
              </a:rPr>
              <a:t> </a:t>
            </a:r>
            <a:r>
              <a:rPr lang="fr-FR" sz="2400" b="1" dirty="0" err="1">
                <a:solidFill>
                  <a:srgbClr val="FF0000"/>
                </a:solidFill>
                <a:sym typeface="Wingdings" panose="05000000000000000000" pitchFamily="2" charset="2"/>
              </a:rPr>
              <a:t>ihr</a:t>
            </a:r>
            <a:r>
              <a:rPr lang="fr-FR" sz="2400" b="1" dirty="0">
                <a:solidFill>
                  <a:srgbClr val="FF0000"/>
                </a:solidFill>
                <a:sym typeface="Wingdings" panose="05000000000000000000" pitchFamily="2" charset="2"/>
              </a:rPr>
              <a:t> </a:t>
            </a:r>
            <a:r>
              <a:rPr lang="fr-FR" sz="2400" b="1" dirty="0" err="1">
                <a:solidFill>
                  <a:srgbClr val="FF0000"/>
                </a:solidFill>
                <a:sym typeface="Wingdings" panose="05000000000000000000" pitchFamily="2" charset="2"/>
              </a:rPr>
              <a:t>vorstellen</a:t>
            </a:r>
            <a:r>
              <a:rPr lang="fr-FR" sz="2400" b="1" dirty="0">
                <a:solidFill>
                  <a:srgbClr val="FF0000"/>
                </a:solidFill>
                <a:sym typeface="Wingdings" panose="05000000000000000000" pitchFamily="2" charset="2"/>
              </a:rPr>
              <a:t> </a:t>
            </a:r>
            <a:r>
              <a:rPr lang="fr-FR" sz="2400" b="1" dirty="0" err="1">
                <a:solidFill>
                  <a:srgbClr val="FF0000"/>
                </a:solidFill>
                <a:sym typeface="Wingdings" panose="05000000000000000000" pitchFamily="2" charset="2"/>
              </a:rPr>
              <a:t>werdet</a:t>
            </a:r>
            <a:r>
              <a:rPr lang="fr-FR" sz="2400" b="1" dirty="0">
                <a:solidFill>
                  <a:srgbClr val="FF0000"/>
                </a:solidFill>
                <a:sym typeface="Wingdings" panose="05000000000000000000" pitchFamily="2" charset="2"/>
              </a:rPr>
              <a:t> bis Montag, 26.01.2026 !</a:t>
            </a:r>
          </a:p>
        </p:txBody>
      </p:sp>
      <p:sp>
        <p:nvSpPr>
          <p:cNvPr id="4" name="Foliennummernplatzhalter 3">
            <a:extLst>
              <a:ext uri="{FF2B5EF4-FFF2-40B4-BE49-F238E27FC236}">
                <a16:creationId xmlns:a16="http://schemas.microsoft.com/office/drawing/2014/main" id="{AB547F3D-AB8A-F786-1F1F-7D03A5725427}"/>
              </a:ext>
            </a:extLst>
          </p:cNvPr>
          <p:cNvSpPr>
            <a:spLocks noGrp="1"/>
          </p:cNvSpPr>
          <p:nvPr>
            <p:ph type="sldNum" sz="quarter" idx="12"/>
          </p:nvPr>
        </p:nvSpPr>
        <p:spPr/>
        <p:txBody>
          <a:bodyPr/>
          <a:lstStyle/>
          <a:p>
            <a:fld id="{906CE641-9D56-4250-A2F0-FA3ED935D71C}" type="slidenum">
              <a:rPr lang="de-DE" smtClean="0"/>
              <a:t>4</a:t>
            </a:fld>
            <a:endParaRPr lang="de-DE"/>
          </a:p>
        </p:txBody>
      </p:sp>
    </p:spTree>
    <p:extLst>
      <p:ext uri="{BB962C8B-B14F-4D97-AF65-F5344CB8AC3E}">
        <p14:creationId xmlns:p14="http://schemas.microsoft.com/office/powerpoint/2010/main" val="257514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C5E0AB-9BCC-4659-87C5-896D7078D283}"/>
            </a:ext>
          </a:extLst>
        </p:cNvPr>
        <p:cNvGrpSpPr/>
        <p:nvPr/>
      </p:nvGrpSpPr>
      <p:grpSpPr>
        <a:xfrm>
          <a:off x="0" y="0"/>
          <a:ext cx="0" cy="0"/>
          <a:chOff x="0" y="0"/>
          <a:chExt cx="0" cy="0"/>
        </a:xfrm>
      </p:grpSpPr>
      <p:sp useBgFill="1">
        <p:nvSpPr>
          <p:cNvPr id="1088" name="Rectangle 1087">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90" name="Rectangle 1089">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Petit Déjeuner Traditionnel Français – World In Paris – Blog Voyage">
            <a:extLst>
              <a:ext uri="{FF2B5EF4-FFF2-40B4-BE49-F238E27FC236}">
                <a16:creationId xmlns:a16="http://schemas.microsoft.com/office/drawing/2014/main" id="{E3818B6D-5DF7-D428-B019-7ABC584CE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58" r="22810" b="-2"/>
          <a:stretch>
            <a:fillRect/>
          </a:stretch>
        </p:blipFill>
        <p:spPr bwMode="auto">
          <a:xfrm>
            <a:off x="20" y="-6"/>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7B7BD7F5-63F9-DAAD-158C-37A85F32EC2F}"/>
              </a:ext>
            </a:extLst>
          </p:cNvPr>
          <p:cNvPicPr>
            <a:picLocks noChangeAspect="1"/>
          </p:cNvPicPr>
          <p:nvPr/>
        </p:nvPicPr>
        <p:blipFill>
          <a:blip r:embed="rId3"/>
          <a:srcRect t="17888" r="2" b="8009"/>
          <a:stretch>
            <a:fillRect/>
          </a:stretch>
        </p:blipFill>
        <p:spPr>
          <a:xfrm>
            <a:off x="4130040" y="6"/>
            <a:ext cx="3931920" cy="4005071"/>
          </a:xfrm>
          <a:prstGeom prst="rect">
            <a:avLst/>
          </a:prstGeom>
        </p:spPr>
      </p:pic>
      <p:pic>
        <p:nvPicPr>
          <p:cNvPr id="5" name="Inhaltsplatzhalter 4">
            <a:extLst>
              <a:ext uri="{FF2B5EF4-FFF2-40B4-BE49-F238E27FC236}">
                <a16:creationId xmlns:a16="http://schemas.microsoft.com/office/drawing/2014/main" id="{F8B351F9-DA3A-6EDC-5A94-9DEF84481D81}"/>
              </a:ext>
            </a:extLst>
          </p:cNvPr>
          <p:cNvPicPr>
            <a:picLocks noChangeAspect="1"/>
          </p:cNvPicPr>
          <p:nvPr/>
        </p:nvPicPr>
        <p:blipFill>
          <a:blip r:embed="rId4">
            <a:extLst>
              <a:ext uri="{28A0092B-C50C-407E-A947-70E740481C1C}">
                <a14:useLocalDpi xmlns:a14="http://schemas.microsoft.com/office/drawing/2010/main" val="0"/>
              </a:ext>
            </a:extLst>
          </a:blip>
          <a:srcRect l="18276" r="18648"/>
          <a:stretch>
            <a:fillRect/>
          </a:stretch>
        </p:blipFill>
        <p:spPr>
          <a:xfrm>
            <a:off x="8260080" y="-1"/>
            <a:ext cx="3931920" cy="4005072"/>
          </a:xfrm>
          <a:prstGeom prst="rect">
            <a:avLst/>
          </a:prstGeom>
        </p:spPr>
      </p:pic>
      <p:sp>
        <p:nvSpPr>
          <p:cNvPr id="1092" name="Rectangle 1091">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4" name="Rectangle 1093">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Content Placeholder 1029">
            <a:extLst>
              <a:ext uri="{FF2B5EF4-FFF2-40B4-BE49-F238E27FC236}">
                <a16:creationId xmlns:a16="http://schemas.microsoft.com/office/drawing/2014/main" id="{2D030D5A-8026-B4F4-2373-20D6A4EEDF3F}"/>
              </a:ext>
            </a:extLst>
          </p:cNvPr>
          <p:cNvSpPr>
            <a:spLocks noGrp="1"/>
          </p:cNvSpPr>
          <p:nvPr>
            <p:ph idx="1"/>
          </p:nvPr>
        </p:nvSpPr>
        <p:spPr>
          <a:xfrm>
            <a:off x="4380266" y="4218905"/>
            <a:ext cx="7104188" cy="2089317"/>
          </a:xfrm>
        </p:spPr>
        <p:txBody>
          <a:bodyPr anchor="ctr">
            <a:noAutofit/>
          </a:bodyPr>
          <a:lstStyle/>
          <a:p>
            <a:pPr marL="0" indent="0">
              <a:buNone/>
            </a:pPr>
            <a:r>
              <a:rPr lang="fr-FR" sz="2000" b="1" i="1" noProof="0" dirty="0">
                <a:latin typeface="Aptos" panose="020B0004020202020204" pitchFamily="34" charset="0"/>
                <a:ea typeface="Aptos" panose="020B0004020202020204" pitchFamily="34" charset="0"/>
                <a:cs typeface="Times New Roman" panose="02020603050405020304" pitchFamily="18" charset="0"/>
              </a:rPr>
              <a:t>Quelles particularités alimentaires et quels aliments typiquement français est-ce que tu connais ? Note tous les mots. Puis, compare avec ta voisine/ton voisin. </a:t>
            </a:r>
          </a:p>
          <a:p>
            <a:pPr marL="0" indent="0">
              <a:buNone/>
            </a:pPr>
            <a:r>
              <a:rPr lang="de-DE" sz="2000" i="1" dirty="0">
                <a:effectLst/>
                <a:latin typeface="Aptos" panose="020B0004020202020204" pitchFamily="34" charset="0"/>
                <a:ea typeface="Aptos" panose="020B0004020202020204" pitchFamily="34" charset="0"/>
                <a:cs typeface="Times New Roman" panose="02020603050405020304" pitchFamily="18" charset="0"/>
              </a:rPr>
              <a:t>Welche typisch französischen Essgewohnheiten und Lebensmittel kennst du?</a:t>
            </a:r>
            <a:r>
              <a:rPr lang="de-DE" sz="2000" dirty="0">
                <a:effectLst/>
                <a:latin typeface="Aptos" panose="020B0004020202020204" pitchFamily="34" charset="0"/>
                <a:ea typeface="Aptos" panose="020B0004020202020204" pitchFamily="34" charset="0"/>
                <a:cs typeface="Times New Roman" panose="02020603050405020304" pitchFamily="18" charset="0"/>
              </a:rPr>
              <a:t> </a:t>
            </a:r>
            <a:r>
              <a:rPr lang="de-DE" sz="2000" i="1" dirty="0">
                <a:effectLst/>
                <a:latin typeface="Aptos" panose="020B0004020202020204" pitchFamily="34" charset="0"/>
                <a:ea typeface="Aptos" panose="020B0004020202020204" pitchFamily="34" charset="0"/>
                <a:cs typeface="Times New Roman" panose="02020603050405020304" pitchFamily="18" charset="0"/>
              </a:rPr>
              <a:t>Schreibe alle Wörter auf, die dir einfallen. Dann vergleiche mit deine*r*m Nachbar*in.</a:t>
            </a:r>
            <a:endParaRPr lang="en-US" sz="2000" dirty="0"/>
          </a:p>
        </p:txBody>
      </p:sp>
      <p:sp>
        <p:nvSpPr>
          <p:cNvPr id="4" name="Foliennummernplatzhalter 3">
            <a:extLst>
              <a:ext uri="{FF2B5EF4-FFF2-40B4-BE49-F238E27FC236}">
                <a16:creationId xmlns:a16="http://schemas.microsoft.com/office/drawing/2014/main" id="{C81A1EE4-BA2A-8AE9-4890-4FA330FD8F9A}"/>
              </a:ext>
            </a:extLst>
          </p:cNvPr>
          <p:cNvSpPr>
            <a:spLocks noGrp="1"/>
          </p:cNvSpPr>
          <p:nvPr>
            <p:ph type="sldNum" sz="quarter" idx="12"/>
          </p:nvPr>
        </p:nvSpPr>
        <p:spPr>
          <a:xfrm>
            <a:off x="8610600" y="6356350"/>
            <a:ext cx="2873854" cy="365125"/>
          </a:xfrm>
        </p:spPr>
        <p:txBody>
          <a:bodyPr>
            <a:normAutofit/>
          </a:bodyPr>
          <a:lstStyle/>
          <a:p>
            <a:pPr>
              <a:spcAft>
                <a:spcPts val="600"/>
              </a:spcAft>
            </a:pPr>
            <a:fld id="{906CE641-9D56-4250-A2F0-FA3ED935D71C}" type="slidenum">
              <a:rPr lang="de-DE">
                <a:solidFill>
                  <a:schemeClr val="tx1">
                    <a:lumMod val="50000"/>
                    <a:lumOff val="50000"/>
                  </a:schemeClr>
                </a:solidFill>
              </a:rPr>
              <a:pPr>
                <a:spcAft>
                  <a:spcPts val="600"/>
                </a:spcAft>
              </a:pPr>
              <a:t>5</a:t>
            </a:fld>
            <a:endParaRPr lang="de-DE">
              <a:solidFill>
                <a:schemeClr val="tx1">
                  <a:lumMod val="50000"/>
                  <a:lumOff val="50000"/>
                </a:schemeClr>
              </a:solidFill>
            </a:endParaRPr>
          </a:p>
        </p:txBody>
      </p:sp>
      <p:sp>
        <p:nvSpPr>
          <p:cNvPr id="9" name="Textfeld 8">
            <a:extLst>
              <a:ext uri="{FF2B5EF4-FFF2-40B4-BE49-F238E27FC236}">
                <a16:creationId xmlns:a16="http://schemas.microsoft.com/office/drawing/2014/main" id="{45C4B570-AF93-D32A-CD26-CAF8E2EF2720}"/>
              </a:ext>
            </a:extLst>
          </p:cNvPr>
          <p:cNvSpPr txBox="1"/>
          <p:nvPr/>
        </p:nvSpPr>
        <p:spPr>
          <a:xfrm>
            <a:off x="805343" y="4532042"/>
            <a:ext cx="3126577" cy="1569660"/>
          </a:xfrm>
          <a:prstGeom prst="rect">
            <a:avLst/>
          </a:prstGeom>
          <a:noFill/>
        </p:spPr>
        <p:txBody>
          <a:bodyPr wrap="square" rtlCol="0">
            <a:spAutoFit/>
          </a:bodyPr>
          <a:lstStyle/>
          <a:p>
            <a:pPr algn="ctr"/>
            <a:r>
              <a:rPr lang="de-DE" sz="3200" b="1" dirty="0" err="1">
                <a:latin typeface="Cascadia Code SemiLight" panose="020B0609020000020004" pitchFamily="49" charset="0"/>
                <a:ea typeface="Cascadia Code SemiLight" panose="020B0609020000020004" pitchFamily="49" charset="0"/>
                <a:cs typeface="Cascadia Code SemiLight" panose="020B0609020000020004" pitchFamily="49" charset="0"/>
              </a:rPr>
              <a:t>manger</a:t>
            </a:r>
            <a:r>
              <a:rPr lang="de-DE" sz="3200" b="1" dirty="0">
                <a:latin typeface="Cascadia Code SemiLight" panose="020B0609020000020004" pitchFamily="49" charset="0"/>
                <a:ea typeface="Cascadia Code SemiLight" panose="020B0609020000020004" pitchFamily="49" charset="0"/>
                <a:cs typeface="Cascadia Code SemiLight" panose="020B0609020000020004" pitchFamily="49" charset="0"/>
              </a:rPr>
              <a:t> et </a:t>
            </a:r>
            <a:r>
              <a:rPr lang="de-DE" sz="3200" b="1" dirty="0" err="1">
                <a:latin typeface="Cascadia Code SemiLight" panose="020B0609020000020004" pitchFamily="49" charset="0"/>
                <a:ea typeface="Cascadia Code SemiLight" panose="020B0609020000020004" pitchFamily="49" charset="0"/>
                <a:cs typeface="Cascadia Code SemiLight" panose="020B0609020000020004" pitchFamily="49" charset="0"/>
              </a:rPr>
              <a:t>boire</a:t>
            </a:r>
            <a:r>
              <a:rPr lang="de-DE" sz="3200" b="1" dirty="0">
                <a:latin typeface="Cascadia Code SemiLight" panose="020B0609020000020004" pitchFamily="49" charset="0"/>
                <a:ea typeface="Cascadia Code SemiLight" panose="020B0609020000020004" pitchFamily="49" charset="0"/>
                <a:cs typeface="Cascadia Code SemiLight" panose="020B0609020000020004" pitchFamily="49" charset="0"/>
              </a:rPr>
              <a:t> en France</a:t>
            </a:r>
          </a:p>
        </p:txBody>
      </p:sp>
    </p:spTree>
    <p:extLst>
      <p:ext uri="{BB962C8B-B14F-4D97-AF65-F5344CB8AC3E}">
        <p14:creationId xmlns:p14="http://schemas.microsoft.com/office/powerpoint/2010/main" val="403507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2B57158-1773-FED5-5CFF-687075A6657B}"/>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8D010F-DD5F-B889-717D-64BF331C0104}"/>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BEBA9B0D-E305-A6BE-1B61-E20EC6A51A82}"/>
              </a:ext>
            </a:extLst>
          </p:cNvPr>
          <p:cNvSpPr>
            <a:spLocks noGrp="1"/>
          </p:cNvSpPr>
          <p:nvPr>
            <p:ph type="sldNum" sz="quarter" idx="12"/>
          </p:nvPr>
        </p:nvSpPr>
        <p:spPr/>
        <p:txBody>
          <a:bodyPr/>
          <a:lstStyle/>
          <a:p>
            <a:fld id="{906CE641-9D56-4250-A2F0-FA3ED935D71C}" type="slidenum">
              <a:rPr lang="de-DE" smtClean="0"/>
              <a:t>6</a:t>
            </a:fld>
            <a:endParaRPr lang="de-DE"/>
          </a:p>
        </p:txBody>
      </p:sp>
      <p:sp>
        <p:nvSpPr>
          <p:cNvPr id="5" name="Textfeld 4">
            <a:extLst>
              <a:ext uri="{FF2B5EF4-FFF2-40B4-BE49-F238E27FC236}">
                <a16:creationId xmlns:a16="http://schemas.microsoft.com/office/drawing/2014/main" id="{741A2BF1-B3D4-11E4-E8B4-664452FEB807}"/>
              </a:ext>
            </a:extLst>
          </p:cNvPr>
          <p:cNvSpPr txBox="1"/>
          <p:nvPr/>
        </p:nvSpPr>
        <p:spPr>
          <a:xfrm>
            <a:off x="1059809" y="842846"/>
            <a:ext cx="10293991" cy="523220"/>
          </a:xfrm>
          <a:prstGeom prst="rect">
            <a:avLst/>
          </a:prstGeom>
          <a:noFill/>
        </p:spPr>
        <p:txBody>
          <a:bodyPr wrap="square" rtlCol="0">
            <a:spAutoFit/>
          </a:bodyPr>
          <a:lstStyle/>
          <a:p>
            <a:r>
              <a:rPr lang="fr-FR" sz="2800" u="sng" noProof="0" dirty="0"/>
              <a:t>Fiche de travail « La journée de Margot » </a:t>
            </a:r>
          </a:p>
        </p:txBody>
      </p:sp>
      <p:pic>
        <p:nvPicPr>
          <p:cNvPr id="8" name="Grafik 7" descr="Dokument Silhouette">
            <a:extLst>
              <a:ext uri="{FF2B5EF4-FFF2-40B4-BE49-F238E27FC236}">
                <a16:creationId xmlns:a16="http://schemas.microsoft.com/office/drawing/2014/main" id="{96FF5059-E603-E5DE-8FEA-910EC353FA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85139" y="802605"/>
            <a:ext cx="563461" cy="563461"/>
          </a:xfrm>
          <a:prstGeom prst="rect">
            <a:avLst/>
          </a:prstGeom>
        </p:spPr>
      </p:pic>
      <p:sp>
        <p:nvSpPr>
          <p:cNvPr id="9" name="Textfeld 8">
            <a:extLst>
              <a:ext uri="{FF2B5EF4-FFF2-40B4-BE49-F238E27FC236}">
                <a16:creationId xmlns:a16="http://schemas.microsoft.com/office/drawing/2014/main" id="{1A19B759-638F-A482-EC31-7DCB65DDAA26}"/>
              </a:ext>
            </a:extLst>
          </p:cNvPr>
          <p:cNvSpPr txBox="1"/>
          <p:nvPr/>
        </p:nvSpPr>
        <p:spPr>
          <a:xfrm>
            <a:off x="1333850" y="1744910"/>
            <a:ext cx="8942664" cy="2492990"/>
          </a:xfrm>
          <a:prstGeom prst="rect">
            <a:avLst/>
          </a:prstGeom>
          <a:noFill/>
        </p:spPr>
        <p:txBody>
          <a:bodyPr wrap="square" rtlCol="0">
            <a:spAutoFit/>
          </a:bodyPr>
          <a:lstStyle/>
          <a:p>
            <a:r>
              <a:rPr lang="de-DE" sz="2400" b="1" dirty="0" err="1"/>
              <a:t>Travaillez</a:t>
            </a:r>
            <a:r>
              <a:rPr lang="de-DE" sz="2400" b="1" dirty="0"/>
              <a:t> à deux. </a:t>
            </a:r>
            <a:r>
              <a:rPr lang="de-DE" sz="2400" b="1" dirty="0" err="1"/>
              <a:t>Faites</a:t>
            </a:r>
            <a:r>
              <a:rPr lang="de-DE" sz="2400" b="1" dirty="0"/>
              <a:t> </a:t>
            </a:r>
            <a:r>
              <a:rPr lang="de-DE" sz="2400" b="1" dirty="0" err="1"/>
              <a:t>les</a:t>
            </a:r>
            <a:r>
              <a:rPr lang="de-DE" sz="2400" b="1" dirty="0"/>
              <a:t> </a:t>
            </a:r>
            <a:r>
              <a:rPr lang="de-DE" sz="2400" b="1" dirty="0" err="1"/>
              <a:t>tâches</a:t>
            </a:r>
            <a:r>
              <a:rPr lang="de-DE" sz="2400" b="1" dirty="0"/>
              <a:t> 1) et 2).</a:t>
            </a:r>
          </a:p>
          <a:p>
            <a:r>
              <a:rPr lang="de-DE" sz="2400" b="1" dirty="0">
                <a:sym typeface="Wingdings" panose="05000000000000000000" pitchFamily="2" charset="2"/>
              </a:rPr>
              <a:t> </a:t>
            </a:r>
            <a:r>
              <a:rPr lang="de-DE" sz="2400" b="1" dirty="0"/>
              <a:t> </a:t>
            </a:r>
            <a:r>
              <a:rPr lang="de-DE" sz="2400" b="1" dirty="0" err="1"/>
              <a:t>Puis</a:t>
            </a:r>
            <a:r>
              <a:rPr lang="de-DE" sz="2400" b="1" dirty="0"/>
              <a:t> </a:t>
            </a:r>
            <a:r>
              <a:rPr lang="de-DE" sz="2400" b="1" dirty="0" err="1"/>
              <a:t>consultez</a:t>
            </a:r>
            <a:r>
              <a:rPr lang="de-DE" sz="2400" b="1" dirty="0"/>
              <a:t> la </a:t>
            </a:r>
            <a:r>
              <a:rPr lang="de-DE" sz="2400" b="1" dirty="0" err="1"/>
              <a:t>fiche</a:t>
            </a:r>
            <a:r>
              <a:rPr lang="de-DE" sz="2400" b="1" dirty="0"/>
              <a:t> de </a:t>
            </a:r>
            <a:r>
              <a:rPr lang="de-DE" sz="2400" b="1" dirty="0" err="1"/>
              <a:t>solution</a:t>
            </a:r>
            <a:r>
              <a:rPr lang="de-DE" sz="2400" b="1" dirty="0"/>
              <a:t>. </a:t>
            </a:r>
          </a:p>
          <a:p>
            <a:endParaRPr lang="de-DE" sz="2400" dirty="0"/>
          </a:p>
          <a:p>
            <a:r>
              <a:rPr lang="de-DE" sz="2400" dirty="0"/>
              <a:t>Arbeitet zu zweit. Bearbeitet die Aufgaben 1) und 2). </a:t>
            </a:r>
          </a:p>
          <a:p>
            <a:r>
              <a:rPr lang="de-DE" sz="2400" dirty="0">
                <a:sym typeface="Wingdings" panose="05000000000000000000" pitchFamily="2" charset="2"/>
              </a:rPr>
              <a:t></a:t>
            </a:r>
            <a:r>
              <a:rPr lang="de-DE" sz="2400" dirty="0"/>
              <a:t>Vergleicht dann mit dem Lösungsblatt.</a:t>
            </a:r>
          </a:p>
          <a:p>
            <a:endParaRPr lang="de-DE" dirty="0"/>
          </a:p>
          <a:p>
            <a:endParaRPr lang="de-DE" dirty="0"/>
          </a:p>
        </p:txBody>
      </p:sp>
      <p:sp>
        <p:nvSpPr>
          <p:cNvPr id="10" name="Textfeld 9">
            <a:extLst>
              <a:ext uri="{FF2B5EF4-FFF2-40B4-BE49-F238E27FC236}">
                <a16:creationId xmlns:a16="http://schemas.microsoft.com/office/drawing/2014/main" id="{AD9EA662-F282-EB80-2DB9-71D6909B2D9F}"/>
              </a:ext>
            </a:extLst>
          </p:cNvPr>
          <p:cNvSpPr txBox="1"/>
          <p:nvPr/>
        </p:nvSpPr>
        <p:spPr>
          <a:xfrm>
            <a:off x="1333850" y="4013429"/>
            <a:ext cx="6233020" cy="1200329"/>
          </a:xfrm>
          <a:prstGeom prst="rect">
            <a:avLst/>
          </a:prstGeom>
          <a:noFill/>
        </p:spPr>
        <p:txBody>
          <a:bodyPr wrap="square" rtlCol="0">
            <a:spAutoFit/>
          </a:bodyPr>
          <a:lstStyle/>
          <a:p>
            <a:r>
              <a:rPr lang="de-DE" sz="2400" b="1" dirty="0" err="1"/>
              <a:t>Travaillez</a:t>
            </a:r>
            <a:r>
              <a:rPr lang="de-DE" sz="2400" b="1" dirty="0"/>
              <a:t> à </a:t>
            </a:r>
            <a:r>
              <a:rPr lang="de-DE" sz="2400" b="1" dirty="0" err="1"/>
              <a:t>quatre</a:t>
            </a:r>
            <a:r>
              <a:rPr lang="de-DE" sz="2400" b="1" dirty="0"/>
              <a:t>. </a:t>
            </a:r>
            <a:r>
              <a:rPr lang="de-DE" sz="2400" b="1" dirty="0" err="1"/>
              <a:t>Faites</a:t>
            </a:r>
            <a:r>
              <a:rPr lang="de-DE" sz="2400" b="1" dirty="0"/>
              <a:t> la </a:t>
            </a:r>
            <a:r>
              <a:rPr lang="de-DE" sz="2400" b="1" dirty="0" err="1"/>
              <a:t>tâche</a:t>
            </a:r>
            <a:r>
              <a:rPr lang="de-DE" sz="2400" b="1" dirty="0"/>
              <a:t> 3. </a:t>
            </a:r>
          </a:p>
          <a:p>
            <a:endParaRPr lang="de-DE" sz="2400" b="1" dirty="0"/>
          </a:p>
          <a:p>
            <a:r>
              <a:rPr lang="de-DE" sz="2400" dirty="0"/>
              <a:t>Arbeitet zu viert. Bearbeitet die Aufgabe 3). </a:t>
            </a:r>
          </a:p>
        </p:txBody>
      </p:sp>
    </p:spTree>
    <p:extLst>
      <p:ext uri="{BB962C8B-B14F-4D97-AF65-F5344CB8AC3E}">
        <p14:creationId xmlns:p14="http://schemas.microsoft.com/office/powerpoint/2010/main" val="14394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B5C0F3E-2B9E-AC4E-2981-E61590428AA2}"/>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2B5886A-ED10-3854-D907-87FFF71E8A79}"/>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42BFCEA6-8269-E0AC-0C1C-5974BD7AB1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6CE641-9D56-4250-A2F0-FA3ED935D71C}"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Textfeld 8">
            <a:extLst>
              <a:ext uri="{FF2B5EF4-FFF2-40B4-BE49-F238E27FC236}">
                <a16:creationId xmlns:a16="http://schemas.microsoft.com/office/drawing/2014/main" id="{1D26168B-4350-FDD3-39C5-269D100C3999}"/>
              </a:ext>
            </a:extLst>
          </p:cNvPr>
          <p:cNvSpPr txBox="1"/>
          <p:nvPr/>
        </p:nvSpPr>
        <p:spPr>
          <a:xfrm>
            <a:off x="1333850" y="1744910"/>
            <a:ext cx="89426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feld 1">
            <a:extLst>
              <a:ext uri="{FF2B5EF4-FFF2-40B4-BE49-F238E27FC236}">
                <a16:creationId xmlns:a16="http://schemas.microsoft.com/office/drawing/2014/main" id="{AF179D03-7DDA-294E-5055-E23A0EB19466}"/>
              </a:ext>
            </a:extLst>
          </p:cNvPr>
          <p:cNvSpPr txBox="1"/>
          <p:nvPr/>
        </p:nvSpPr>
        <p:spPr>
          <a:xfrm>
            <a:off x="1333850" y="1457077"/>
            <a:ext cx="9801388" cy="42780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À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quatre</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jouez</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le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jeu</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de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mémory</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avec</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les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mots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et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les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images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Dites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le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mot</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à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voix</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haute et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ajoutez</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la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traduction</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dans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les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langues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parlées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dans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votre</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groupe</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à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chaque</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fois</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que vous </a:t>
            </a:r>
            <a:r>
              <a:rPr kumimoji="0" lang="de-DE" sz="3200" b="1" i="0" u="none" strike="noStrike" kern="1200" cap="none" spc="0" normalizeH="0" baseline="0" noProof="0" dirty="0" err="1">
                <a:ln>
                  <a:noFill/>
                </a:ln>
                <a:solidFill>
                  <a:prstClr val="black"/>
                </a:solidFill>
                <a:effectLst/>
                <a:uLnTx/>
                <a:uFillTx/>
                <a:latin typeface="Aptos" panose="02110004020202020204"/>
                <a:ea typeface="+mn-ea"/>
                <a:cs typeface="+mn-cs"/>
              </a:rPr>
              <a:t>retournez</a:t>
            </a:r>
            <a:r>
              <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rPr>
              <a:t> une carte.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32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Aptos" panose="02110004020202020204"/>
                <a:ea typeface="+mn-ea"/>
                <a:cs typeface="+mn-cs"/>
              </a:rPr>
              <a:t>Zu viert : Spielt das Memory-Spiel </a:t>
            </a:r>
            <a:r>
              <a:rPr kumimoji="0" lang="de-DE" sz="2800" b="0" i="0" u="none" strike="noStrike" kern="1200" cap="none" spc="0" normalizeH="0" baseline="0" noProof="0" dirty="0">
                <a:ln>
                  <a:noFill/>
                </a:ln>
                <a:solidFill>
                  <a:srgbClr val="000000"/>
                </a:solidFill>
                <a:effectLst/>
                <a:uLnTx/>
                <a:uFillTx/>
                <a:latin typeface="Aptos" panose="02110004020202020204"/>
                <a:ea typeface="Aptos" panose="020B0004020202020204" pitchFamily="34" charset="0"/>
                <a:cs typeface="Times New Roman" panose="02020603050405020304" pitchFamily="18" charset="0"/>
              </a:rPr>
              <a:t>mit den Vokabeln und Bildern. Bei jeder Karte, die aufgedeckt wird, sagt ihr einmal laut das entsprechende Wort und die Übersetzung des Wortes in den Sprachen, die ihr in eurer Gruppe sprecht. </a:t>
            </a:r>
            <a:endParaRPr kumimoji="0" lang="de-DE"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feld 4">
            <a:extLst>
              <a:ext uri="{FF2B5EF4-FFF2-40B4-BE49-F238E27FC236}">
                <a16:creationId xmlns:a16="http://schemas.microsoft.com/office/drawing/2014/main" id="{D068C463-CFBB-0779-5103-34A732328632}"/>
              </a:ext>
            </a:extLst>
          </p:cNvPr>
          <p:cNvSpPr txBox="1"/>
          <p:nvPr/>
        </p:nvSpPr>
        <p:spPr>
          <a:xfrm>
            <a:off x="1333851" y="481955"/>
            <a:ext cx="980138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Mémory</a:t>
            </a:r>
            <a:r>
              <a:rPr kumimoji="0" lang="de-DE"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254092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0E30C22-D658-314E-737A-401937A531E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6DB4EC2-523B-0CFA-B806-514B881A4DBA}"/>
              </a:ext>
            </a:extLst>
          </p:cNvPr>
          <p:cNvSpPr>
            <a:spLocks noGrp="1"/>
          </p:cNvSpPr>
          <p:nvPr>
            <p:ph idx="1"/>
          </p:nvPr>
        </p:nvSpPr>
        <p:spPr>
          <a:xfrm>
            <a:off x="838200" y="1935998"/>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919C1751-C3C1-13D3-850D-EFD58E9A2B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6CE641-9D56-4250-A2F0-FA3ED935D71C}"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Textfeld 4">
            <a:extLst>
              <a:ext uri="{FF2B5EF4-FFF2-40B4-BE49-F238E27FC236}">
                <a16:creationId xmlns:a16="http://schemas.microsoft.com/office/drawing/2014/main" id="{CB765026-4F67-1EC9-3347-B6D7AE936FF5}"/>
              </a:ext>
            </a:extLst>
          </p:cNvPr>
          <p:cNvSpPr txBox="1"/>
          <p:nvPr/>
        </p:nvSpPr>
        <p:spPr>
          <a:xfrm>
            <a:off x="949004" y="432693"/>
            <a:ext cx="1029399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sng" strike="noStrike" kern="1200" cap="none" spc="0" normalizeH="0" baseline="0" noProof="0" dirty="0">
                <a:ln>
                  <a:noFill/>
                </a:ln>
                <a:solidFill>
                  <a:prstClr val="black"/>
                </a:solidFill>
                <a:effectLst/>
                <a:uLnTx/>
                <a:uFillTx/>
                <a:latin typeface="Aptos" panose="02110004020202020204"/>
                <a:ea typeface="+mn-ea"/>
                <a:cs typeface="+mn-cs"/>
              </a:rPr>
              <a:t>Le menu du jour dans la coloc</a:t>
            </a:r>
          </a:p>
        </p:txBody>
      </p:sp>
      <p:sp>
        <p:nvSpPr>
          <p:cNvPr id="2" name="Textfeld 1">
            <a:extLst>
              <a:ext uri="{FF2B5EF4-FFF2-40B4-BE49-F238E27FC236}">
                <a16:creationId xmlns:a16="http://schemas.microsoft.com/office/drawing/2014/main" id="{9B83DC34-2FAC-875F-12D7-9EB64A8BFE0F}"/>
              </a:ext>
            </a:extLst>
          </p:cNvPr>
          <p:cNvSpPr txBox="1"/>
          <p:nvPr/>
        </p:nvSpPr>
        <p:spPr>
          <a:xfrm>
            <a:off x="1293302" y="906601"/>
            <a:ext cx="9605394" cy="600164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2400" b="1" i="0" u="sng" strike="noStrike" kern="1200" cap="none" spc="0" normalizeH="0" baseline="0" noProof="0" dirty="0" err="1">
                <a:ln>
                  <a:noFill/>
                </a:ln>
                <a:solidFill>
                  <a:prstClr val="black"/>
                </a:solidFill>
                <a:effectLst/>
                <a:uLnTx/>
                <a:uFillTx/>
                <a:latin typeface="Aptos" panose="02110004020202020204"/>
                <a:ea typeface="+mn-ea"/>
                <a:cs typeface="+mn-cs"/>
              </a:rPr>
              <a:t>Travail</a:t>
            </a:r>
            <a:r>
              <a:rPr kumimoji="0" lang="de-DE" sz="2400" b="1" i="0" u="sng" strike="noStrike" kern="1200" cap="none" spc="0" normalizeH="0" baseline="0" noProof="0" dirty="0">
                <a:ln>
                  <a:noFill/>
                </a:ln>
                <a:solidFill>
                  <a:prstClr val="black"/>
                </a:solidFill>
                <a:effectLst/>
                <a:uLnTx/>
                <a:uFillTx/>
                <a:latin typeface="Aptos" panose="02110004020202020204"/>
                <a:ea typeface="+mn-ea"/>
                <a:cs typeface="+mn-cs"/>
              </a:rPr>
              <a:t> de </a:t>
            </a:r>
            <a:r>
              <a:rPr kumimoji="0" lang="de-DE" sz="2400" b="1" i="0" u="sng" strike="noStrike" kern="1200" cap="none" spc="0" normalizeH="0" baseline="0" noProof="0" dirty="0" err="1">
                <a:ln>
                  <a:noFill/>
                </a:ln>
                <a:solidFill>
                  <a:prstClr val="black"/>
                </a:solidFill>
                <a:effectLst/>
                <a:uLnTx/>
                <a:uFillTx/>
                <a:latin typeface="Aptos" panose="02110004020202020204"/>
                <a:ea typeface="+mn-ea"/>
                <a:cs typeface="+mn-cs"/>
              </a:rPr>
              <a:t>groupe</a:t>
            </a:r>
            <a:r>
              <a:rPr kumimoji="0" lang="de-DE" sz="2400" b="1" i="0" u="sng" strike="noStrike" kern="1200" cap="none" spc="0" normalizeH="0" baseline="0" noProof="0" dirty="0">
                <a:ln>
                  <a:noFill/>
                </a:ln>
                <a:solidFill>
                  <a:prstClr val="black"/>
                </a:solidFill>
                <a:effectLst/>
                <a:uLnTx/>
                <a:uFillTx/>
                <a:latin typeface="Aptos" panose="02110004020202020204"/>
                <a:ea typeface="+mn-ea"/>
                <a:cs typeface="+mn-cs"/>
              </a:rPr>
              <a:t> : </a:t>
            </a:r>
            <a:r>
              <a:rPr kumimoji="0" lang="de-DE" sz="2400" b="1" i="0" u="sng" strike="noStrike" kern="1200" cap="none" spc="0" normalizeH="0" baseline="0" noProof="0" dirty="0" err="1">
                <a:ln>
                  <a:noFill/>
                </a:ln>
                <a:solidFill>
                  <a:prstClr val="black"/>
                </a:solidFill>
                <a:effectLst/>
                <a:uLnTx/>
                <a:uFillTx/>
                <a:latin typeface="Aptos" panose="02110004020202020204"/>
                <a:ea typeface="+mn-ea"/>
                <a:cs typeface="+mn-cs"/>
              </a:rPr>
              <a:t>discussion</a:t>
            </a:r>
            <a:endParaRPr kumimoji="0" lang="de-DE" sz="2400" b="1" i="0" u="sng"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Dans la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coloc</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vous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voulez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passer</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toute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la journée de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demain</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ensemble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et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manger</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aussi</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ensemble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Mais c</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hacun.e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d‘entre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vous a des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préférences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différentes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qui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sont</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écrites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sur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votre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carte de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rôle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Discutez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en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français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et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choisissez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ensemble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ce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que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vous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voulez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manger</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Vous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pouvez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aussi</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utiliser</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d‘autres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langues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que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vous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parlez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Remplissez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le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menu</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du jour sur la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fiche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Puis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présentez</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votre</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menu</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aux</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autres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de-DE" sz="2400" b="1" i="0" u="none" strike="noStrike" kern="1200" cap="none" spc="0" normalizeH="0" baseline="0" noProof="0" dirty="0" err="1">
                <a:ln>
                  <a:noFill/>
                </a:ln>
                <a:solidFill>
                  <a:prstClr val="black"/>
                </a:solidFill>
                <a:effectLst/>
                <a:uLnTx/>
                <a:uFillTx/>
                <a:latin typeface="Aptos" panose="02110004020202020204"/>
                <a:ea typeface="+mn-ea"/>
                <a:cs typeface="+mn-cs"/>
              </a:rPr>
              <a:t>groupes</a:t>
            </a:r>
            <a:r>
              <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2400" b="0" i="0" u="sng" strike="noStrike" kern="1200" cap="none" spc="0" normalizeH="0" baseline="0" noProof="0" dirty="0">
                <a:ln>
                  <a:noFill/>
                </a:ln>
                <a:solidFill>
                  <a:prstClr val="black"/>
                </a:solidFill>
                <a:effectLst/>
                <a:uLnTx/>
                <a:uFillTx/>
                <a:latin typeface="Aptos" panose="02110004020202020204"/>
                <a:ea typeface="+mn-ea"/>
                <a:cs typeface="+mn-cs"/>
              </a:rPr>
              <a:t>Gruppenarbeit: Diskussion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Aptos" panose="02110004020202020204"/>
                <a:ea typeface="+mn-ea"/>
                <a:cs typeface="+mn-cs"/>
              </a:rPr>
              <a:t>Ihr wollt als WG den gesamten morgigen Tag gemeinsam verbringen und zusammen essen. Jede*r von euch hat jedoch unterschiedliche Vorlieben, die auf eurer Rollenkarte stehen. Diskutiert auf Französisch, um zusammen zu entscheiden, was ihr essen wollt. Ihr könnt auch andere Sprachen, die ihr sprecht, einbringen.  Füllt die Essensplanung auf dem Arbeitsblatt aus und präsentiert es dann den anderen Gruppen.</a:t>
            </a:r>
          </a:p>
        </p:txBody>
      </p:sp>
      <p:pic>
        <p:nvPicPr>
          <p:cNvPr id="7" name="Grafik 6" descr="Tisch decken Silhouette">
            <a:extLst>
              <a:ext uri="{FF2B5EF4-FFF2-40B4-BE49-F238E27FC236}">
                <a16:creationId xmlns:a16="http://schemas.microsoft.com/office/drawing/2014/main" id="{E5C87BB9-7FA9-2F2D-C8D7-ECFA54D35E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0337" y="212447"/>
            <a:ext cx="914400" cy="914400"/>
          </a:xfrm>
          <a:prstGeom prst="rect">
            <a:avLst/>
          </a:prstGeom>
        </p:spPr>
      </p:pic>
    </p:spTree>
    <p:extLst>
      <p:ext uri="{BB962C8B-B14F-4D97-AF65-F5344CB8AC3E}">
        <p14:creationId xmlns:p14="http://schemas.microsoft.com/office/powerpoint/2010/main" val="42492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73B622E-C8AA-6ED8-E4D7-AB2DC7FDD18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66B4F951-75A0-C1B2-0AC3-AE7195909BD8}"/>
              </a:ext>
            </a:extLst>
          </p:cNvPr>
          <p:cNvSpPr>
            <a:spLocks noGrp="1"/>
          </p:cNvSpPr>
          <p:nvPr>
            <p:ph idx="1"/>
          </p:nvPr>
        </p:nvSpPr>
        <p:spPr>
          <a:xfrm>
            <a:off x="838200" y="1388015"/>
            <a:ext cx="10515600" cy="1325879"/>
          </a:xfrm>
        </p:spPr>
        <p:txBody>
          <a:bodyPr>
            <a:normAutofit/>
          </a:bodyPr>
          <a:lstStyle/>
          <a:p>
            <a:pPr marL="0" indent="0" algn="just">
              <a:buNone/>
            </a:pPr>
            <a:endParaRPr lang="fr-FR" sz="3200" dirty="0"/>
          </a:p>
          <a:p>
            <a:pPr marL="0" indent="0" algn="just">
              <a:buNone/>
            </a:pPr>
            <a:endParaRPr lang="fr-FR" sz="4000" dirty="0"/>
          </a:p>
          <a:p>
            <a:pPr marL="0" indent="0" algn="just">
              <a:buNone/>
            </a:pPr>
            <a:endParaRPr lang="fr-FR" sz="4000" noProof="0" dirty="0"/>
          </a:p>
        </p:txBody>
      </p:sp>
      <p:sp>
        <p:nvSpPr>
          <p:cNvPr id="4" name="Foliennummernplatzhalter 3">
            <a:extLst>
              <a:ext uri="{FF2B5EF4-FFF2-40B4-BE49-F238E27FC236}">
                <a16:creationId xmlns:a16="http://schemas.microsoft.com/office/drawing/2014/main" id="{77DC997F-FBB5-6E52-4AE8-8381193AD999}"/>
              </a:ext>
            </a:extLst>
          </p:cNvPr>
          <p:cNvSpPr>
            <a:spLocks noGrp="1"/>
          </p:cNvSpPr>
          <p:nvPr>
            <p:ph type="sldNum" sz="quarter" idx="12"/>
          </p:nvPr>
        </p:nvSpPr>
        <p:spPr/>
        <p:txBody>
          <a:bodyPr/>
          <a:lstStyle/>
          <a:p>
            <a:fld id="{906CE641-9D56-4250-A2F0-FA3ED935D71C}" type="slidenum">
              <a:rPr lang="de-DE" smtClean="0"/>
              <a:t>9</a:t>
            </a:fld>
            <a:endParaRPr lang="de-DE"/>
          </a:p>
        </p:txBody>
      </p:sp>
      <p:sp>
        <p:nvSpPr>
          <p:cNvPr id="5" name="Textfeld 4">
            <a:extLst>
              <a:ext uri="{FF2B5EF4-FFF2-40B4-BE49-F238E27FC236}">
                <a16:creationId xmlns:a16="http://schemas.microsoft.com/office/drawing/2014/main" id="{7C6E1E91-1EAF-6D14-75D3-3882558DD924}"/>
              </a:ext>
            </a:extLst>
          </p:cNvPr>
          <p:cNvSpPr txBox="1"/>
          <p:nvPr/>
        </p:nvSpPr>
        <p:spPr>
          <a:xfrm>
            <a:off x="838200" y="816504"/>
            <a:ext cx="10603207" cy="3970318"/>
          </a:xfrm>
          <a:prstGeom prst="rect">
            <a:avLst/>
          </a:prstGeom>
          <a:noFill/>
        </p:spPr>
        <p:txBody>
          <a:bodyPr wrap="square" rtlCol="0">
            <a:spAutoFit/>
          </a:bodyPr>
          <a:lstStyle/>
          <a:p>
            <a:r>
              <a:rPr lang="de-DE" dirty="0"/>
              <a:t>Bildquellen:</a:t>
            </a:r>
          </a:p>
          <a:p>
            <a:endParaRPr lang="de-DE" dirty="0"/>
          </a:p>
          <a:p>
            <a:endParaRPr lang="de-DE" dirty="0"/>
          </a:p>
          <a:p>
            <a:r>
              <a:rPr lang="de-DE" dirty="0"/>
              <a:t>	 https://archzine.fr/wp-content/uploads/2021/08/id%C3%A9e-ap%C3%A9ritif-ap%C3%A9ritif-sur-	 une-planche-de-bois-rond-e1629898470924.jpg</a:t>
            </a:r>
          </a:p>
          <a:p>
            <a:endParaRPr lang="de-DE" dirty="0"/>
          </a:p>
          <a:p>
            <a:r>
              <a:rPr lang="de-DE" dirty="0"/>
              <a:t>           https://worldinparis.com/wp-content/uploads/2021/07/French-Breakfast-768x512.jpg</a:t>
            </a:r>
          </a:p>
          <a:p>
            <a:endParaRPr lang="de-DE" dirty="0"/>
          </a:p>
          <a:p>
            <a:endParaRPr lang="de-DE" dirty="0"/>
          </a:p>
          <a:p>
            <a:r>
              <a:rPr lang="de-DE" dirty="0"/>
              <a:t>            https://www.tout-paris.org/wp-content/uploads/2021/08/plats-typiquements-francais-la-liste.jpg</a:t>
            </a:r>
          </a:p>
          <a:p>
            <a:endParaRPr lang="de-DE" dirty="0"/>
          </a:p>
          <a:p>
            <a:endParaRPr lang="de-DE" dirty="0"/>
          </a:p>
          <a:p>
            <a:endParaRPr lang="de-DE" dirty="0"/>
          </a:p>
          <a:p>
            <a:endParaRPr lang="de-DE" dirty="0"/>
          </a:p>
        </p:txBody>
      </p:sp>
      <p:pic>
        <p:nvPicPr>
          <p:cNvPr id="7" name="Grafik 6">
            <a:extLst>
              <a:ext uri="{FF2B5EF4-FFF2-40B4-BE49-F238E27FC236}">
                <a16:creationId xmlns:a16="http://schemas.microsoft.com/office/drawing/2014/main" id="{51FF7974-AFE9-0BFB-1650-981EBA144061}"/>
              </a:ext>
            </a:extLst>
          </p:cNvPr>
          <p:cNvPicPr>
            <a:picLocks noChangeAspect="1"/>
          </p:cNvPicPr>
          <p:nvPr/>
        </p:nvPicPr>
        <p:blipFill>
          <a:blip r:embed="rId2"/>
          <a:stretch>
            <a:fillRect/>
          </a:stretch>
        </p:blipFill>
        <p:spPr>
          <a:xfrm>
            <a:off x="651578" y="1593736"/>
            <a:ext cx="431215" cy="592772"/>
          </a:xfrm>
          <a:prstGeom prst="rect">
            <a:avLst/>
          </a:prstGeom>
        </p:spPr>
      </p:pic>
      <p:pic>
        <p:nvPicPr>
          <p:cNvPr id="2050" name="Picture 2" descr="Petit Déjeuner Traditionnel Français – World In Paris – Blog Voyage">
            <a:extLst>
              <a:ext uri="{FF2B5EF4-FFF2-40B4-BE49-F238E27FC236}">
                <a16:creationId xmlns:a16="http://schemas.microsoft.com/office/drawing/2014/main" id="{C23C8431-6F35-AC4A-2BF2-999E0D1C1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14" y="2490701"/>
            <a:ext cx="709559" cy="473039"/>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687B00D0-29BE-4973-F470-01D95782EF1C}"/>
              </a:ext>
            </a:extLst>
          </p:cNvPr>
          <p:cNvPicPr>
            <a:picLocks noChangeAspect="1"/>
          </p:cNvPicPr>
          <p:nvPr/>
        </p:nvPicPr>
        <p:blipFill>
          <a:blip r:embed="rId4"/>
          <a:stretch>
            <a:fillRect/>
          </a:stretch>
        </p:blipFill>
        <p:spPr>
          <a:xfrm>
            <a:off x="638214" y="3285405"/>
            <a:ext cx="663242" cy="426437"/>
          </a:xfrm>
          <a:prstGeom prst="rect">
            <a:avLst/>
          </a:prstGeom>
        </p:spPr>
      </p:pic>
    </p:spTree>
    <p:extLst>
      <p:ext uri="{BB962C8B-B14F-4D97-AF65-F5344CB8AC3E}">
        <p14:creationId xmlns:p14="http://schemas.microsoft.com/office/powerpoint/2010/main" val="2172548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732</Words>
  <Application>Microsoft Office PowerPoint</Application>
  <PresentationFormat>Breitbild</PresentationFormat>
  <Paragraphs>106</Paragraphs>
  <Slides>10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Abadi</vt:lpstr>
      <vt:lpstr>Aptos</vt:lpstr>
      <vt:lpstr>Aptos Display</vt:lpstr>
      <vt:lpstr>Arial</vt:lpstr>
      <vt:lpstr>Calibri</vt:lpstr>
      <vt:lpstr>Cascadia Code SemiLight</vt:lpstr>
      <vt:lpstr>Wingdings</vt:lpstr>
      <vt:lpstr>Office Theme</vt:lpstr>
      <vt:lpstr>Bonjour tout le monde ! séance n° 8  –  14/01/2026   </vt:lpstr>
      <vt:lpstr>Test: Les Activités </vt:lpstr>
      <vt:lpstr>Plan du cours </vt:lpstr>
      <vt:lpstr>Dernière séance: 28 janvier </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Forster</dc:creator>
  <cp:lastModifiedBy>Clara Forster</cp:lastModifiedBy>
  <cp:revision>3</cp:revision>
  <dcterms:created xsi:type="dcterms:W3CDTF">2025-04-04T10:45:43Z</dcterms:created>
  <dcterms:modified xsi:type="dcterms:W3CDTF">2026-01-12T13:34:11Z</dcterms:modified>
</cp:coreProperties>
</file>