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9"/>
  </p:notesMasterIdLst>
  <p:sldIdLst>
    <p:sldId id="256" r:id="rId2"/>
    <p:sldId id="262" r:id="rId3"/>
    <p:sldId id="274" r:id="rId4"/>
    <p:sldId id="277" r:id="rId5"/>
    <p:sldId id="276" r:id="rId6"/>
    <p:sldId id="275"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Forster" userId="09c7291c-ffda-41df-8add-e8985cc17c35" providerId="ADAL" clId="{85A050B9-A1A8-4894-B47C-8117506A43CA}"/>
    <pc:docChg chg="modSld">
      <pc:chgData name="Clara Forster" userId="09c7291c-ffda-41df-8add-e8985cc17c35" providerId="ADAL" clId="{85A050B9-A1A8-4894-B47C-8117506A43CA}" dt="2026-01-06T15:43:18.067" v="28" actId="20577"/>
      <pc:docMkLst>
        <pc:docMk/>
      </pc:docMkLst>
      <pc:sldChg chg="modSp mod">
        <pc:chgData name="Clara Forster" userId="09c7291c-ffda-41df-8add-e8985cc17c35" providerId="ADAL" clId="{85A050B9-A1A8-4894-B47C-8117506A43CA}" dt="2026-01-06T15:43:18.067" v="28" actId="20577"/>
        <pc:sldMkLst>
          <pc:docMk/>
          <pc:sldMk cId="3460944651" sldId="256"/>
        </pc:sldMkLst>
        <pc:spChg chg="mod">
          <ac:chgData name="Clara Forster" userId="09c7291c-ffda-41df-8add-e8985cc17c35" providerId="ADAL" clId="{85A050B9-A1A8-4894-B47C-8117506A43CA}" dt="2026-01-06T15:43:01.314" v="9" actId="20577"/>
          <ac:spMkLst>
            <pc:docMk/>
            <pc:sldMk cId="3460944651" sldId="256"/>
            <ac:spMk id="2" creationId="{44C53E22-5D2C-D33C-8C17-6FD3781FD8B1}"/>
          </ac:spMkLst>
        </pc:spChg>
        <pc:spChg chg="mod">
          <ac:chgData name="Clara Forster" userId="09c7291c-ffda-41df-8add-e8985cc17c35" providerId="ADAL" clId="{85A050B9-A1A8-4894-B47C-8117506A43CA}" dt="2026-01-06T15:43:18.067" v="28" actId="20577"/>
          <ac:spMkLst>
            <pc:docMk/>
            <pc:sldMk cId="3460944651" sldId="256"/>
            <ac:spMk id="3" creationId="{E74D703F-93B7-2C52-9E6B-8BD763C25B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7325A-730E-4B07-9DFF-E4D1DF889B00}" type="datetimeFigureOut">
              <a:rPr lang="de-DE" smtClean="0"/>
              <a:t>06.01.2026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B06E-C816-4F92-95AF-DDAA624C8B50}" type="slidenum">
              <a:rPr lang="de-DE" smtClean="0"/>
              <a:t>‹Nr.›</a:t>
            </a:fld>
            <a:endParaRPr lang="de-DE"/>
          </a:p>
        </p:txBody>
      </p:sp>
    </p:spTree>
    <p:extLst>
      <p:ext uri="{BB962C8B-B14F-4D97-AF65-F5344CB8AC3E}">
        <p14:creationId xmlns:p14="http://schemas.microsoft.com/office/powerpoint/2010/main" val="358613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47A00E8-9141-4E61-8C08-9F5866F3E37C}" type="datetime1">
              <a:rPr lang="de-DE" smtClean="0"/>
              <a:t>06.01.2026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94219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5D8AAED-DC61-457C-853B-5BF7C4E7D6E3}" type="datetime1">
              <a:rPr lang="de-DE" smtClean="0"/>
              <a:t>06.01.2026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369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5772B89-3DA6-4A84-9DA6-8DE0653DA4FF}" type="datetime1">
              <a:rPr lang="de-DE" smtClean="0"/>
              <a:t>06.01.2026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6265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EC210C7-6E6D-495D-B3C2-32F44DED9C93}" type="datetime1">
              <a:rPr lang="de-DE" smtClean="0"/>
              <a:t>06.01.2026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14235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5336222-F631-4DC6-A435-E67F40070159}" type="datetime1">
              <a:rPr lang="de-DE" smtClean="0"/>
              <a:t>06.01.2026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187912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9EFC48-331A-477F-91A2-859C2FAB7D7A}" type="datetime1">
              <a:rPr lang="de-DE" smtClean="0"/>
              <a:t>06.01.2026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44641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CD163A4-A59E-4B6F-8E6C-F7DA1364D6B0}" type="datetime1">
              <a:rPr lang="de-DE" smtClean="0"/>
              <a:t>06.01.2026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3169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12E6ED0-9EF1-4DD9-BF3B-C9BEAB60DE23}" type="datetime1">
              <a:rPr lang="de-DE" smtClean="0"/>
              <a:t>06.01.2026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8400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054DE-042E-44FF-A6C3-E6EAFCB7B6FD}" type="datetime1">
              <a:rPr lang="de-DE" smtClean="0"/>
              <a:t>06.01.2026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77000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213DD96-735F-4080-9BF5-49D24E037F8A}" type="datetime1">
              <a:rPr lang="de-DE" smtClean="0"/>
              <a:t>06.01.2026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5269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98C4E78-C8EA-44D9-904B-D7B3DFD222D9}" type="datetime1">
              <a:rPr lang="de-DE" smtClean="0"/>
              <a:t>06.01.2026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7874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921CDB-9D52-4553-AA6E-0B54F8435EEB}" type="datetime1">
              <a:rPr lang="de-DE" smtClean="0"/>
              <a:t>06.01.2026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6CE641-9D56-4250-A2F0-FA3ED935D71C}" type="slidenum">
              <a:rPr lang="de-DE" smtClean="0"/>
              <a:t>‹Nr.›</a:t>
            </a:fld>
            <a:endParaRPr lang="de-DE"/>
          </a:p>
        </p:txBody>
      </p:sp>
    </p:spTree>
    <p:extLst>
      <p:ext uri="{BB962C8B-B14F-4D97-AF65-F5344CB8AC3E}">
        <p14:creationId xmlns:p14="http://schemas.microsoft.com/office/powerpoint/2010/main" val="18119509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rench Flag HD Backgrounds Free Download">
            <a:extLst>
              <a:ext uri="{FF2B5EF4-FFF2-40B4-BE49-F238E27FC236}">
                <a16:creationId xmlns:a16="http://schemas.microsoft.com/office/drawing/2014/main" id="{F5ED23CB-EC4E-0DB2-7BC7-BB62742C63C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25"/>
          <a:stretch/>
        </p:blipFill>
        <p:spPr bwMode="auto">
          <a:xfrm>
            <a:off x="-232117" y="-130600"/>
            <a:ext cx="12421067" cy="698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el 1">
            <a:extLst>
              <a:ext uri="{FF2B5EF4-FFF2-40B4-BE49-F238E27FC236}">
                <a16:creationId xmlns:a16="http://schemas.microsoft.com/office/drawing/2014/main" id="{44C53E22-5D2C-D33C-8C17-6FD3781FD8B1}"/>
              </a:ext>
            </a:extLst>
          </p:cNvPr>
          <p:cNvSpPr>
            <a:spLocks noGrp="1"/>
          </p:cNvSpPr>
          <p:nvPr>
            <p:ph type="ctrTitle"/>
          </p:nvPr>
        </p:nvSpPr>
        <p:spPr>
          <a:xfrm>
            <a:off x="1524000" y="1122363"/>
            <a:ext cx="9144000" cy="3063240"/>
          </a:xfrm>
        </p:spPr>
        <p:txBody>
          <a:bodyPr>
            <a:normAutofit/>
          </a:bodyPr>
          <a:lstStyle/>
          <a:p>
            <a:r>
              <a:rPr lang="de-DE" sz="6600" dirty="0" err="1"/>
              <a:t>Bonjour</a:t>
            </a:r>
            <a:r>
              <a:rPr lang="de-DE" sz="6600" dirty="0"/>
              <a:t> </a:t>
            </a:r>
            <a:r>
              <a:rPr lang="de-DE" sz="6600" dirty="0" err="1"/>
              <a:t>tout</a:t>
            </a:r>
            <a:r>
              <a:rPr lang="de-DE" sz="6600" dirty="0"/>
              <a:t> le </a:t>
            </a:r>
            <a:r>
              <a:rPr lang="de-DE" sz="6600" dirty="0" err="1"/>
              <a:t>monde</a:t>
            </a:r>
            <a:r>
              <a:rPr lang="de-DE" sz="6600" dirty="0"/>
              <a:t> !</a:t>
            </a:r>
            <a:br>
              <a:rPr lang="de-DE" sz="6600" dirty="0"/>
            </a:br>
            <a:r>
              <a:rPr lang="de-DE" sz="2800" dirty="0" err="1"/>
              <a:t>séance</a:t>
            </a:r>
            <a:r>
              <a:rPr lang="de-DE" sz="2800" dirty="0"/>
              <a:t> n° 7  –  07/01/2026   </a:t>
            </a:r>
          </a:p>
        </p:txBody>
      </p:sp>
      <p:sp>
        <p:nvSpPr>
          <p:cNvPr id="3" name="Untertitel 2">
            <a:extLst>
              <a:ext uri="{FF2B5EF4-FFF2-40B4-BE49-F238E27FC236}">
                <a16:creationId xmlns:a16="http://schemas.microsoft.com/office/drawing/2014/main" id="{E74D703F-93B7-2C52-9E6B-8BD763C25B4B}"/>
              </a:ext>
            </a:extLst>
          </p:cNvPr>
          <p:cNvSpPr>
            <a:spLocks noGrp="1"/>
          </p:cNvSpPr>
          <p:nvPr>
            <p:ph type="subTitle" idx="1"/>
          </p:nvPr>
        </p:nvSpPr>
        <p:spPr>
          <a:xfrm>
            <a:off x="1527048" y="4599432"/>
            <a:ext cx="9144000" cy="1536192"/>
          </a:xfrm>
        </p:spPr>
        <p:txBody>
          <a:bodyPr>
            <a:normAutofit/>
          </a:bodyPr>
          <a:lstStyle/>
          <a:p>
            <a:r>
              <a:rPr lang="de-DE" sz="1900" dirty="0" err="1"/>
              <a:t>WiSe</a:t>
            </a:r>
            <a:r>
              <a:rPr lang="de-DE" sz="1900" dirty="0"/>
              <a:t> 2025-26 – </a:t>
            </a:r>
            <a:r>
              <a:rPr lang="de-DE" sz="1900" dirty="0" err="1"/>
              <a:t>Französich</a:t>
            </a:r>
            <a:r>
              <a:rPr lang="de-DE" sz="1900" dirty="0"/>
              <a:t>  </a:t>
            </a:r>
          </a:p>
          <a:p>
            <a:r>
              <a:rPr lang="de-DE" sz="1900" dirty="0" err="1"/>
              <a:t>mercredi</a:t>
            </a:r>
            <a:r>
              <a:rPr lang="de-DE" sz="1900" dirty="0"/>
              <a:t> 10-12h</a:t>
            </a:r>
          </a:p>
          <a:p>
            <a:r>
              <a:rPr lang="de-DE" sz="1900" dirty="0"/>
              <a:t>Clara Forster (cforster@uni-muenster.de)</a:t>
            </a:r>
          </a:p>
          <a:p>
            <a:r>
              <a:rPr lang="de-DE" sz="1900" dirty="0">
                <a:solidFill>
                  <a:schemeClr val="bg1"/>
                </a:solidFill>
              </a:rPr>
              <a:t>   </a:t>
            </a:r>
          </a:p>
        </p:txBody>
      </p:sp>
      <p:sp>
        <p:nvSpPr>
          <p:cNvPr id="4" name="Foliennummernplatzhalter 3">
            <a:extLst>
              <a:ext uri="{FF2B5EF4-FFF2-40B4-BE49-F238E27FC236}">
                <a16:creationId xmlns:a16="http://schemas.microsoft.com/office/drawing/2014/main" id="{7CB1AF5D-AF72-4DF2-4F92-BD4777E2E493}"/>
              </a:ext>
            </a:extLst>
          </p:cNvPr>
          <p:cNvSpPr>
            <a:spLocks noGrp="1"/>
          </p:cNvSpPr>
          <p:nvPr>
            <p:ph type="sldNum" sz="quarter" idx="12"/>
          </p:nvPr>
        </p:nvSpPr>
        <p:spPr/>
        <p:txBody>
          <a:bodyPr>
            <a:normAutofit/>
          </a:bodyPr>
          <a:lstStyle/>
          <a:p>
            <a:pPr>
              <a:spcAft>
                <a:spcPts val="600"/>
              </a:spcAft>
            </a:pPr>
            <a:fld id="{906CE641-9D56-4250-A2F0-FA3ED935D71C}" type="slidenum">
              <a:rPr lang="de-DE">
                <a:solidFill>
                  <a:srgbClr val="FFFFFF"/>
                </a:solidFill>
              </a:rPr>
              <a:pPr>
                <a:spcAft>
                  <a:spcPts val="600"/>
                </a:spcAft>
              </a:pPr>
              <a:t>1</a:t>
            </a:fld>
            <a:endParaRPr lang="de-DE">
              <a:solidFill>
                <a:srgbClr val="FFFFFF"/>
              </a:solidFill>
            </a:endParaRPr>
          </a:p>
        </p:txBody>
      </p:sp>
    </p:spTree>
    <p:extLst>
      <p:ext uri="{BB962C8B-B14F-4D97-AF65-F5344CB8AC3E}">
        <p14:creationId xmlns:p14="http://schemas.microsoft.com/office/powerpoint/2010/main" val="346094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C5E0AB-9BCC-4659-87C5-896D7078D283}"/>
            </a:ext>
          </a:extLst>
        </p:cNvPr>
        <p:cNvGrpSpPr/>
        <p:nvPr/>
      </p:nvGrpSpPr>
      <p:grpSpPr>
        <a:xfrm>
          <a:off x="0" y="0"/>
          <a:ext cx="0" cy="0"/>
          <a:chOff x="0" y="0"/>
          <a:chExt cx="0" cy="0"/>
        </a:xfrm>
      </p:grpSpPr>
      <p:sp useBgFill="1">
        <p:nvSpPr>
          <p:cNvPr id="1099" name="Rectangle 1098">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Site officiel du musée du Louvre">
            <a:extLst>
              <a:ext uri="{FF2B5EF4-FFF2-40B4-BE49-F238E27FC236}">
                <a16:creationId xmlns:a16="http://schemas.microsoft.com/office/drawing/2014/main" id="{B8E80F6E-7059-6138-C72E-A95762148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67" r="19293" b="2"/>
          <a:stretch>
            <a:fillRect/>
          </a:stretch>
        </p:blipFill>
        <p:spPr bwMode="auto">
          <a:xfrm>
            <a:off x="4115400" y="3807702"/>
            <a:ext cx="2885382" cy="3050298"/>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2FE7BE48-BDD4-876D-65CD-9AC47B4BD780}"/>
              </a:ext>
            </a:extLst>
          </p:cNvPr>
          <p:cNvPicPr>
            <a:picLocks noChangeAspect="1"/>
          </p:cNvPicPr>
          <p:nvPr/>
        </p:nvPicPr>
        <p:blipFill>
          <a:blip r:embed="rId3"/>
          <a:srcRect l="15705" r="39658" b="2"/>
          <a:stretch>
            <a:fillRect/>
          </a:stretch>
        </p:blipFill>
        <p:spPr>
          <a:xfrm>
            <a:off x="4115400" y="10"/>
            <a:ext cx="3058323"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sp>
        <p:nvSpPr>
          <p:cNvPr id="110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6484" y="2424319"/>
            <a:ext cx="3851563" cy="18288"/>
          </a:xfrm>
          <a:custGeom>
            <a:avLst/>
            <a:gdLst>
              <a:gd name="csX0" fmla="*/ 0 w 3851563"/>
              <a:gd name="csY0" fmla="*/ 0 h 18288"/>
              <a:gd name="csX1" fmla="*/ 718958 w 3851563"/>
              <a:gd name="csY1" fmla="*/ 0 h 18288"/>
              <a:gd name="csX2" fmla="*/ 1437917 w 3851563"/>
              <a:gd name="csY2" fmla="*/ 0 h 18288"/>
              <a:gd name="csX3" fmla="*/ 1964297 w 3851563"/>
              <a:gd name="csY3" fmla="*/ 0 h 18288"/>
              <a:gd name="csX4" fmla="*/ 2606224 w 3851563"/>
              <a:gd name="csY4" fmla="*/ 0 h 18288"/>
              <a:gd name="csX5" fmla="*/ 3171120 w 3851563"/>
              <a:gd name="csY5" fmla="*/ 0 h 18288"/>
              <a:gd name="csX6" fmla="*/ 3851563 w 3851563"/>
              <a:gd name="csY6" fmla="*/ 0 h 18288"/>
              <a:gd name="csX7" fmla="*/ 3851563 w 3851563"/>
              <a:gd name="csY7" fmla="*/ 18288 h 18288"/>
              <a:gd name="csX8" fmla="*/ 3209636 w 3851563"/>
              <a:gd name="csY8" fmla="*/ 18288 h 18288"/>
              <a:gd name="csX9" fmla="*/ 2644740 w 3851563"/>
              <a:gd name="csY9" fmla="*/ 18288 h 18288"/>
              <a:gd name="csX10" fmla="*/ 2002813 w 3851563"/>
              <a:gd name="csY10" fmla="*/ 18288 h 18288"/>
              <a:gd name="csX11" fmla="*/ 1399401 w 3851563"/>
              <a:gd name="csY11" fmla="*/ 18288 h 18288"/>
              <a:gd name="csX12" fmla="*/ 834505 w 3851563"/>
              <a:gd name="csY12" fmla="*/ 18288 h 18288"/>
              <a:gd name="csX13" fmla="*/ 0 w 3851563"/>
              <a:gd name="csY13" fmla="*/ 18288 h 18288"/>
              <a:gd name="csX14" fmla="*/ 0 w 3851563"/>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851563" h="18288" fill="none" extrusionOk="0">
                <a:moveTo>
                  <a:pt x="0" y="0"/>
                </a:moveTo>
                <a:cubicBezTo>
                  <a:pt x="195934" y="10403"/>
                  <a:pt x="550513" y="-3379"/>
                  <a:pt x="718958" y="0"/>
                </a:cubicBezTo>
                <a:cubicBezTo>
                  <a:pt x="887403" y="3379"/>
                  <a:pt x="1238155" y="34184"/>
                  <a:pt x="1437917" y="0"/>
                </a:cubicBezTo>
                <a:cubicBezTo>
                  <a:pt x="1637679" y="-34184"/>
                  <a:pt x="1735575" y="21633"/>
                  <a:pt x="1964297" y="0"/>
                </a:cubicBezTo>
                <a:cubicBezTo>
                  <a:pt x="2193019" y="-21633"/>
                  <a:pt x="2398398" y="-18127"/>
                  <a:pt x="2606224" y="0"/>
                </a:cubicBezTo>
                <a:cubicBezTo>
                  <a:pt x="2814050" y="18127"/>
                  <a:pt x="3010763" y="-3923"/>
                  <a:pt x="3171120" y="0"/>
                </a:cubicBezTo>
                <a:cubicBezTo>
                  <a:pt x="3331477" y="3923"/>
                  <a:pt x="3662318" y="22618"/>
                  <a:pt x="3851563" y="0"/>
                </a:cubicBezTo>
                <a:cubicBezTo>
                  <a:pt x="3851602" y="7328"/>
                  <a:pt x="3852182" y="9982"/>
                  <a:pt x="3851563" y="18288"/>
                </a:cubicBezTo>
                <a:cubicBezTo>
                  <a:pt x="3539697" y="8623"/>
                  <a:pt x="3360357" y="-7186"/>
                  <a:pt x="3209636" y="18288"/>
                </a:cubicBezTo>
                <a:cubicBezTo>
                  <a:pt x="3058915" y="43762"/>
                  <a:pt x="2810322" y="8087"/>
                  <a:pt x="2644740" y="18288"/>
                </a:cubicBezTo>
                <a:cubicBezTo>
                  <a:pt x="2479158" y="28489"/>
                  <a:pt x="2131941" y="44882"/>
                  <a:pt x="2002813" y="18288"/>
                </a:cubicBezTo>
                <a:cubicBezTo>
                  <a:pt x="1873685" y="-8306"/>
                  <a:pt x="1675560" y="30966"/>
                  <a:pt x="1399401" y="18288"/>
                </a:cubicBezTo>
                <a:cubicBezTo>
                  <a:pt x="1123242" y="5610"/>
                  <a:pt x="1065368" y="33824"/>
                  <a:pt x="834505" y="18288"/>
                </a:cubicBezTo>
                <a:cubicBezTo>
                  <a:pt x="603642" y="2752"/>
                  <a:pt x="191505" y="58863"/>
                  <a:pt x="0" y="18288"/>
                </a:cubicBezTo>
                <a:cubicBezTo>
                  <a:pt x="-593" y="9736"/>
                  <a:pt x="244" y="6610"/>
                  <a:pt x="0" y="0"/>
                </a:cubicBezTo>
                <a:close/>
              </a:path>
              <a:path w="3851563" h="18288" stroke="0" extrusionOk="0">
                <a:moveTo>
                  <a:pt x="0" y="0"/>
                </a:moveTo>
                <a:cubicBezTo>
                  <a:pt x="289752" y="13020"/>
                  <a:pt x="480313" y="17689"/>
                  <a:pt x="641927" y="0"/>
                </a:cubicBezTo>
                <a:cubicBezTo>
                  <a:pt x="803541" y="-17689"/>
                  <a:pt x="1025789" y="14289"/>
                  <a:pt x="1322370" y="0"/>
                </a:cubicBezTo>
                <a:cubicBezTo>
                  <a:pt x="1618951" y="-14289"/>
                  <a:pt x="1675364" y="4422"/>
                  <a:pt x="1925782" y="0"/>
                </a:cubicBezTo>
                <a:cubicBezTo>
                  <a:pt x="2176200" y="-4422"/>
                  <a:pt x="2354648" y="21578"/>
                  <a:pt x="2644740" y="0"/>
                </a:cubicBezTo>
                <a:cubicBezTo>
                  <a:pt x="2934832" y="-21578"/>
                  <a:pt x="2992732" y="-4264"/>
                  <a:pt x="3286667" y="0"/>
                </a:cubicBezTo>
                <a:cubicBezTo>
                  <a:pt x="3580602" y="4264"/>
                  <a:pt x="3638704" y="20914"/>
                  <a:pt x="3851563" y="0"/>
                </a:cubicBezTo>
                <a:cubicBezTo>
                  <a:pt x="3851890" y="8595"/>
                  <a:pt x="3851491" y="13110"/>
                  <a:pt x="3851563" y="18288"/>
                </a:cubicBezTo>
                <a:cubicBezTo>
                  <a:pt x="3681588" y="-9641"/>
                  <a:pt x="3414286" y="12858"/>
                  <a:pt x="3209636" y="18288"/>
                </a:cubicBezTo>
                <a:cubicBezTo>
                  <a:pt x="3004986" y="23718"/>
                  <a:pt x="2777102" y="31540"/>
                  <a:pt x="2490677" y="18288"/>
                </a:cubicBezTo>
                <a:cubicBezTo>
                  <a:pt x="2204252" y="5036"/>
                  <a:pt x="2142029" y="45834"/>
                  <a:pt x="1810235" y="18288"/>
                </a:cubicBezTo>
                <a:cubicBezTo>
                  <a:pt x="1478441" y="-9258"/>
                  <a:pt x="1432135" y="21272"/>
                  <a:pt x="1245339" y="18288"/>
                </a:cubicBezTo>
                <a:cubicBezTo>
                  <a:pt x="1058543" y="15304"/>
                  <a:pt x="886298" y="9998"/>
                  <a:pt x="718958" y="18288"/>
                </a:cubicBezTo>
                <a:cubicBezTo>
                  <a:pt x="551618" y="26578"/>
                  <a:pt x="308263" y="-12886"/>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a:extLst>
              <a:ext uri="{FF2B5EF4-FFF2-40B4-BE49-F238E27FC236}">
                <a16:creationId xmlns:a16="http://schemas.microsoft.com/office/drawing/2014/main" id="{AC7517FD-FD93-BD35-0549-6B381F040A06}"/>
              </a:ext>
            </a:extLst>
          </p:cNvPr>
          <p:cNvPicPr>
            <a:picLocks noChangeAspect="1"/>
          </p:cNvPicPr>
          <p:nvPr/>
        </p:nvPicPr>
        <p:blipFill>
          <a:blip r:embed="rId4"/>
          <a:srcRect t="1300" r="-4" b="-4"/>
          <a:stretch>
            <a:fillRect/>
          </a:stretch>
        </p:blipFill>
        <p:spPr>
          <a:xfrm>
            <a:off x="4" y="4328340"/>
            <a:ext cx="3912953"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2" name="Grafik 1">
            <a:extLst>
              <a:ext uri="{FF2B5EF4-FFF2-40B4-BE49-F238E27FC236}">
                <a16:creationId xmlns:a16="http://schemas.microsoft.com/office/drawing/2014/main" id="{70E194D2-1BE9-6F95-F9EA-4795C65F3F75}"/>
              </a:ext>
            </a:extLst>
          </p:cNvPr>
          <p:cNvPicPr>
            <a:picLocks noChangeAspect="1"/>
          </p:cNvPicPr>
          <p:nvPr/>
        </p:nvPicPr>
        <p:blipFill>
          <a:blip r:embed="rId5"/>
          <a:srcRect l="16399" r="17024" b="-2"/>
          <a:stretch>
            <a:fillRect/>
          </a:stretch>
        </p:blipFill>
        <p:spPr>
          <a:xfrm>
            <a:off x="0" y="0"/>
            <a:ext cx="4015949" cy="4026465"/>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1030" name="Content Placeholder 1029">
            <a:extLst>
              <a:ext uri="{FF2B5EF4-FFF2-40B4-BE49-F238E27FC236}">
                <a16:creationId xmlns:a16="http://schemas.microsoft.com/office/drawing/2014/main" id="{2D030D5A-8026-B4F4-2373-20D6A4EEDF3F}"/>
              </a:ext>
            </a:extLst>
          </p:cNvPr>
          <p:cNvSpPr>
            <a:spLocks noGrp="1"/>
          </p:cNvSpPr>
          <p:nvPr>
            <p:ph idx="1"/>
          </p:nvPr>
        </p:nvSpPr>
        <p:spPr>
          <a:xfrm>
            <a:off x="7273174" y="2614827"/>
            <a:ext cx="4537114" cy="3578739"/>
          </a:xfrm>
        </p:spPr>
        <p:txBody>
          <a:bodyPr>
            <a:normAutofit/>
          </a:bodyPr>
          <a:lstStyle/>
          <a:p>
            <a:pPr marL="0" indent="0" algn="just">
              <a:buNone/>
            </a:pPr>
            <a:r>
              <a:rPr lang="de-DE" sz="2400" b="1" i="1" dirty="0"/>
              <a:t>Quelles </a:t>
            </a:r>
            <a:r>
              <a:rPr lang="de-DE" sz="2400" b="1" i="1" dirty="0" err="1"/>
              <a:t>activités</a:t>
            </a:r>
            <a:r>
              <a:rPr lang="de-DE" sz="2400" b="1" i="1" dirty="0"/>
              <a:t> </a:t>
            </a:r>
            <a:r>
              <a:rPr lang="de-DE" sz="2400" b="1" i="1" dirty="0" err="1"/>
              <a:t>est-ce-qu‘on</a:t>
            </a:r>
            <a:r>
              <a:rPr lang="de-DE" sz="2400" b="1" i="1" dirty="0"/>
              <a:t> </a:t>
            </a:r>
            <a:r>
              <a:rPr lang="de-DE" sz="2400" b="1" i="1" dirty="0" err="1"/>
              <a:t>peut</a:t>
            </a:r>
            <a:r>
              <a:rPr lang="de-DE" sz="2400" b="1" i="1" dirty="0"/>
              <a:t> faire en France ? </a:t>
            </a:r>
            <a:r>
              <a:rPr lang="fr-FR" sz="2400" b="1" i="1" noProof="0" dirty="0">
                <a:latin typeface="Aptos" panose="020B0004020202020204" pitchFamily="34" charset="0"/>
                <a:ea typeface="Aptos" panose="020B0004020202020204" pitchFamily="34" charset="0"/>
                <a:cs typeface="Times New Roman" panose="02020603050405020304" pitchFamily="18" charset="0"/>
              </a:rPr>
              <a:t>Note tous les mots que tu connais. Puis, compare avec ta voisine/ton voisin. </a:t>
            </a:r>
            <a:endParaRPr lang="de-DE" sz="2400" b="1" i="1" dirty="0"/>
          </a:p>
          <a:p>
            <a:pPr marL="0" indent="0" algn="just">
              <a:buNone/>
            </a:pPr>
            <a:r>
              <a:rPr lang="de-DE" sz="2400" dirty="0"/>
              <a:t>Welche Freizeitaktivitäten kann man in Frankreich machen? Schreibe alle Wörter auf, die dir einfallen. Dann vergleiche mit deine*r*m Nach-bar*in.</a:t>
            </a:r>
            <a:endParaRPr lang="en-US" sz="2400" dirty="0"/>
          </a:p>
          <a:p>
            <a:pPr marL="0" indent="0">
              <a:buNone/>
            </a:pPr>
            <a:endParaRPr lang="en-US" sz="2200" dirty="0"/>
          </a:p>
        </p:txBody>
      </p:sp>
      <p:sp>
        <p:nvSpPr>
          <p:cNvPr id="4" name="Foliennummernplatzhalter 3">
            <a:extLst>
              <a:ext uri="{FF2B5EF4-FFF2-40B4-BE49-F238E27FC236}">
                <a16:creationId xmlns:a16="http://schemas.microsoft.com/office/drawing/2014/main" id="{C81A1EE4-BA2A-8AE9-4890-4FA330FD8F9A}"/>
              </a:ext>
            </a:extLst>
          </p:cNvPr>
          <p:cNvSpPr>
            <a:spLocks noGrp="1"/>
          </p:cNvSpPr>
          <p:nvPr>
            <p:ph type="sldNum" sz="quarter" idx="12"/>
          </p:nvPr>
        </p:nvSpPr>
        <p:spPr>
          <a:xfrm>
            <a:off x="10896600" y="6356350"/>
            <a:ext cx="457200" cy="365125"/>
          </a:xfrm>
        </p:spPr>
        <p:txBody>
          <a:bodyPr>
            <a:normAutofit/>
          </a:bodyPr>
          <a:lstStyle/>
          <a:p>
            <a:pPr>
              <a:spcAft>
                <a:spcPts val="600"/>
              </a:spcAft>
            </a:pPr>
            <a:fld id="{906CE641-9D56-4250-A2F0-FA3ED935D71C}" type="slidenum">
              <a:rPr lang="de-DE"/>
              <a:pPr>
                <a:spcAft>
                  <a:spcPts val="600"/>
                </a:spcAft>
              </a:pPr>
              <a:t>2</a:t>
            </a:fld>
            <a:endParaRPr lang="de-DE"/>
          </a:p>
        </p:txBody>
      </p:sp>
      <p:sp>
        <p:nvSpPr>
          <p:cNvPr id="15" name="Textfeld 14">
            <a:extLst>
              <a:ext uri="{FF2B5EF4-FFF2-40B4-BE49-F238E27FC236}">
                <a16:creationId xmlns:a16="http://schemas.microsoft.com/office/drawing/2014/main" id="{A69FB1D6-FEE5-5AC4-4118-2400742414A9}"/>
              </a:ext>
            </a:extLst>
          </p:cNvPr>
          <p:cNvSpPr txBox="1"/>
          <p:nvPr/>
        </p:nvSpPr>
        <p:spPr>
          <a:xfrm>
            <a:off x="7702681" y="1633707"/>
            <a:ext cx="3679677" cy="584775"/>
          </a:xfrm>
          <a:prstGeom prst="rect">
            <a:avLst/>
          </a:prstGeom>
          <a:noFill/>
        </p:spPr>
        <p:txBody>
          <a:bodyPr wrap="square" rtlCol="0">
            <a:spAutoFit/>
          </a:bodyPr>
          <a:lstStyle/>
          <a:p>
            <a:r>
              <a:rPr lang="de-DE" sz="3200" dirty="0" err="1">
                <a:latin typeface="Cascadia Code SemiLight" panose="020B0609020000020004" pitchFamily="49" charset="0"/>
                <a:ea typeface="Cascadia Code SemiLight" panose="020B0609020000020004" pitchFamily="49" charset="0"/>
                <a:cs typeface="Cascadia Code SemiLight" panose="020B0609020000020004" pitchFamily="49" charset="0"/>
              </a:rPr>
              <a:t>Les</a:t>
            </a:r>
            <a:r>
              <a:rPr lang="de-DE" sz="3200" dirty="0">
                <a:latin typeface="Cascadia Code SemiLight" panose="020B0609020000020004" pitchFamily="49" charset="0"/>
                <a:ea typeface="Cascadia Code SemiLight" panose="020B0609020000020004" pitchFamily="49" charset="0"/>
                <a:cs typeface="Cascadia Code SemiLight" panose="020B0609020000020004" pitchFamily="49" charset="0"/>
              </a:rPr>
              <a:t> </a:t>
            </a:r>
            <a:r>
              <a:rPr lang="de-DE" sz="3200" dirty="0" err="1">
                <a:latin typeface="Cascadia Code SemiLight" panose="020B0609020000020004" pitchFamily="49" charset="0"/>
                <a:ea typeface="Cascadia Code SemiLight" panose="020B0609020000020004" pitchFamily="49" charset="0"/>
                <a:cs typeface="Cascadia Code SemiLight" panose="020B0609020000020004" pitchFamily="49" charset="0"/>
              </a:rPr>
              <a:t>Activités</a:t>
            </a:r>
            <a:endParaRPr lang="de-DE" sz="3200" dirty="0">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Tree>
    <p:extLst>
      <p:ext uri="{BB962C8B-B14F-4D97-AF65-F5344CB8AC3E}">
        <p14:creationId xmlns:p14="http://schemas.microsoft.com/office/powerpoint/2010/main" val="40350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2B57158-1773-FED5-5CFF-687075A6657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8D010F-DD5F-B889-717D-64BF331C0104}"/>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BEBA9B0D-E305-A6BE-1B61-E20EC6A51A82}"/>
              </a:ext>
            </a:extLst>
          </p:cNvPr>
          <p:cNvSpPr>
            <a:spLocks noGrp="1"/>
          </p:cNvSpPr>
          <p:nvPr>
            <p:ph type="sldNum" sz="quarter" idx="12"/>
          </p:nvPr>
        </p:nvSpPr>
        <p:spPr/>
        <p:txBody>
          <a:bodyPr/>
          <a:lstStyle/>
          <a:p>
            <a:fld id="{906CE641-9D56-4250-A2F0-FA3ED935D71C}" type="slidenum">
              <a:rPr lang="de-DE" smtClean="0"/>
              <a:t>3</a:t>
            </a:fld>
            <a:endParaRPr lang="de-DE"/>
          </a:p>
        </p:txBody>
      </p:sp>
      <p:sp>
        <p:nvSpPr>
          <p:cNvPr id="5" name="Textfeld 4">
            <a:extLst>
              <a:ext uri="{FF2B5EF4-FFF2-40B4-BE49-F238E27FC236}">
                <a16:creationId xmlns:a16="http://schemas.microsoft.com/office/drawing/2014/main" id="{741A2BF1-B3D4-11E4-E8B4-664452FEB807}"/>
              </a:ext>
            </a:extLst>
          </p:cNvPr>
          <p:cNvSpPr txBox="1"/>
          <p:nvPr/>
        </p:nvSpPr>
        <p:spPr>
          <a:xfrm>
            <a:off x="949004" y="842846"/>
            <a:ext cx="10293991" cy="523220"/>
          </a:xfrm>
          <a:prstGeom prst="rect">
            <a:avLst/>
          </a:prstGeom>
          <a:noFill/>
        </p:spPr>
        <p:txBody>
          <a:bodyPr wrap="square" rtlCol="0">
            <a:spAutoFit/>
          </a:bodyPr>
          <a:lstStyle/>
          <a:p>
            <a:r>
              <a:rPr lang="fr-FR" sz="2800" u="sng" noProof="0" dirty="0"/>
              <a:t>Fiche de travail « Que font les Français ?» </a:t>
            </a:r>
          </a:p>
        </p:txBody>
      </p:sp>
      <p:pic>
        <p:nvPicPr>
          <p:cNvPr id="8" name="Grafik 7" descr="Dokument Silhouette">
            <a:extLst>
              <a:ext uri="{FF2B5EF4-FFF2-40B4-BE49-F238E27FC236}">
                <a16:creationId xmlns:a16="http://schemas.microsoft.com/office/drawing/2014/main" id="{96FF5059-E603-E5DE-8FEA-910EC353FA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5139" y="802605"/>
            <a:ext cx="563461" cy="563461"/>
          </a:xfrm>
          <a:prstGeom prst="rect">
            <a:avLst/>
          </a:prstGeom>
        </p:spPr>
      </p:pic>
      <p:sp>
        <p:nvSpPr>
          <p:cNvPr id="9" name="Textfeld 8">
            <a:extLst>
              <a:ext uri="{FF2B5EF4-FFF2-40B4-BE49-F238E27FC236}">
                <a16:creationId xmlns:a16="http://schemas.microsoft.com/office/drawing/2014/main" id="{1A19B759-638F-A482-EC31-7DCB65DDAA26}"/>
              </a:ext>
            </a:extLst>
          </p:cNvPr>
          <p:cNvSpPr txBox="1"/>
          <p:nvPr/>
        </p:nvSpPr>
        <p:spPr>
          <a:xfrm>
            <a:off x="1333850" y="1744910"/>
            <a:ext cx="8942664" cy="2492990"/>
          </a:xfrm>
          <a:prstGeom prst="rect">
            <a:avLst/>
          </a:prstGeom>
          <a:noFill/>
        </p:spPr>
        <p:txBody>
          <a:bodyPr wrap="square" rtlCol="0">
            <a:spAutoFit/>
          </a:bodyPr>
          <a:lstStyle/>
          <a:p>
            <a:r>
              <a:rPr lang="de-DE" sz="2400" b="1" dirty="0" err="1"/>
              <a:t>Travaillez</a:t>
            </a:r>
            <a:r>
              <a:rPr lang="de-DE" sz="2400" b="1" dirty="0"/>
              <a:t> à deux. </a:t>
            </a:r>
            <a:r>
              <a:rPr lang="de-DE" sz="2400" b="1" dirty="0" err="1"/>
              <a:t>Faites</a:t>
            </a:r>
            <a:r>
              <a:rPr lang="de-DE" sz="2400" b="1" dirty="0"/>
              <a:t> </a:t>
            </a:r>
            <a:r>
              <a:rPr lang="de-DE" sz="2400" b="1" dirty="0" err="1"/>
              <a:t>les</a:t>
            </a:r>
            <a:r>
              <a:rPr lang="de-DE" sz="2400" b="1" dirty="0"/>
              <a:t> </a:t>
            </a:r>
            <a:r>
              <a:rPr lang="de-DE" sz="2400" b="1" dirty="0" err="1"/>
              <a:t>tâches</a:t>
            </a:r>
            <a:r>
              <a:rPr lang="de-DE" sz="2400" b="1" dirty="0"/>
              <a:t> 1) et 2).</a:t>
            </a:r>
          </a:p>
          <a:p>
            <a:r>
              <a:rPr lang="de-DE" sz="2400" b="1" dirty="0">
                <a:sym typeface="Wingdings" panose="05000000000000000000" pitchFamily="2" charset="2"/>
              </a:rPr>
              <a:t> </a:t>
            </a:r>
            <a:r>
              <a:rPr lang="de-DE" sz="2400" b="1" dirty="0"/>
              <a:t> </a:t>
            </a:r>
            <a:r>
              <a:rPr lang="de-DE" sz="2400" b="1" dirty="0" err="1"/>
              <a:t>Puis</a:t>
            </a:r>
            <a:r>
              <a:rPr lang="de-DE" sz="2400" b="1" dirty="0"/>
              <a:t> </a:t>
            </a:r>
            <a:r>
              <a:rPr lang="de-DE" sz="2400" b="1" dirty="0" err="1"/>
              <a:t>consultez</a:t>
            </a:r>
            <a:r>
              <a:rPr lang="de-DE" sz="2400" b="1" dirty="0"/>
              <a:t> la </a:t>
            </a:r>
            <a:r>
              <a:rPr lang="de-DE" sz="2400" b="1" dirty="0" err="1"/>
              <a:t>fiche</a:t>
            </a:r>
            <a:r>
              <a:rPr lang="de-DE" sz="2400" b="1" dirty="0"/>
              <a:t> de </a:t>
            </a:r>
            <a:r>
              <a:rPr lang="de-DE" sz="2400" b="1" dirty="0" err="1"/>
              <a:t>solution</a:t>
            </a:r>
            <a:r>
              <a:rPr lang="de-DE" sz="2400" b="1" dirty="0"/>
              <a:t>. </a:t>
            </a:r>
          </a:p>
          <a:p>
            <a:endParaRPr lang="de-DE" sz="2400" dirty="0"/>
          </a:p>
          <a:p>
            <a:r>
              <a:rPr lang="de-DE" sz="2400" dirty="0"/>
              <a:t>Arbeitet zu zweit. Bearbeitet die Aufgaben 1) und 2). </a:t>
            </a:r>
          </a:p>
          <a:p>
            <a:r>
              <a:rPr lang="de-DE" sz="2400" dirty="0">
                <a:sym typeface="Wingdings" panose="05000000000000000000" pitchFamily="2" charset="2"/>
              </a:rPr>
              <a:t></a:t>
            </a:r>
            <a:r>
              <a:rPr lang="de-DE" sz="2400" dirty="0"/>
              <a:t>Vergleicht dann mit dem Lösungsblatt.</a:t>
            </a:r>
          </a:p>
          <a:p>
            <a:endParaRPr lang="de-DE" dirty="0"/>
          </a:p>
          <a:p>
            <a:endParaRPr lang="de-DE" dirty="0"/>
          </a:p>
        </p:txBody>
      </p:sp>
    </p:spTree>
    <p:extLst>
      <p:ext uri="{BB962C8B-B14F-4D97-AF65-F5344CB8AC3E}">
        <p14:creationId xmlns:p14="http://schemas.microsoft.com/office/powerpoint/2010/main" val="14394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B5C0F3E-2B9E-AC4E-2981-E61590428AA2}"/>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2B5886A-ED10-3854-D907-87FFF71E8A79}"/>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42BFCEA6-8269-E0AC-0C1C-5974BD7AB1E5}"/>
              </a:ext>
            </a:extLst>
          </p:cNvPr>
          <p:cNvSpPr>
            <a:spLocks noGrp="1"/>
          </p:cNvSpPr>
          <p:nvPr>
            <p:ph type="sldNum" sz="quarter" idx="12"/>
          </p:nvPr>
        </p:nvSpPr>
        <p:spPr/>
        <p:txBody>
          <a:bodyPr/>
          <a:lstStyle/>
          <a:p>
            <a:fld id="{906CE641-9D56-4250-A2F0-FA3ED935D71C}" type="slidenum">
              <a:rPr lang="de-DE" smtClean="0"/>
              <a:t>4</a:t>
            </a:fld>
            <a:endParaRPr lang="de-DE"/>
          </a:p>
        </p:txBody>
      </p:sp>
      <p:sp>
        <p:nvSpPr>
          <p:cNvPr id="9" name="Textfeld 8">
            <a:extLst>
              <a:ext uri="{FF2B5EF4-FFF2-40B4-BE49-F238E27FC236}">
                <a16:creationId xmlns:a16="http://schemas.microsoft.com/office/drawing/2014/main" id="{1D26168B-4350-FDD3-39C5-269D100C3999}"/>
              </a:ext>
            </a:extLst>
          </p:cNvPr>
          <p:cNvSpPr txBox="1"/>
          <p:nvPr/>
        </p:nvSpPr>
        <p:spPr>
          <a:xfrm>
            <a:off x="1333850" y="1744910"/>
            <a:ext cx="8942664" cy="646331"/>
          </a:xfrm>
          <a:prstGeom prst="rect">
            <a:avLst/>
          </a:prstGeom>
          <a:noFill/>
        </p:spPr>
        <p:txBody>
          <a:bodyPr wrap="square" rtlCol="0">
            <a:spAutoFit/>
          </a:bodyPr>
          <a:lstStyle/>
          <a:p>
            <a:endParaRPr lang="de-DE" dirty="0"/>
          </a:p>
          <a:p>
            <a:endParaRPr lang="de-DE" dirty="0"/>
          </a:p>
        </p:txBody>
      </p:sp>
      <p:sp>
        <p:nvSpPr>
          <p:cNvPr id="2" name="Textfeld 1">
            <a:extLst>
              <a:ext uri="{FF2B5EF4-FFF2-40B4-BE49-F238E27FC236}">
                <a16:creationId xmlns:a16="http://schemas.microsoft.com/office/drawing/2014/main" id="{AF179D03-7DDA-294E-5055-E23A0EB19466}"/>
              </a:ext>
            </a:extLst>
          </p:cNvPr>
          <p:cNvSpPr txBox="1"/>
          <p:nvPr/>
        </p:nvSpPr>
        <p:spPr>
          <a:xfrm>
            <a:off x="1056762" y="1949396"/>
            <a:ext cx="9801388" cy="3354765"/>
          </a:xfrm>
          <a:prstGeom prst="rect">
            <a:avLst/>
          </a:prstGeom>
          <a:noFill/>
        </p:spPr>
        <p:txBody>
          <a:bodyPr wrap="square" rtlCol="0">
            <a:spAutoFit/>
          </a:bodyPr>
          <a:lstStyle/>
          <a:p>
            <a:r>
              <a:rPr lang="de-DE" sz="3200" b="1" dirty="0"/>
              <a:t>À </a:t>
            </a:r>
            <a:r>
              <a:rPr lang="de-DE" sz="3200" b="1" dirty="0" err="1"/>
              <a:t>quatre</a:t>
            </a:r>
            <a:r>
              <a:rPr lang="de-DE" sz="3200" b="1" dirty="0"/>
              <a:t> : </a:t>
            </a:r>
            <a:r>
              <a:rPr lang="de-DE" sz="3200" b="1" dirty="0" err="1"/>
              <a:t>jouez</a:t>
            </a:r>
            <a:r>
              <a:rPr lang="de-DE" sz="3200" b="1" dirty="0"/>
              <a:t> le </a:t>
            </a:r>
            <a:r>
              <a:rPr lang="de-DE" sz="3200" b="1" dirty="0" err="1"/>
              <a:t>jeu</a:t>
            </a:r>
            <a:r>
              <a:rPr lang="de-DE" sz="3200" b="1" dirty="0"/>
              <a:t> de </a:t>
            </a:r>
            <a:r>
              <a:rPr lang="de-DE" sz="3200" b="1" dirty="0" err="1"/>
              <a:t>mémory</a:t>
            </a:r>
            <a:r>
              <a:rPr lang="de-DE" sz="3200" b="1" dirty="0"/>
              <a:t> </a:t>
            </a:r>
            <a:r>
              <a:rPr lang="de-DE" sz="3200" b="1" dirty="0" err="1"/>
              <a:t>avec</a:t>
            </a:r>
            <a:r>
              <a:rPr lang="de-DE" sz="3200" b="1" dirty="0"/>
              <a:t> </a:t>
            </a:r>
            <a:r>
              <a:rPr lang="de-DE" sz="3200" b="1" dirty="0" err="1"/>
              <a:t>les</a:t>
            </a:r>
            <a:r>
              <a:rPr lang="de-DE" sz="3200" b="1" dirty="0"/>
              <a:t> </a:t>
            </a:r>
            <a:r>
              <a:rPr lang="de-DE" sz="3200" b="1" dirty="0" err="1"/>
              <a:t>mots</a:t>
            </a:r>
            <a:r>
              <a:rPr lang="de-DE" sz="3200" b="1" dirty="0"/>
              <a:t> et </a:t>
            </a:r>
            <a:r>
              <a:rPr lang="de-DE" sz="3200" b="1" dirty="0" err="1"/>
              <a:t>les</a:t>
            </a:r>
            <a:r>
              <a:rPr lang="de-DE" sz="3200" b="1" dirty="0"/>
              <a:t> </a:t>
            </a:r>
            <a:r>
              <a:rPr lang="de-DE" sz="3200" b="1" dirty="0" err="1"/>
              <a:t>images</a:t>
            </a:r>
            <a:r>
              <a:rPr lang="de-DE" sz="3200" b="1" dirty="0"/>
              <a:t>. </a:t>
            </a:r>
            <a:r>
              <a:rPr lang="de-DE" sz="3200" b="1" dirty="0" err="1"/>
              <a:t>Dites</a:t>
            </a:r>
            <a:r>
              <a:rPr lang="de-DE" sz="3200" b="1" dirty="0"/>
              <a:t> le </a:t>
            </a:r>
            <a:r>
              <a:rPr lang="de-DE" sz="3200" b="1" dirty="0" err="1"/>
              <a:t>mot</a:t>
            </a:r>
            <a:r>
              <a:rPr lang="de-DE" sz="3200" b="1" dirty="0"/>
              <a:t> à </a:t>
            </a:r>
            <a:r>
              <a:rPr lang="de-DE" sz="3200" b="1" dirty="0" err="1"/>
              <a:t>voix</a:t>
            </a:r>
            <a:r>
              <a:rPr lang="de-DE" sz="3200" b="1" dirty="0"/>
              <a:t> haute à </a:t>
            </a:r>
            <a:r>
              <a:rPr lang="de-DE" sz="3200" b="1" dirty="0" err="1"/>
              <a:t>chaque</a:t>
            </a:r>
            <a:r>
              <a:rPr lang="de-DE" sz="3200" b="1" dirty="0"/>
              <a:t> </a:t>
            </a:r>
            <a:r>
              <a:rPr lang="de-DE" sz="3200" b="1" dirty="0" err="1"/>
              <a:t>fois</a:t>
            </a:r>
            <a:r>
              <a:rPr lang="de-DE" sz="3200" b="1" dirty="0"/>
              <a:t> que vous </a:t>
            </a:r>
            <a:r>
              <a:rPr lang="de-DE" sz="3200" b="1" dirty="0" err="1"/>
              <a:t>retournez</a:t>
            </a:r>
            <a:r>
              <a:rPr lang="de-DE" sz="3200" b="1" dirty="0"/>
              <a:t> une carte.</a:t>
            </a:r>
          </a:p>
          <a:p>
            <a:endParaRPr lang="de-DE" sz="3200" b="1" dirty="0"/>
          </a:p>
          <a:p>
            <a:r>
              <a:rPr lang="de-DE" sz="2800" dirty="0"/>
              <a:t>Zu viert : Spielt das Memory-Spiel </a:t>
            </a:r>
            <a:r>
              <a:rPr lang="de-DE" sz="2800" dirty="0">
                <a:solidFill>
                  <a:srgbClr val="000000"/>
                </a:solidFill>
                <a:effectLst/>
                <a:ea typeface="Aptos" panose="020B0004020202020204" pitchFamily="34" charset="0"/>
                <a:cs typeface="Times New Roman" panose="02020603050405020304" pitchFamily="18" charset="0"/>
              </a:rPr>
              <a:t>mit den Vokabeln und Bildern. Bei jeder Karte, die aufgedeckt wird, sagt ihr einmal laut das entsprechende Wort. </a:t>
            </a:r>
            <a:endParaRPr lang="de-DE" sz="2800" dirty="0"/>
          </a:p>
        </p:txBody>
      </p:sp>
      <p:sp>
        <p:nvSpPr>
          <p:cNvPr id="5" name="Textfeld 4">
            <a:extLst>
              <a:ext uri="{FF2B5EF4-FFF2-40B4-BE49-F238E27FC236}">
                <a16:creationId xmlns:a16="http://schemas.microsoft.com/office/drawing/2014/main" id="{2C81F0B4-7603-2DF9-2E02-4F9506E91DF2}"/>
              </a:ext>
            </a:extLst>
          </p:cNvPr>
          <p:cNvSpPr txBox="1"/>
          <p:nvPr/>
        </p:nvSpPr>
        <p:spPr>
          <a:xfrm>
            <a:off x="1056762" y="673768"/>
            <a:ext cx="10078476" cy="707886"/>
          </a:xfrm>
          <a:prstGeom prst="rect">
            <a:avLst/>
          </a:prstGeom>
          <a:noFill/>
        </p:spPr>
        <p:txBody>
          <a:bodyPr wrap="square" rtlCol="0">
            <a:spAutoFit/>
          </a:bodyPr>
          <a:lstStyle/>
          <a:p>
            <a:pPr algn="ctr"/>
            <a:r>
              <a:rPr lang="de-DE" sz="4000" b="1" dirty="0" err="1">
                <a:latin typeface="Abadi" panose="020B0604020104020204" pitchFamily="34" charset="0"/>
              </a:rPr>
              <a:t>Mémory</a:t>
            </a:r>
            <a:endParaRPr lang="de-DE" sz="4000" dirty="0"/>
          </a:p>
        </p:txBody>
      </p:sp>
    </p:spTree>
    <p:extLst>
      <p:ext uri="{BB962C8B-B14F-4D97-AF65-F5344CB8AC3E}">
        <p14:creationId xmlns:p14="http://schemas.microsoft.com/office/powerpoint/2010/main" val="254092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0E30C22-D658-314E-737A-401937A531E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6DB4EC2-523B-0CFA-B806-514B881A4DBA}"/>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919C1751-C3C1-13D3-850D-EFD58E9A2B37}"/>
              </a:ext>
            </a:extLst>
          </p:cNvPr>
          <p:cNvSpPr>
            <a:spLocks noGrp="1"/>
          </p:cNvSpPr>
          <p:nvPr>
            <p:ph type="sldNum" sz="quarter" idx="12"/>
          </p:nvPr>
        </p:nvSpPr>
        <p:spPr/>
        <p:txBody>
          <a:bodyPr/>
          <a:lstStyle/>
          <a:p>
            <a:fld id="{906CE641-9D56-4250-A2F0-FA3ED935D71C}" type="slidenum">
              <a:rPr lang="de-DE" smtClean="0"/>
              <a:t>5</a:t>
            </a:fld>
            <a:endParaRPr lang="de-DE"/>
          </a:p>
        </p:txBody>
      </p:sp>
      <p:sp>
        <p:nvSpPr>
          <p:cNvPr id="5" name="Textfeld 4">
            <a:extLst>
              <a:ext uri="{FF2B5EF4-FFF2-40B4-BE49-F238E27FC236}">
                <a16:creationId xmlns:a16="http://schemas.microsoft.com/office/drawing/2014/main" id="{CB765026-4F67-1EC9-3347-B6D7AE936FF5}"/>
              </a:ext>
            </a:extLst>
          </p:cNvPr>
          <p:cNvSpPr txBox="1"/>
          <p:nvPr/>
        </p:nvSpPr>
        <p:spPr>
          <a:xfrm>
            <a:off x="949004" y="584981"/>
            <a:ext cx="10293991" cy="523220"/>
          </a:xfrm>
          <a:prstGeom prst="rect">
            <a:avLst/>
          </a:prstGeom>
          <a:noFill/>
        </p:spPr>
        <p:txBody>
          <a:bodyPr wrap="square" rtlCol="0">
            <a:spAutoFit/>
          </a:bodyPr>
          <a:lstStyle/>
          <a:p>
            <a:pPr algn="ctr"/>
            <a:r>
              <a:rPr lang="fr-FR" sz="2800" u="sng" noProof="0" dirty="0"/>
              <a:t>Le voyage en groupe d’</a:t>
            </a:r>
            <a:r>
              <a:rPr lang="fr-FR" sz="2800" u="sng" noProof="0" dirty="0" err="1"/>
              <a:t>ami.e.s</a:t>
            </a:r>
            <a:endParaRPr lang="fr-FR" sz="2800" u="sng" noProof="0" dirty="0"/>
          </a:p>
        </p:txBody>
      </p:sp>
      <p:sp>
        <p:nvSpPr>
          <p:cNvPr id="2" name="Textfeld 1">
            <a:extLst>
              <a:ext uri="{FF2B5EF4-FFF2-40B4-BE49-F238E27FC236}">
                <a16:creationId xmlns:a16="http://schemas.microsoft.com/office/drawing/2014/main" id="{9B83DC34-2FAC-875F-12D7-9EB64A8BFE0F}"/>
              </a:ext>
            </a:extLst>
          </p:cNvPr>
          <p:cNvSpPr txBox="1"/>
          <p:nvPr/>
        </p:nvSpPr>
        <p:spPr>
          <a:xfrm>
            <a:off x="1293302" y="1275933"/>
            <a:ext cx="9605394" cy="5262979"/>
          </a:xfrm>
          <a:prstGeom prst="rect">
            <a:avLst/>
          </a:prstGeom>
          <a:noFill/>
        </p:spPr>
        <p:txBody>
          <a:bodyPr wrap="square" rtlCol="0">
            <a:spAutoFit/>
          </a:bodyPr>
          <a:lstStyle/>
          <a:p>
            <a:pPr algn="just"/>
            <a:r>
              <a:rPr lang="de-DE" sz="2400" b="1" dirty="0" err="1"/>
              <a:t>Travail</a:t>
            </a:r>
            <a:r>
              <a:rPr lang="de-DE" sz="2400" b="1" dirty="0"/>
              <a:t> de </a:t>
            </a:r>
            <a:r>
              <a:rPr lang="de-DE" sz="2400" b="1" dirty="0" err="1"/>
              <a:t>groupe</a:t>
            </a:r>
            <a:r>
              <a:rPr lang="de-DE" sz="2400" b="1" dirty="0"/>
              <a:t> : </a:t>
            </a:r>
            <a:r>
              <a:rPr lang="de-DE" sz="2400" b="1" dirty="0" err="1"/>
              <a:t>discussion</a:t>
            </a:r>
            <a:endParaRPr lang="de-DE" sz="2400" b="1" dirty="0"/>
          </a:p>
          <a:p>
            <a:pPr algn="just"/>
            <a:r>
              <a:rPr lang="de-DE" sz="2400" b="1" dirty="0"/>
              <a:t>Vous </a:t>
            </a:r>
            <a:r>
              <a:rPr lang="de-DE" sz="2400" b="1" dirty="0" err="1"/>
              <a:t>voulez</a:t>
            </a:r>
            <a:r>
              <a:rPr lang="de-DE" sz="2400" b="1" dirty="0"/>
              <a:t> </a:t>
            </a:r>
            <a:r>
              <a:rPr lang="de-DE" sz="2400" b="1" dirty="0" err="1"/>
              <a:t>partir</a:t>
            </a:r>
            <a:r>
              <a:rPr lang="de-DE" sz="2400" b="1" dirty="0"/>
              <a:t> en </a:t>
            </a:r>
            <a:r>
              <a:rPr lang="de-DE" sz="2400" b="1" dirty="0" err="1"/>
              <a:t>voyage</a:t>
            </a:r>
            <a:r>
              <a:rPr lang="de-DE" sz="2400" b="1" dirty="0"/>
              <a:t> entre </a:t>
            </a:r>
            <a:r>
              <a:rPr lang="de-DE" sz="2400" b="1" dirty="0" err="1"/>
              <a:t>ami.e.s</a:t>
            </a:r>
            <a:r>
              <a:rPr lang="de-DE" sz="2400" b="1" dirty="0"/>
              <a:t> </a:t>
            </a:r>
            <a:r>
              <a:rPr lang="de-DE" sz="2400" b="1" dirty="0" err="1"/>
              <a:t>pendant</a:t>
            </a:r>
            <a:r>
              <a:rPr lang="de-DE" sz="2400" b="1" dirty="0"/>
              <a:t> </a:t>
            </a:r>
            <a:r>
              <a:rPr lang="de-DE" sz="2400" b="1" dirty="0" err="1"/>
              <a:t>cinq</a:t>
            </a:r>
            <a:r>
              <a:rPr lang="de-DE" sz="2400" b="1" dirty="0"/>
              <a:t> </a:t>
            </a:r>
            <a:r>
              <a:rPr lang="de-DE" sz="2400" b="1" dirty="0" err="1"/>
              <a:t>jours</a:t>
            </a:r>
            <a:r>
              <a:rPr lang="de-DE" sz="2400" b="1" dirty="0"/>
              <a:t>. Mais </a:t>
            </a:r>
            <a:r>
              <a:rPr lang="de-DE" sz="2400" b="1" dirty="0" err="1"/>
              <a:t>chacun.e</a:t>
            </a:r>
            <a:r>
              <a:rPr lang="de-DE" sz="2400" b="1" dirty="0"/>
              <a:t> </a:t>
            </a:r>
            <a:r>
              <a:rPr lang="de-DE" sz="2400" b="1" dirty="0" err="1"/>
              <a:t>d‘entre</a:t>
            </a:r>
            <a:r>
              <a:rPr lang="de-DE" sz="2400" b="1" dirty="0"/>
              <a:t> vous a des </a:t>
            </a:r>
            <a:r>
              <a:rPr lang="de-DE" sz="2400" b="1" dirty="0" err="1"/>
              <a:t>préférences</a:t>
            </a:r>
            <a:r>
              <a:rPr lang="de-DE" sz="2400" b="1" dirty="0"/>
              <a:t> </a:t>
            </a:r>
            <a:r>
              <a:rPr lang="de-DE" sz="2400" b="1" dirty="0" err="1"/>
              <a:t>différentes</a:t>
            </a:r>
            <a:r>
              <a:rPr lang="de-DE" sz="2400" b="1" dirty="0"/>
              <a:t> qui </a:t>
            </a:r>
            <a:r>
              <a:rPr lang="de-DE" sz="2400" b="1" dirty="0" err="1"/>
              <a:t>sont</a:t>
            </a:r>
            <a:r>
              <a:rPr lang="de-DE" sz="2400" b="1" dirty="0"/>
              <a:t> </a:t>
            </a:r>
            <a:r>
              <a:rPr lang="de-DE" sz="2400" b="1" dirty="0" err="1"/>
              <a:t>écrites</a:t>
            </a:r>
            <a:r>
              <a:rPr lang="de-DE" sz="2400" b="1" dirty="0"/>
              <a:t> sur </a:t>
            </a:r>
            <a:r>
              <a:rPr lang="de-DE" sz="2400" b="1" dirty="0" err="1"/>
              <a:t>votre</a:t>
            </a:r>
            <a:r>
              <a:rPr lang="de-DE" sz="2400" b="1" dirty="0"/>
              <a:t> carte de </a:t>
            </a:r>
            <a:r>
              <a:rPr lang="de-DE" sz="2400" b="1" dirty="0" err="1"/>
              <a:t>rôle</a:t>
            </a:r>
            <a:r>
              <a:rPr lang="de-DE" sz="2400" b="1" dirty="0"/>
              <a:t>.  </a:t>
            </a:r>
            <a:r>
              <a:rPr lang="de-DE" sz="2400" b="1" dirty="0" err="1"/>
              <a:t>Discutez</a:t>
            </a:r>
            <a:r>
              <a:rPr lang="de-DE" sz="2400" b="1" dirty="0"/>
              <a:t> en </a:t>
            </a:r>
            <a:r>
              <a:rPr lang="de-DE" sz="2400" b="1" dirty="0" err="1"/>
              <a:t>français</a:t>
            </a:r>
            <a:r>
              <a:rPr lang="de-DE" sz="2400" b="1" dirty="0"/>
              <a:t> et </a:t>
            </a:r>
            <a:r>
              <a:rPr lang="de-DE" sz="2400" b="1" dirty="0" err="1"/>
              <a:t>choisissez</a:t>
            </a:r>
            <a:r>
              <a:rPr lang="de-DE" sz="2400" b="1" dirty="0"/>
              <a:t> </a:t>
            </a:r>
            <a:r>
              <a:rPr lang="de-DE" sz="2400" b="1" dirty="0" err="1"/>
              <a:t>ensemble</a:t>
            </a:r>
            <a:r>
              <a:rPr lang="de-DE" sz="2400" b="1" dirty="0"/>
              <a:t> </a:t>
            </a:r>
            <a:r>
              <a:rPr lang="de-DE" sz="2400" b="1" dirty="0" err="1"/>
              <a:t>ce</a:t>
            </a:r>
            <a:r>
              <a:rPr lang="de-DE" sz="2400" b="1" dirty="0"/>
              <a:t> que vous </a:t>
            </a:r>
            <a:r>
              <a:rPr lang="de-DE" sz="2400" b="1" dirty="0" err="1"/>
              <a:t>faites</a:t>
            </a:r>
            <a:r>
              <a:rPr lang="de-DE" sz="2400" b="1" dirty="0"/>
              <a:t> </a:t>
            </a:r>
            <a:r>
              <a:rPr lang="de-DE" sz="2400" b="1" dirty="0" err="1"/>
              <a:t>pendant</a:t>
            </a:r>
            <a:r>
              <a:rPr lang="de-DE" sz="2400" b="1" dirty="0"/>
              <a:t> le </a:t>
            </a:r>
            <a:r>
              <a:rPr lang="de-DE" sz="2400" b="1" dirty="0" err="1"/>
              <a:t>voyage</a:t>
            </a:r>
            <a:r>
              <a:rPr lang="de-DE" sz="2400" b="1" dirty="0"/>
              <a:t>. </a:t>
            </a:r>
            <a:r>
              <a:rPr lang="de-DE" sz="2400" b="1" dirty="0" err="1"/>
              <a:t>Remplissez</a:t>
            </a:r>
            <a:r>
              <a:rPr lang="de-DE" sz="2400" b="1" dirty="0"/>
              <a:t> le </a:t>
            </a:r>
            <a:r>
              <a:rPr lang="de-DE" sz="2400" b="1" dirty="0" err="1"/>
              <a:t>programme</a:t>
            </a:r>
            <a:r>
              <a:rPr lang="de-DE" sz="2400" b="1" dirty="0"/>
              <a:t> </a:t>
            </a:r>
            <a:r>
              <a:rPr lang="de-DE" sz="2400" b="1" dirty="0" err="1"/>
              <a:t>sur</a:t>
            </a:r>
            <a:r>
              <a:rPr lang="de-DE" sz="2400" b="1" dirty="0"/>
              <a:t> la </a:t>
            </a:r>
            <a:r>
              <a:rPr lang="de-DE" sz="2400" b="1" dirty="0" err="1"/>
              <a:t>fiche</a:t>
            </a:r>
            <a:r>
              <a:rPr lang="de-DE" sz="2400" b="1" dirty="0"/>
              <a:t>. </a:t>
            </a:r>
          </a:p>
          <a:p>
            <a:pPr algn="just"/>
            <a:r>
              <a:rPr lang="de-DE" sz="2400" b="1" dirty="0" err="1"/>
              <a:t>Puis</a:t>
            </a:r>
            <a:r>
              <a:rPr lang="de-DE" sz="2400" b="1" dirty="0"/>
              <a:t> </a:t>
            </a:r>
            <a:r>
              <a:rPr lang="de-DE" sz="2400" b="1" dirty="0" err="1"/>
              <a:t>présentez</a:t>
            </a:r>
            <a:r>
              <a:rPr lang="de-DE" sz="2400" b="1" dirty="0"/>
              <a:t> </a:t>
            </a:r>
            <a:r>
              <a:rPr lang="de-DE" sz="2400" b="1" dirty="0" err="1"/>
              <a:t>votre</a:t>
            </a:r>
            <a:r>
              <a:rPr lang="de-DE" sz="2400" b="1" dirty="0"/>
              <a:t> </a:t>
            </a:r>
            <a:r>
              <a:rPr lang="de-DE" sz="2400" b="1" dirty="0" err="1"/>
              <a:t>programme</a:t>
            </a:r>
            <a:r>
              <a:rPr lang="de-DE" sz="2400" b="1" dirty="0"/>
              <a:t> du </a:t>
            </a:r>
            <a:r>
              <a:rPr lang="de-DE" sz="2400" b="1" dirty="0" err="1"/>
              <a:t>voyage</a:t>
            </a:r>
            <a:r>
              <a:rPr lang="de-DE" sz="2400" b="1" dirty="0"/>
              <a:t> </a:t>
            </a:r>
            <a:r>
              <a:rPr lang="de-DE" sz="2400" b="1" dirty="0" err="1"/>
              <a:t>aux</a:t>
            </a:r>
            <a:r>
              <a:rPr lang="de-DE" sz="2400" b="1" dirty="0"/>
              <a:t> </a:t>
            </a:r>
            <a:r>
              <a:rPr lang="de-DE" sz="2400" b="1" dirty="0" err="1"/>
              <a:t>autres</a:t>
            </a:r>
            <a:r>
              <a:rPr lang="de-DE" sz="2400" b="1" dirty="0"/>
              <a:t>.</a:t>
            </a:r>
          </a:p>
          <a:p>
            <a:pPr algn="just"/>
            <a:endParaRPr lang="de-DE" sz="2400" b="1" dirty="0"/>
          </a:p>
          <a:p>
            <a:pPr algn="just"/>
            <a:r>
              <a:rPr lang="de-DE" sz="2400" dirty="0"/>
              <a:t>Gruppenarbeit: Diskussion </a:t>
            </a:r>
          </a:p>
          <a:p>
            <a:pPr algn="just"/>
            <a:r>
              <a:rPr lang="de-DE" sz="2400" dirty="0"/>
              <a:t>Ihr wollt als Freund*innengruppe für fünf Tage verreisen. Jede*r von euch hat jedoch unterschiedliche Vorlieben, die auf eurer Rollenkarte stehen. Diskutiert auf Französisch, um zusammen zu entscheiden, was ihr auf der Reise unternehmt. Füllt das Programm auf dem Arbeitsblatt aus. Präsentiert dann den anderen euer Reiseprogramm.</a:t>
            </a:r>
          </a:p>
        </p:txBody>
      </p:sp>
      <p:pic>
        <p:nvPicPr>
          <p:cNvPr id="7" name="Grafik 6" descr="Route zwei Stecknadeln mit Weg mit einfarbiger Füllung">
            <a:extLst>
              <a:ext uri="{FF2B5EF4-FFF2-40B4-BE49-F238E27FC236}">
                <a16:creationId xmlns:a16="http://schemas.microsoft.com/office/drawing/2014/main" id="{8A0588B6-F610-EF05-8D99-B6B0825783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0600" y="480532"/>
            <a:ext cx="914400" cy="914400"/>
          </a:xfrm>
          <a:prstGeom prst="rect">
            <a:avLst/>
          </a:prstGeom>
        </p:spPr>
      </p:pic>
    </p:spTree>
    <p:extLst>
      <p:ext uri="{BB962C8B-B14F-4D97-AF65-F5344CB8AC3E}">
        <p14:creationId xmlns:p14="http://schemas.microsoft.com/office/powerpoint/2010/main" val="164560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73B622E-C8AA-6ED8-E4D7-AB2DC7FDD18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66B4F951-75A0-C1B2-0AC3-AE7195909BD8}"/>
              </a:ext>
            </a:extLst>
          </p:cNvPr>
          <p:cNvSpPr>
            <a:spLocks noGrp="1"/>
          </p:cNvSpPr>
          <p:nvPr>
            <p:ph idx="1"/>
          </p:nvPr>
        </p:nvSpPr>
        <p:spPr>
          <a:xfrm>
            <a:off x="838200" y="1388015"/>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77DC997F-FBB5-6E52-4AE8-8381193AD999}"/>
              </a:ext>
            </a:extLst>
          </p:cNvPr>
          <p:cNvSpPr>
            <a:spLocks noGrp="1"/>
          </p:cNvSpPr>
          <p:nvPr>
            <p:ph type="sldNum" sz="quarter" idx="12"/>
          </p:nvPr>
        </p:nvSpPr>
        <p:spPr/>
        <p:txBody>
          <a:bodyPr/>
          <a:lstStyle/>
          <a:p>
            <a:fld id="{906CE641-9D56-4250-A2F0-FA3ED935D71C}" type="slidenum">
              <a:rPr lang="de-DE" smtClean="0"/>
              <a:t>6</a:t>
            </a:fld>
            <a:endParaRPr lang="de-DE"/>
          </a:p>
        </p:txBody>
      </p:sp>
      <p:sp>
        <p:nvSpPr>
          <p:cNvPr id="5" name="Textfeld 4">
            <a:extLst>
              <a:ext uri="{FF2B5EF4-FFF2-40B4-BE49-F238E27FC236}">
                <a16:creationId xmlns:a16="http://schemas.microsoft.com/office/drawing/2014/main" id="{7C6E1E91-1EAF-6D14-75D3-3882558DD924}"/>
              </a:ext>
            </a:extLst>
          </p:cNvPr>
          <p:cNvSpPr txBox="1"/>
          <p:nvPr/>
        </p:nvSpPr>
        <p:spPr>
          <a:xfrm>
            <a:off x="1384737" y="816504"/>
            <a:ext cx="10056670" cy="3970318"/>
          </a:xfrm>
          <a:prstGeom prst="rect">
            <a:avLst/>
          </a:prstGeom>
          <a:noFill/>
        </p:spPr>
        <p:txBody>
          <a:bodyPr wrap="square" rtlCol="0">
            <a:spAutoFit/>
          </a:bodyPr>
          <a:lstStyle/>
          <a:p>
            <a:r>
              <a:rPr lang="de-DE" b="1" u="sng" dirty="0"/>
              <a:t>Bildquellen:</a:t>
            </a:r>
          </a:p>
          <a:p>
            <a:endParaRPr lang="de-DE" dirty="0"/>
          </a:p>
          <a:p>
            <a:r>
              <a:rPr lang="de-DE" dirty="0"/>
              <a:t>https://www.okvoyage.com/wp-content/uploads/2021/08/le-lac-de-bastan-dans-les-pyrenees-1024x684.jpg</a:t>
            </a:r>
          </a:p>
          <a:p>
            <a:endParaRPr lang="de-DE" dirty="0"/>
          </a:p>
          <a:p>
            <a:r>
              <a:rPr lang="de-DE" dirty="0"/>
              <a:t>https://i.f1g.fr/media/cms/1200x630_crop/2023/04/28/49b6a2adfd9387bc18e8e38d88d5ab4aedc4b27930375233023907bf6930f052.jpg</a:t>
            </a:r>
          </a:p>
          <a:p>
            <a:endParaRPr lang="de-DE" dirty="0"/>
          </a:p>
          <a:p>
            <a:endParaRPr lang="de-DE" dirty="0"/>
          </a:p>
          <a:p>
            <a:r>
              <a:rPr lang="de-DE" dirty="0"/>
              <a:t>https://tse4.mm.bing.net/th?id=OIP.o4vlF6zZl69iRaDj0uoP2wHaE8&amp;pid=Api</a:t>
            </a:r>
          </a:p>
          <a:p>
            <a:endParaRPr lang="de-DE" dirty="0"/>
          </a:p>
          <a:p>
            <a:endParaRPr lang="de-DE" dirty="0"/>
          </a:p>
          <a:p>
            <a:r>
              <a:rPr lang="de-DE" dirty="0"/>
              <a:t>https://tse3.mm.bing.net/th?id=OIP.rs07xxnX8wLM71H7h7t01wHaE2&amp;pid=Api</a:t>
            </a:r>
          </a:p>
          <a:p>
            <a:endParaRPr lang="de-DE" dirty="0"/>
          </a:p>
        </p:txBody>
      </p:sp>
      <p:pic>
        <p:nvPicPr>
          <p:cNvPr id="2" name="Grafik 1">
            <a:extLst>
              <a:ext uri="{FF2B5EF4-FFF2-40B4-BE49-F238E27FC236}">
                <a16:creationId xmlns:a16="http://schemas.microsoft.com/office/drawing/2014/main" id="{F6E9B60B-97FE-946B-1E44-8EFC2A35517E}"/>
              </a:ext>
            </a:extLst>
          </p:cNvPr>
          <p:cNvPicPr>
            <a:picLocks noChangeAspect="1"/>
          </p:cNvPicPr>
          <p:nvPr/>
        </p:nvPicPr>
        <p:blipFill>
          <a:blip r:embed="rId2"/>
          <a:stretch>
            <a:fillRect/>
          </a:stretch>
        </p:blipFill>
        <p:spPr>
          <a:xfrm>
            <a:off x="483944" y="1388015"/>
            <a:ext cx="708512" cy="473264"/>
          </a:xfrm>
          <a:prstGeom prst="rect">
            <a:avLst/>
          </a:prstGeom>
        </p:spPr>
      </p:pic>
      <p:pic>
        <p:nvPicPr>
          <p:cNvPr id="6" name="Grafik 5">
            <a:extLst>
              <a:ext uri="{FF2B5EF4-FFF2-40B4-BE49-F238E27FC236}">
                <a16:creationId xmlns:a16="http://schemas.microsoft.com/office/drawing/2014/main" id="{96A80EE4-A35C-45D6-AE49-089CDBD319A2}"/>
              </a:ext>
            </a:extLst>
          </p:cNvPr>
          <p:cNvPicPr>
            <a:picLocks noChangeAspect="1"/>
          </p:cNvPicPr>
          <p:nvPr/>
        </p:nvPicPr>
        <p:blipFill>
          <a:blip r:embed="rId3"/>
          <a:stretch>
            <a:fillRect/>
          </a:stretch>
        </p:blipFill>
        <p:spPr>
          <a:xfrm>
            <a:off x="483944" y="2326015"/>
            <a:ext cx="738817" cy="387879"/>
          </a:xfrm>
          <a:prstGeom prst="rect">
            <a:avLst/>
          </a:prstGeom>
        </p:spPr>
      </p:pic>
      <p:pic>
        <p:nvPicPr>
          <p:cNvPr id="1026" name="Picture 2" descr="Site officiel du musée du Louvre">
            <a:extLst>
              <a:ext uri="{FF2B5EF4-FFF2-40B4-BE49-F238E27FC236}">
                <a16:creationId xmlns:a16="http://schemas.microsoft.com/office/drawing/2014/main" id="{10BE2F58-CDCE-B86B-0267-9B62A7DE1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44" y="3137095"/>
            <a:ext cx="772199" cy="51479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44B69028-D837-22FF-9236-2A8DC98611C2}"/>
              </a:ext>
            </a:extLst>
          </p:cNvPr>
          <p:cNvPicPr>
            <a:picLocks noChangeAspect="1"/>
          </p:cNvPicPr>
          <p:nvPr/>
        </p:nvPicPr>
        <p:blipFill>
          <a:blip r:embed="rId5"/>
          <a:stretch>
            <a:fillRect/>
          </a:stretch>
        </p:blipFill>
        <p:spPr>
          <a:xfrm>
            <a:off x="483944" y="4075095"/>
            <a:ext cx="784144" cy="512837"/>
          </a:xfrm>
          <a:prstGeom prst="rect">
            <a:avLst/>
          </a:prstGeom>
        </p:spPr>
      </p:pic>
    </p:spTree>
    <p:extLst>
      <p:ext uri="{BB962C8B-B14F-4D97-AF65-F5344CB8AC3E}">
        <p14:creationId xmlns:p14="http://schemas.microsoft.com/office/powerpoint/2010/main" val="217254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F706C4E-3129-5465-5516-309B7EB84DB7}"/>
              </a:ext>
            </a:extLst>
          </p:cNvPr>
          <p:cNvSpPr>
            <a:spLocks noGrp="1"/>
          </p:cNvSpPr>
          <p:nvPr>
            <p:ph type="sldNum" sz="quarter" idx="12"/>
          </p:nvPr>
        </p:nvSpPr>
        <p:spPr/>
        <p:txBody>
          <a:bodyPr/>
          <a:lstStyle/>
          <a:p>
            <a:fld id="{906CE641-9D56-4250-A2F0-FA3ED935D71C}" type="slidenum">
              <a:rPr lang="de-DE" smtClean="0"/>
              <a:t>7</a:t>
            </a:fld>
            <a:endParaRPr lang="de-DE"/>
          </a:p>
        </p:txBody>
      </p:sp>
      <p:sp>
        <p:nvSpPr>
          <p:cNvPr id="5" name="Sprechblase: rechteckig 4">
            <a:extLst>
              <a:ext uri="{FF2B5EF4-FFF2-40B4-BE49-F238E27FC236}">
                <a16:creationId xmlns:a16="http://schemas.microsoft.com/office/drawing/2014/main" id="{7F38BCF4-34FB-B067-71FD-BE9FB13AC986}"/>
              </a:ext>
            </a:extLst>
          </p:cNvPr>
          <p:cNvSpPr/>
          <p:nvPr/>
        </p:nvSpPr>
        <p:spPr>
          <a:xfrm>
            <a:off x="1371600" y="1671185"/>
            <a:ext cx="2743200" cy="1538515"/>
          </a:xfrm>
          <a:prstGeom prst="wedgeRectCallout">
            <a:avLst>
              <a:gd name="adj1" fmla="val 81547"/>
              <a:gd name="adj2" fmla="val 3985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plus ! </a:t>
            </a:r>
          </a:p>
          <a:p>
            <a:pPr algn="ctr"/>
            <a:r>
              <a:rPr lang="de-DE" sz="2400" dirty="0"/>
              <a:t> (à plus </a:t>
            </a:r>
            <a:r>
              <a:rPr lang="de-DE" sz="2400" dirty="0" err="1"/>
              <a:t>tard</a:t>
            </a:r>
            <a:r>
              <a:rPr lang="de-DE" sz="2400" dirty="0"/>
              <a:t>)</a:t>
            </a:r>
          </a:p>
        </p:txBody>
      </p:sp>
      <p:sp>
        <p:nvSpPr>
          <p:cNvPr id="7" name="Sprechblase: rechteckig 6">
            <a:extLst>
              <a:ext uri="{FF2B5EF4-FFF2-40B4-BE49-F238E27FC236}">
                <a16:creationId xmlns:a16="http://schemas.microsoft.com/office/drawing/2014/main" id="{6C69C63F-8463-7BC4-E4AB-2EDD16E882DA}"/>
              </a:ext>
            </a:extLst>
          </p:cNvPr>
          <p:cNvSpPr/>
          <p:nvPr/>
        </p:nvSpPr>
        <p:spPr>
          <a:xfrm>
            <a:off x="5711371" y="398805"/>
            <a:ext cx="2743200" cy="1538515"/>
          </a:xfrm>
          <a:prstGeom prst="wedgeRectCallout">
            <a:avLst>
              <a:gd name="adj1" fmla="val -34854"/>
              <a:gd name="adj2" fmla="val 8372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Au </a:t>
            </a:r>
            <a:r>
              <a:rPr lang="de-DE" sz="2400" dirty="0" err="1"/>
              <a:t>revoir</a:t>
            </a:r>
            <a:r>
              <a:rPr lang="de-DE" sz="2400" dirty="0"/>
              <a:t> ! </a:t>
            </a:r>
          </a:p>
        </p:txBody>
      </p:sp>
      <p:sp>
        <p:nvSpPr>
          <p:cNvPr id="8" name="Sprechblase: rechteckig 7">
            <a:extLst>
              <a:ext uri="{FF2B5EF4-FFF2-40B4-BE49-F238E27FC236}">
                <a16:creationId xmlns:a16="http://schemas.microsoft.com/office/drawing/2014/main" id="{1545499E-FE37-A9E1-7C42-A97FAD390486}"/>
              </a:ext>
            </a:extLst>
          </p:cNvPr>
          <p:cNvSpPr/>
          <p:nvPr/>
        </p:nvSpPr>
        <p:spPr>
          <a:xfrm>
            <a:off x="979715" y="4198822"/>
            <a:ext cx="2743200" cy="1538515"/>
          </a:xfrm>
          <a:prstGeom prst="wedgeRectCallout">
            <a:avLst>
              <a:gd name="adj1" fmla="val 96098"/>
              <a:gd name="adj2" fmla="val -724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la </a:t>
            </a:r>
            <a:r>
              <a:rPr lang="de-DE" sz="2400" dirty="0" err="1"/>
              <a:t>prochaine</a:t>
            </a:r>
            <a:r>
              <a:rPr lang="de-DE" sz="2400" dirty="0"/>
              <a:t> !</a:t>
            </a:r>
          </a:p>
        </p:txBody>
      </p:sp>
      <p:sp>
        <p:nvSpPr>
          <p:cNvPr id="12" name="Inhaltsplatzhalter 11">
            <a:extLst>
              <a:ext uri="{FF2B5EF4-FFF2-40B4-BE49-F238E27FC236}">
                <a16:creationId xmlns:a16="http://schemas.microsoft.com/office/drawing/2014/main" id="{6175F324-AA2C-4A18-A148-D5E59875049B}"/>
              </a:ext>
            </a:extLst>
          </p:cNvPr>
          <p:cNvSpPr>
            <a:spLocks noGrp="1"/>
          </p:cNvSpPr>
          <p:nvPr>
            <p:ph idx="1"/>
          </p:nvPr>
        </p:nvSpPr>
        <p:spPr>
          <a:xfrm>
            <a:off x="7968342" y="4354285"/>
            <a:ext cx="3385457" cy="1822677"/>
          </a:xfrm>
          <a:prstGeom prst="wedgeRectCallout">
            <a:avLst>
              <a:gd name="adj1" fmla="val -84070"/>
              <a:gd name="adj2" fmla="val -6252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ormAutofit/>
          </a:bodyPr>
          <a:lstStyle/>
          <a:p>
            <a:pPr marL="0" indent="0" algn="ctr">
              <a:buNone/>
            </a:pPr>
            <a:r>
              <a:rPr lang="de-DE" sz="2400" dirty="0"/>
              <a:t>À </a:t>
            </a:r>
            <a:r>
              <a:rPr lang="de-DE" sz="2400" dirty="0" err="1"/>
              <a:t>toute</a:t>
            </a:r>
            <a:r>
              <a:rPr lang="de-DE" sz="2400" dirty="0"/>
              <a:t> ! </a:t>
            </a:r>
          </a:p>
          <a:p>
            <a:pPr marL="0" indent="0" algn="ctr">
              <a:buNone/>
            </a:pPr>
            <a:r>
              <a:rPr lang="de-DE" sz="2400" dirty="0"/>
              <a:t>(à </a:t>
            </a:r>
            <a:r>
              <a:rPr lang="de-DE" sz="2400" dirty="0" err="1"/>
              <a:t>tout</a:t>
            </a:r>
            <a:r>
              <a:rPr lang="de-DE" sz="2400" dirty="0"/>
              <a:t> à </a:t>
            </a:r>
            <a:r>
              <a:rPr lang="de-DE" sz="2400" dirty="0" err="1"/>
              <a:t>l‘heure</a:t>
            </a:r>
            <a:r>
              <a:rPr lang="de-DE" sz="2400" dirty="0"/>
              <a:t>)</a:t>
            </a:r>
          </a:p>
        </p:txBody>
      </p:sp>
      <p:pic>
        <p:nvPicPr>
          <p:cNvPr id="16" name="Grafik 15" descr="Frau, die winkt">
            <a:extLst>
              <a:ext uri="{FF2B5EF4-FFF2-40B4-BE49-F238E27FC236}">
                <a16:creationId xmlns:a16="http://schemas.microsoft.com/office/drawing/2014/main" id="{0F9EE6ED-9941-373C-FE04-79C1C495E9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5084" y="3250178"/>
            <a:ext cx="1552575" cy="1209675"/>
          </a:xfrm>
          <a:prstGeom prst="rect">
            <a:avLst/>
          </a:prstGeom>
        </p:spPr>
      </p:pic>
      <p:pic>
        <p:nvPicPr>
          <p:cNvPr id="18" name="Grafik 17" descr="Frau mit Haarknoten">
            <a:extLst>
              <a:ext uri="{FF2B5EF4-FFF2-40B4-BE49-F238E27FC236}">
                <a16:creationId xmlns:a16="http://schemas.microsoft.com/office/drawing/2014/main" id="{390F6205-915A-40F0-A347-E5A1DE7991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9229" y="2612911"/>
            <a:ext cx="762000" cy="819150"/>
          </a:xfrm>
          <a:prstGeom prst="rect">
            <a:avLst/>
          </a:prstGeom>
        </p:spPr>
      </p:pic>
      <p:pic>
        <p:nvPicPr>
          <p:cNvPr id="20" name="Grafik 19" descr="Ein lächelndes Gesicht">
            <a:extLst>
              <a:ext uri="{FF2B5EF4-FFF2-40B4-BE49-F238E27FC236}">
                <a16:creationId xmlns:a16="http://schemas.microsoft.com/office/drawing/2014/main" id="{28322CF5-0F11-80F8-ED48-660C32CA6C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6615" y="3006608"/>
            <a:ext cx="304800" cy="314325"/>
          </a:xfrm>
          <a:prstGeom prst="rect">
            <a:avLst/>
          </a:prstGeom>
        </p:spPr>
      </p:pic>
      <p:sp>
        <p:nvSpPr>
          <p:cNvPr id="21" name="Sprechblase: rechteckig 20">
            <a:extLst>
              <a:ext uri="{FF2B5EF4-FFF2-40B4-BE49-F238E27FC236}">
                <a16:creationId xmlns:a16="http://schemas.microsoft.com/office/drawing/2014/main" id="{930E9A58-C9F4-789F-790D-BCCD842DC763}"/>
              </a:ext>
            </a:extLst>
          </p:cNvPr>
          <p:cNvSpPr/>
          <p:nvPr/>
        </p:nvSpPr>
        <p:spPr>
          <a:xfrm>
            <a:off x="4013201" y="5093719"/>
            <a:ext cx="2743200" cy="1538515"/>
          </a:xfrm>
          <a:prstGeom prst="wedgeRectCallout">
            <a:avLst>
              <a:gd name="adj1" fmla="val 20701"/>
              <a:gd name="adj2" fmla="val -8183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la </a:t>
            </a:r>
            <a:r>
              <a:rPr lang="de-DE" sz="2400" dirty="0" err="1"/>
              <a:t>semaine</a:t>
            </a:r>
            <a:r>
              <a:rPr lang="de-DE" sz="2400" dirty="0"/>
              <a:t> </a:t>
            </a:r>
            <a:r>
              <a:rPr lang="de-DE" sz="2400" dirty="0" err="1"/>
              <a:t>prochaine</a:t>
            </a:r>
            <a:r>
              <a:rPr lang="de-DE" sz="2400" dirty="0"/>
              <a:t> !</a:t>
            </a:r>
          </a:p>
        </p:txBody>
      </p:sp>
      <p:sp>
        <p:nvSpPr>
          <p:cNvPr id="22" name="Sprechblase: rechteckig 21">
            <a:extLst>
              <a:ext uri="{FF2B5EF4-FFF2-40B4-BE49-F238E27FC236}">
                <a16:creationId xmlns:a16="http://schemas.microsoft.com/office/drawing/2014/main" id="{01459C87-6D95-FDDF-FDD2-640260B4E5A2}"/>
              </a:ext>
            </a:extLst>
          </p:cNvPr>
          <p:cNvSpPr/>
          <p:nvPr/>
        </p:nvSpPr>
        <p:spPr>
          <a:xfrm>
            <a:off x="8617630" y="1937320"/>
            <a:ext cx="2743200" cy="1538515"/>
          </a:xfrm>
          <a:prstGeom prst="wedgeRectCallout">
            <a:avLst>
              <a:gd name="adj1" fmla="val -125066"/>
              <a:gd name="adj2" fmla="val 3419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Salut ! </a:t>
            </a:r>
          </a:p>
        </p:txBody>
      </p:sp>
    </p:spTree>
    <p:extLst>
      <p:ext uri="{BB962C8B-B14F-4D97-AF65-F5344CB8AC3E}">
        <p14:creationId xmlns:p14="http://schemas.microsoft.com/office/powerpoint/2010/main" val="32087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456</Words>
  <Application>Microsoft Office PowerPoint</Application>
  <PresentationFormat>Breitbild</PresentationFormat>
  <Paragraphs>55</Paragraphs>
  <Slides>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vt:i4>
      </vt:variant>
    </vt:vector>
  </HeadingPairs>
  <TitlesOfParts>
    <vt:vector size="14" baseType="lpstr">
      <vt:lpstr>Abadi</vt:lpstr>
      <vt:lpstr>Aptos</vt:lpstr>
      <vt:lpstr>Aptos Display</vt:lpstr>
      <vt:lpstr>Arial</vt:lpstr>
      <vt:lpstr>Cascadia Code SemiLight</vt:lpstr>
      <vt:lpstr>Wingdings</vt:lpstr>
      <vt:lpstr>Office Theme</vt:lpstr>
      <vt:lpstr>Bonjour tout le monde ! séance n° 7  –  07/01/2026   </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Forster</dc:creator>
  <cp:lastModifiedBy>Clara Forster</cp:lastModifiedBy>
  <cp:revision>3</cp:revision>
  <dcterms:created xsi:type="dcterms:W3CDTF">2025-04-04T10:45:43Z</dcterms:created>
  <dcterms:modified xsi:type="dcterms:W3CDTF">2026-01-06T15:43:27Z</dcterms:modified>
</cp:coreProperties>
</file>