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1"/>
  </p:notesMasterIdLst>
  <p:sldIdLst>
    <p:sldId id="256" r:id="rId2"/>
    <p:sldId id="279" r:id="rId3"/>
    <p:sldId id="282" r:id="rId4"/>
    <p:sldId id="281" r:id="rId5"/>
    <p:sldId id="277" r:id="rId6"/>
    <p:sldId id="280" r:id="rId7"/>
    <p:sldId id="276" r:id="rId8"/>
    <p:sldId id="278"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D31B62-FD1B-414C-94A9-0101C800DE50}" v="1" dt="2025-12-03T12:48:03.06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49" y="4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Forster" userId="09c7291c-ffda-41df-8add-e8985cc17c35" providerId="ADAL" clId="{85A050B9-A1A8-4894-B47C-8117506A43CA}"/>
    <pc:docChg chg="undo custSel addSld delSld modSld">
      <pc:chgData name="Clara Forster" userId="09c7291c-ffda-41df-8add-e8985cc17c35" providerId="ADAL" clId="{85A050B9-A1A8-4894-B47C-8117506A43CA}" dt="2025-12-03T12:48:35.638" v="37" actId="207"/>
      <pc:docMkLst>
        <pc:docMk/>
      </pc:docMkLst>
      <pc:sldChg chg="modSp mod">
        <pc:chgData name="Clara Forster" userId="09c7291c-ffda-41df-8add-e8985cc17c35" providerId="ADAL" clId="{85A050B9-A1A8-4894-B47C-8117506A43CA}" dt="2025-12-03T12:47:54.659" v="31" actId="20577"/>
        <pc:sldMkLst>
          <pc:docMk/>
          <pc:sldMk cId="3460944651" sldId="256"/>
        </pc:sldMkLst>
        <pc:spChg chg="mod">
          <ac:chgData name="Clara Forster" userId="09c7291c-ffda-41df-8add-e8985cc17c35" providerId="ADAL" clId="{85A050B9-A1A8-4894-B47C-8117506A43CA}" dt="2025-12-03T12:47:40.604" v="11" actId="20577"/>
          <ac:spMkLst>
            <pc:docMk/>
            <pc:sldMk cId="3460944651" sldId="256"/>
            <ac:spMk id="2" creationId="{44C53E22-5D2C-D33C-8C17-6FD3781FD8B1}"/>
          </ac:spMkLst>
        </pc:spChg>
        <pc:spChg chg="mod">
          <ac:chgData name="Clara Forster" userId="09c7291c-ffda-41df-8add-e8985cc17c35" providerId="ADAL" clId="{85A050B9-A1A8-4894-B47C-8117506A43CA}" dt="2025-12-03T12:47:54.659" v="31" actId="20577"/>
          <ac:spMkLst>
            <pc:docMk/>
            <pc:sldMk cId="3460944651" sldId="256"/>
            <ac:spMk id="3" creationId="{E74D703F-93B7-2C52-9E6B-8BD763C25B4B}"/>
          </ac:spMkLst>
        </pc:spChg>
      </pc:sldChg>
      <pc:sldChg chg="del">
        <pc:chgData name="Clara Forster" userId="09c7291c-ffda-41df-8add-e8985cc17c35" providerId="ADAL" clId="{85A050B9-A1A8-4894-B47C-8117506A43CA}" dt="2025-12-03T12:48:09.377" v="33" actId="2696"/>
        <pc:sldMkLst>
          <pc:docMk/>
          <pc:sldMk cId="3716789129" sldId="258"/>
        </pc:sldMkLst>
      </pc:sldChg>
      <pc:sldChg chg="modSp add mod">
        <pc:chgData name="Clara Forster" userId="09c7291c-ffda-41df-8add-e8985cc17c35" providerId="ADAL" clId="{85A050B9-A1A8-4894-B47C-8117506A43CA}" dt="2025-12-03T12:48:35.638" v="37" actId="207"/>
        <pc:sldMkLst>
          <pc:docMk/>
          <pc:sldMk cId="3112153342" sldId="279"/>
        </pc:sldMkLst>
        <pc:graphicFrameChg chg="modGraphic">
          <ac:chgData name="Clara Forster" userId="09c7291c-ffda-41df-8add-e8985cc17c35" providerId="ADAL" clId="{85A050B9-A1A8-4894-B47C-8117506A43CA}" dt="2025-12-03T12:48:35.638" v="37" actId="207"/>
          <ac:graphicFrameMkLst>
            <pc:docMk/>
            <pc:sldMk cId="3112153342" sldId="279"/>
            <ac:graphicFrameMk id="5" creationId="{A9698225-D6B1-8279-1338-0284E24100B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7325A-730E-4B07-9DFF-E4D1DF889B00}" type="datetimeFigureOut">
              <a:rPr lang="de-DE" smtClean="0"/>
              <a:t>09.12.2025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AB06E-C816-4F92-95AF-DDAA624C8B50}" type="slidenum">
              <a:rPr lang="de-DE" smtClean="0"/>
              <a:t>‹Nr.›</a:t>
            </a:fld>
            <a:endParaRPr lang="de-DE"/>
          </a:p>
        </p:txBody>
      </p:sp>
    </p:spTree>
    <p:extLst>
      <p:ext uri="{BB962C8B-B14F-4D97-AF65-F5344CB8AC3E}">
        <p14:creationId xmlns:p14="http://schemas.microsoft.com/office/powerpoint/2010/main" val="358613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847A00E8-9141-4E61-8C08-9F5866F3E37C}" type="datetime1">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94219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A5D8AAED-DC61-457C-853B-5BF7C4E7D6E3}" type="datetime1">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3369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E5772B89-3DA6-4A84-9DA6-8DE0653DA4FF}" type="datetime1">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62656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7EC210C7-6E6D-495D-B3C2-32F44DED9C93}" type="datetime1">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14235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5336222-F631-4DC6-A435-E67F40070159}" type="datetime1">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187912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C79EFC48-331A-477F-91A2-859C2FAB7D7A}" type="datetime1">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244641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0CD163A4-A59E-4B6F-8E6C-F7DA1364D6B0}" type="datetime1">
              <a:rPr lang="de-DE" smtClean="0"/>
              <a:t>09.12.2025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23169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E12E6ED0-9EF1-4DD9-BF3B-C9BEAB60DE23}" type="datetime1">
              <a:rPr lang="de-DE" smtClean="0"/>
              <a:t>09.12.2025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84004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054DE-042E-44FF-A6C3-E6EAFCB7B6FD}" type="datetime1">
              <a:rPr lang="de-DE" smtClean="0"/>
              <a:t>09.12.2025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77000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213DD96-735F-4080-9BF5-49D24E037F8A}" type="datetime1">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5269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A98C4E78-C8EA-44D9-904B-D7B3DFD222D9}" type="datetime1">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37874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921CDB-9D52-4553-AA6E-0B54F8435EEB}" type="datetime1">
              <a:rPr lang="de-DE" smtClean="0"/>
              <a:t>09.12.2025</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6CE641-9D56-4250-A2F0-FA3ED935D71C}" type="slidenum">
              <a:rPr lang="de-DE" smtClean="0"/>
              <a:t>‹Nr.›</a:t>
            </a:fld>
            <a:endParaRPr lang="de-DE"/>
          </a:p>
        </p:txBody>
      </p:sp>
    </p:spTree>
    <p:extLst>
      <p:ext uri="{BB962C8B-B14F-4D97-AF65-F5344CB8AC3E}">
        <p14:creationId xmlns:p14="http://schemas.microsoft.com/office/powerpoint/2010/main" val="181195093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5wH0W88MiT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FqiXT8SkKAY" TargetMode="External"/><Relationship Id="rId2" Type="http://schemas.openxmlformats.org/officeDocument/2006/relationships/hyperlink" Target="https://www.youtube.com/watch?v=5wH0W88MiT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rench Flag HD Backgrounds Free Download">
            <a:extLst>
              <a:ext uri="{FF2B5EF4-FFF2-40B4-BE49-F238E27FC236}">
                <a16:creationId xmlns:a16="http://schemas.microsoft.com/office/drawing/2014/main" id="{F5ED23CB-EC4E-0DB2-7BC7-BB62742C63CD}"/>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l="25"/>
          <a:stretch/>
        </p:blipFill>
        <p:spPr bwMode="auto">
          <a:xfrm>
            <a:off x="-232117" y="-130600"/>
            <a:ext cx="12421067" cy="6988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el 1">
            <a:extLst>
              <a:ext uri="{FF2B5EF4-FFF2-40B4-BE49-F238E27FC236}">
                <a16:creationId xmlns:a16="http://schemas.microsoft.com/office/drawing/2014/main" id="{44C53E22-5D2C-D33C-8C17-6FD3781FD8B1}"/>
              </a:ext>
            </a:extLst>
          </p:cNvPr>
          <p:cNvSpPr>
            <a:spLocks noGrp="1"/>
          </p:cNvSpPr>
          <p:nvPr>
            <p:ph type="ctrTitle"/>
          </p:nvPr>
        </p:nvSpPr>
        <p:spPr>
          <a:xfrm>
            <a:off x="1524000" y="1122363"/>
            <a:ext cx="9144000" cy="3063240"/>
          </a:xfrm>
        </p:spPr>
        <p:txBody>
          <a:bodyPr>
            <a:normAutofit/>
          </a:bodyPr>
          <a:lstStyle/>
          <a:p>
            <a:r>
              <a:rPr lang="de-DE" sz="6600" dirty="0" err="1"/>
              <a:t>Bonjour</a:t>
            </a:r>
            <a:r>
              <a:rPr lang="de-DE" sz="6600" dirty="0"/>
              <a:t> </a:t>
            </a:r>
            <a:r>
              <a:rPr lang="de-DE" sz="6600" dirty="0" err="1"/>
              <a:t>tout</a:t>
            </a:r>
            <a:r>
              <a:rPr lang="de-DE" sz="6600" dirty="0"/>
              <a:t> le </a:t>
            </a:r>
            <a:r>
              <a:rPr lang="de-DE" sz="6600" dirty="0" err="1"/>
              <a:t>monde</a:t>
            </a:r>
            <a:r>
              <a:rPr lang="de-DE" sz="6600" dirty="0"/>
              <a:t> !</a:t>
            </a:r>
            <a:br>
              <a:rPr lang="de-DE" sz="6600" dirty="0"/>
            </a:br>
            <a:r>
              <a:rPr lang="de-DE" sz="2800" dirty="0" err="1"/>
              <a:t>séance</a:t>
            </a:r>
            <a:r>
              <a:rPr lang="de-DE" sz="2800" dirty="0"/>
              <a:t> n° 5  –  10/12/2025   </a:t>
            </a:r>
          </a:p>
        </p:txBody>
      </p:sp>
      <p:sp>
        <p:nvSpPr>
          <p:cNvPr id="3" name="Untertitel 2">
            <a:extLst>
              <a:ext uri="{FF2B5EF4-FFF2-40B4-BE49-F238E27FC236}">
                <a16:creationId xmlns:a16="http://schemas.microsoft.com/office/drawing/2014/main" id="{E74D703F-93B7-2C52-9E6B-8BD763C25B4B}"/>
              </a:ext>
            </a:extLst>
          </p:cNvPr>
          <p:cNvSpPr>
            <a:spLocks noGrp="1"/>
          </p:cNvSpPr>
          <p:nvPr>
            <p:ph type="subTitle" idx="1"/>
          </p:nvPr>
        </p:nvSpPr>
        <p:spPr>
          <a:xfrm>
            <a:off x="1527048" y="4599432"/>
            <a:ext cx="9144000" cy="1536192"/>
          </a:xfrm>
        </p:spPr>
        <p:txBody>
          <a:bodyPr>
            <a:normAutofit/>
          </a:bodyPr>
          <a:lstStyle/>
          <a:p>
            <a:r>
              <a:rPr lang="de-DE" sz="1900" dirty="0" err="1"/>
              <a:t>WiSe</a:t>
            </a:r>
            <a:r>
              <a:rPr lang="de-DE" sz="1900" dirty="0"/>
              <a:t> 2025-26 – </a:t>
            </a:r>
            <a:r>
              <a:rPr lang="de-DE" sz="1900" dirty="0" err="1"/>
              <a:t>Französich</a:t>
            </a:r>
            <a:r>
              <a:rPr lang="de-DE" sz="1900" dirty="0"/>
              <a:t> </a:t>
            </a:r>
          </a:p>
          <a:p>
            <a:r>
              <a:rPr lang="de-DE" sz="1900" dirty="0" err="1"/>
              <a:t>mercredi</a:t>
            </a:r>
            <a:r>
              <a:rPr lang="de-DE" sz="1900" dirty="0"/>
              <a:t> 10-12h</a:t>
            </a:r>
          </a:p>
          <a:p>
            <a:r>
              <a:rPr lang="de-DE" sz="1900" dirty="0"/>
              <a:t>Clara Forster (cforster@uni-muenster.de)</a:t>
            </a:r>
          </a:p>
          <a:p>
            <a:r>
              <a:rPr lang="de-DE" sz="1900" dirty="0">
                <a:solidFill>
                  <a:schemeClr val="bg1"/>
                </a:solidFill>
              </a:rPr>
              <a:t>   </a:t>
            </a:r>
          </a:p>
        </p:txBody>
      </p:sp>
      <p:sp>
        <p:nvSpPr>
          <p:cNvPr id="4" name="Foliennummernplatzhalter 3">
            <a:extLst>
              <a:ext uri="{FF2B5EF4-FFF2-40B4-BE49-F238E27FC236}">
                <a16:creationId xmlns:a16="http://schemas.microsoft.com/office/drawing/2014/main" id="{7CB1AF5D-AF72-4DF2-4F92-BD4777E2E493}"/>
              </a:ext>
            </a:extLst>
          </p:cNvPr>
          <p:cNvSpPr>
            <a:spLocks noGrp="1"/>
          </p:cNvSpPr>
          <p:nvPr>
            <p:ph type="sldNum" sz="quarter" idx="12"/>
          </p:nvPr>
        </p:nvSpPr>
        <p:spPr/>
        <p:txBody>
          <a:bodyPr>
            <a:normAutofit/>
          </a:bodyPr>
          <a:lstStyle/>
          <a:p>
            <a:pPr>
              <a:spcAft>
                <a:spcPts val="600"/>
              </a:spcAft>
            </a:pPr>
            <a:fld id="{906CE641-9D56-4250-A2F0-FA3ED935D71C}" type="slidenum">
              <a:rPr lang="de-DE">
                <a:solidFill>
                  <a:srgbClr val="FFFFFF"/>
                </a:solidFill>
              </a:rPr>
              <a:pPr>
                <a:spcAft>
                  <a:spcPts val="600"/>
                </a:spcAft>
              </a:pPr>
              <a:t>1</a:t>
            </a:fld>
            <a:endParaRPr lang="de-DE">
              <a:solidFill>
                <a:srgbClr val="FFFFFF"/>
              </a:solidFill>
            </a:endParaRPr>
          </a:p>
        </p:txBody>
      </p:sp>
    </p:spTree>
    <p:extLst>
      <p:ext uri="{BB962C8B-B14F-4D97-AF65-F5344CB8AC3E}">
        <p14:creationId xmlns:p14="http://schemas.microsoft.com/office/powerpoint/2010/main" val="346094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31" name="Rectangle 30">
            <a:extLst>
              <a:ext uri="{FF2B5EF4-FFF2-40B4-BE49-F238E27FC236}">
                <a16:creationId xmlns:a16="http://schemas.microsoft.com/office/drawing/2014/main" id="{3E65D517-46E4-8037-A63D-629DE1253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58C7E313-986B-36FF-A3F2-0C1B14B83A2D}"/>
              </a:ext>
            </a:extLst>
          </p:cNvPr>
          <p:cNvSpPr>
            <a:spLocks noGrp="1"/>
          </p:cNvSpPr>
          <p:nvPr>
            <p:ph type="title"/>
          </p:nvPr>
        </p:nvSpPr>
        <p:spPr>
          <a:xfrm>
            <a:off x="767661" y="536431"/>
            <a:ext cx="10477600" cy="1157242"/>
          </a:xfrm>
        </p:spPr>
        <p:txBody>
          <a:bodyPr>
            <a:normAutofit/>
          </a:bodyPr>
          <a:lstStyle/>
          <a:p>
            <a:r>
              <a:rPr lang="de-DE" sz="4000" dirty="0"/>
              <a:t>Plan du </a:t>
            </a:r>
            <a:r>
              <a:rPr lang="de-DE" sz="4000" dirty="0" err="1"/>
              <a:t>cours</a:t>
            </a:r>
            <a:r>
              <a:rPr lang="de-DE" sz="4000" dirty="0"/>
              <a:t> </a:t>
            </a:r>
          </a:p>
        </p:txBody>
      </p:sp>
      <p:sp>
        <p:nvSpPr>
          <p:cNvPr id="4" name="Foliennummernplatzhalter 3">
            <a:extLst>
              <a:ext uri="{FF2B5EF4-FFF2-40B4-BE49-F238E27FC236}">
                <a16:creationId xmlns:a16="http://schemas.microsoft.com/office/drawing/2014/main" id="{0C067D03-F4C5-FAF9-F67F-87DC5B7B9398}"/>
              </a:ext>
            </a:extLst>
          </p:cNvPr>
          <p:cNvSpPr>
            <a:spLocks noGrp="1"/>
          </p:cNvSpPr>
          <p:nvPr>
            <p:ph type="sldNum" sz="quarter" idx="12"/>
          </p:nvPr>
        </p:nvSpPr>
        <p:spPr>
          <a:xfrm>
            <a:off x="8732520" y="6356350"/>
            <a:ext cx="32004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06CE641-9D56-4250-A2F0-FA3ED935D71C}"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de-DE"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5" name="Inhaltsplatzhalter 4">
            <a:extLst>
              <a:ext uri="{FF2B5EF4-FFF2-40B4-BE49-F238E27FC236}">
                <a16:creationId xmlns:a16="http://schemas.microsoft.com/office/drawing/2014/main" id="{A9698225-D6B1-8279-1338-0284E24100BA}"/>
              </a:ext>
            </a:extLst>
          </p:cNvPr>
          <p:cNvGraphicFramePr>
            <a:graphicFrameLocks noGrp="1"/>
          </p:cNvGraphicFramePr>
          <p:nvPr>
            <p:ph idx="1"/>
            <p:extLst>
              <p:ext uri="{D42A27DB-BD31-4B8C-83A1-F6EECF244321}">
                <p14:modId xmlns:p14="http://schemas.microsoft.com/office/powerpoint/2010/main" val="803282735"/>
              </p:ext>
            </p:extLst>
          </p:nvPr>
        </p:nvGraphicFramePr>
        <p:xfrm>
          <a:off x="1080471" y="1532362"/>
          <a:ext cx="10031057" cy="4492138"/>
        </p:xfrm>
        <a:graphic>
          <a:graphicData uri="http://schemas.openxmlformats.org/drawingml/2006/table">
            <a:tbl>
              <a:tblPr firstRow="1" bandRow="1"/>
              <a:tblGrid>
                <a:gridCol w="855392">
                  <a:extLst>
                    <a:ext uri="{9D8B030D-6E8A-4147-A177-3AD203B41FA5}">
                      <a16:colId xmlns:a16="http://schemas.microsoft.com/office/drawing/2014/main" val="1820234376"/>
                    </a:ext>
                  </a:extLst>
                </a:gridCol>
                <a:gridCol w="1171977">
                  <a:extLst>
                    <a:ext uri="{9D8B030D-6E8A-4147-A177-3AD203B41FA5}">
                      <a16:colId xmlns:a16="http://schemas.microsoft.com/office/drawing/2014/main" val="3387810073"/>
                    </a:ext>
                  </a:extLst>
                </a:gridCol>
                <a:gridCol w="8003688">
                  <a:extLst>
                    <a:ext uri="{9D8B030D-6E8A-4147-A177-3AD203B41FA5}">
                      <a16:colId xmlns:a16="http://schemas.microsoft.com/office/drawing/2014/main" val="863131603"/>
                    </a:ext>
                  </a:extLst>
                </a:gridCol>
              </a:tblGrid>
              <a:tr h="356582">
                <a:tc>
                  <a:txBody>
                    <a:bodyPr/>
                    <a:lstStyle/>
                    <a:p>
                      <a:pPr marL="0" marR="0" fontAlgn="t">
                        <a:buNone/>
                      </a:pPr>
                      <a:r>
                        <a:rPr lang="de-DE" sz="1600" b="1">
                          <a:effectLst/>
                          <a:latin typeface="Aptos" panose="020B0004020202020204" pitchFamily="34" charset="0"/>
                        </a:rPr>
                        <a:t>séance</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b="1">
                          <a:effectLst/>
                          <a:latin typeface="Aptos" panose="020B0004020202020204" pitchFamily="34" charset="0"/>
                        </a:rPr>
                        <a:t>date</a:t>
                      </a:r>
                      <a:endParaRPr lang="de-DE" sz="1600">
                        <a:effectLst/>
                        <a:latin typeface="Aptos" panose="020B0004020202020204" pitchFamily="34" charset="0"/>
                      </a:endParaRP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b="1" dirty="0" err="1">
                          <a:effectLst/>
                          <a:latin typeface="Aptos" panose="020B0004020202020204" pitchFamily="34" charset="0"/>
                        </a:rPr>
                        <a:t>thème</a:t>
                      </a:r>
                      <a:r>
                        <a:rPr lang="de-DE" sz="1600" b="1" dirty="0">
                          <a:effectLst/>
                          <a:latin typeface="Aptos" panose="020B0004020202020204" pitchFamily="34" charset="0"/>
                        </a:rPr>
                        <a:t> </a:t>
                      </a:r>
                      <a:endParaRPr lang="de-DE" sz="1600" dirty="0">
                        <a:effectLst/>
                        <a:latin typeface="Aptos" panose="020B0004020202020204" pitchFamily="34" charset="0"/>
                      </a:endParaRP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2918058205"/>
                  </a:ext>
                </a:extLst>
              </a:tr>
              <a:tr h="356582">
                <a:tc>
                  <a:txBody>
                    <a:bodyPr/>
                    <a:lstStyle/>
                    <a:p>
                      <a:pPr marL="0" marR="0" fontAlgn="t">
                        <a:buNone/>
                      </a:pPr>
                      <a:r>
                        <a:rPr lang="de-DE" sz="1600" dirty="0">
                          <a:effectLst/>
                          <a:latin typeface="Aptos" panose="020B0004020202020204" pitchFamily="34" charset="0"/>
                        </a:rPr>
                        <a:t>1 </a:t>
                      </a:r>
                      <a:r>
                        <a:rPr lang="de-DE" sz="1600" dirty="0" err="1">
                          <a:effectLst/>
                          <a:latin typeface="Aptos" panose="020B0004020202020204" pitchFamily="34" charset="0"/>
                        </a:rPr>
                        <a:t>un</a:t>
                      </a:r>
                      <a:endParaRPr lang="de-DE" sz="1600" dirty="0">
                        <a:effectLst/>
                        <a:latin typeface="Aptos" panose="020B0004020202020204" pitchFamily="34" charset="0"/>
                      </a:endParaRP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fontAlgn="t">
                        <a:buNone/>
                      </a:pPr>
                      <a:r>
                        <a:rPr lang="de-DE" sz="1600" dirty="0">
                          <a:effectLst/>
                          <a:latin typeface="Aptos" panose="020B0004020202020204" pitchFamily="34" charset="0"/>
                        </a:rPr>
                        <a:t>12/11/2025</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fontAlgn="t">
                        <a:buNone/>
                      </a:pPr>
                      <a:r>
                        <a:rPr lang="de-DE" sz="1600" i="1" dirty="0" err="1">
                          <a:effectLst/>
                          <a:latin typeface="Aptos" panose="020B0004020202020204" pitchFamily="34" charset="0"/>
                        </a:rPr>
                        <a:t>Bonjour</a:t>
                      </a:r>
                      <a:r>
                        <a:rPr lang="de-DE" sz="1600" i="1" dirty="0">
                          <a:effectLst/>
                          <a:latin typeface="Aptos" panose="020B0004020202020204" pitchFamily="34" charset="0"/>
                        </a:rPr>
                        <a:t>! Je </a:t>
                      </a:r>
                      <a:r>
                        <a:rPr lang="de-DE" sz="1600" i="1" dirty="0" err="1">
                          <a:effectLst/>
                          <a:latin typeface="Aptos" panose="020B0004020202020204" pitchFamily="34" charset="0"/>
                        </a:rPr>
                        <a:t>m'appelle</a:t>
                      </a:r>
                      <a:r>
                        <a:rPr lang="de-DE" sz="1600" i="1" dirty="0">
                          <a:effectLst/>
                          <a:latin typeface="Aptos" panose="020B0004020202020204" pitchFamily="34" charset="0"/>
                        </a:rPr>
                        <a:t>… </a:t>
                      </a:r>
                      <a:r>
                        <a:rPr lang="de-DE" sz="1600" dirty="0">
                          <a:effectLst/>
                          <a:latin typeface="Aptos" panose="020B0004020202020204" pitchFamily="34" charset="0"/>
                        </a:rPr>
                        <a:t>–</a:t>
                      </a:r>
                      <a:r>
                        <a:rPr lang="de-DE" sz="1600" i="1" dirty="0">
                          <a:effectLst/>
                          <a:latin typeface="Aptos" panose="020B0004020202020204" pitchFamily="34" charset="0"/>
                        </a:rPr>
                        <a:t> </a:t>
                      </a:r>
                      <a:r>
                        <a:rPr lang="de-DE" sz="1600" dirty="0">
                          <a:effectLst/>
                          <a:latin typeface="Aptos" panose="020B0004020202020204" pitchFamily="34" charset="0"/>
                        </a:rPr>
                        <a:t>Begrüßung, Organisatorisches, sich vorstellen</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extLst>
                  <a:ext uri="{0D108BD9-81ED-4DB2-BD59-A6C34878D82A}">
                    <a16:rowId xmlns:a16="http://schemas.microsoft.com/office/drawing/2014/main" val="1543983625"/>
                  </a:ext>
                </a:extLst>
              </a:tr>
              <a:tr h="356582">
                <a:tc>
                  <a:txBody>
                    <a:bodyPr/>
                    <a:lstStyle/>
                    <a:p>
                      <a:pPr marL="0" marR="0" fontAlgn="t">
                        <a:buNone/>
                      </a:pPr>
                      <a:r>
                        <a:rPr lang="de-DE" sz="1600" dirty="0">
                          <a:effectLst/>
                          <a:latin typeface="Aptos" panose="020B0004020202020204" pitchFamily="34" charset="0"/>
                        </a:rPr>
                        <a:t>2 deux</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dirty="0">
                          <a:effectLst/>
                          <a:latin typeface="Aptos" panose="020B0004020202020204" pitchFamily="34" charset="0"/>
                        </a:rPr>
                        <a:t>19/11/2025</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i="1" dirty="0">
                          <a:effectLst/>
                          <a:latin typeface="Aptos" panose="020B0004020202020204" pitchFamily="34" charset="0"/>
                        </a:rPr>
                        <a:t>Faire des </a:t>
                      </a:r>
                      <a:r>
                        <a:rPr lang="de-DE" sz="1600" i="1" dirty="0" err="1">
                          <a:effectLst/>
                          <a:latin typeface="Aptos" panose="020B0004020202020204" pitchFamily="34" charset="0"/>
                        </a:rPr>
                        <a:t>phrases</a:t>
                      </a:r>
                      <a:r>
                        <a:rPr lang="de-DE" sz="1600" i="1" dirty="0">
                          <a:effectLst/>
                          <a:latin typeface="Aptos" panose="020B0004020202020204" pitchFamily="34" charset="0"/>
                        </a:rPr>
                        <a:t> </a:t>
                      </a:r>
                      <a:r>
                        <a:rPr lang="de-DE" sz="1600" dirty="0">
                          <a:effectLst/>
                          <a:latin typeface="Aptos" panose="020B0004020202020204" pitchFamily="34" charset="0"/>
                        </a:rPr>
                        <a:t>– grammatikalische Grundlagen, Verbkonjugation im Präsens </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3589421606"/>
                  </a:ext>
                </a:extLst>
              </a:tr>
              <a:tr h="355224">
                <a:tc>
                  <a:txBody>
                    <a:bodyPr/>
                    <a:lstStyle/>
                    <a:p>
                      <a:pPr marL="0" marR="0" fontAlgn="t">
                        <a:buNone/>
                      </a:pPr>
                      <a:r>
                        <a:rPr lang="de-DE" sz="1600" dirty="0">
                          <a:effectLst/>
                          <a:latin typeface="Aptos" panose="020B0004020202020204" pitchFamily="34" charset="0"/>
                        </a:rPr>
                        <a:t>3 </a:t>
                      </a:r>
                      <a:r>
                        <a:rPr lang="de-DE" sz="1600" dirty="0" err="1">
                          <a:effectLst/>
                          <a:latin typeface="Aptos" panose="020B0004020202020204" pitchFamily="34" charset="0"/>
                        </a:rPr>
                        <a:t>trois</a:t>
                      </a:r>
                      <a:endParaRPr lang="de-DE" sz="1600" dirty="0">
                        <a:effectLst/>
                        <a:latin typeface="Aptos" panose="020B0004020202020204" pitchFamily="34" charset="0"/>
                      </a:endParaRP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fontAlgn="t">
                        <a:buNone/>
                      </a:pPr>
                      <a:r>
                        <a:rPr lang="de-DE" sz="1600" dirty="0">
                          <a:effectLst/>
                          <a:latin typeface="Aptos" panose="020B0004020202020204" pitchFamily="34" charset="0"/>
                        </a:rPr>
                        <a:t>26/11/2025</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fontAlgn="t">
                        <a:buNone/>
                      </a:pPr>
                      <a:r>
                        <a:rPr lang="de-DE" sz="1600" i="1" dirty="0">
                          <a:effectLst/>
                          <a:latin typeface="Aptos" panose="020B0004020202020204" pitchFamily="34" charset="0"/>
                        </a:rPr>
                        <a:t>La </a:t>
                      </a:r>
                      <a:r>
                        <a:rPr lang="de-DE" sz="1600" i="1" dirty="0" err="1">
                          <a:effectLst/>
                          <a:latin typeface="Aptos" panose="020B0004020202020204" pitchFamily="34" charset="0"/>
                        </a:rPr>
                        <a:t>musique</a:t>
                      </a:r>
                      <a:r>
                        <a:rPr lang="de-DE" sz="1600" i="1" dirty="0">
                          <a:effectLst/>
                          <a:latin typeface="Aptos" panose="020B0004020202020204" pitchFamily="34" charset="0"/>
                        </a:rPr>
                        <a:t> </a:t>
                      </a:r>
                      <a:r>
                        <a:rPr lang="de-DE" sz="1600" i="1" dirty="0" err="1">
                          <a:effectLst/>
                          <a:latin typeface="Aptos" panose="020B0004020202020204" pitchFamily="34" charset="0"/>
                        </a:rPr>
                        <a:t>française</a:t>
                      </a:r>
                      <a:r>
                        <a:rPr lang="de-DE" sz="1600" i="1" dirty="0">
                          <a:effectLst/>
                          <a:latin typeface="Aptos" panose="020B0004020202020204" pitchFamily="34" charset="0"/>
                        </a:rPr>
                        <a:t> – </a:t>
                      </a:r>
                      <a:r>
                        <a:rPr lang="de-DE" sz="1600" i="0" dirty="0">
                          <a:effectLst/>
                          <a:latin typeface="Aptos" panose="020B0004020202020204" pitchFamily="34" charset="0"/>
                        </a:rPr>
                        <a:t>französische Musik</a:t>
                      </a:r>
                      <a:endParaRPr lang="de-DE" sz="1600" b="1" dirty="0">
                        <a:effectLst/>
                        <a:latin typeface="Aptos" panose="020B0004020202020204" pitchFamily="34" charset="0"/>
                      </a:endParaRP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extLst>
                  <a:ext uri="{0D108BD9-81ED-4DB2-BD59-A6C34878D82A}">
                    <a16:rowId xmlns:a16="http://schemas.microsoft.com/office/drawing/2014/main" val="3328027890"/>
                  </a:ext>
                </a:extLst>
              </a:tr>
              <a:tr h="356582">
                <a:tc>
                  <a:txBody>
                    <a:bodyPr/>
                    <a:lstStyle/>
                    <a:p>
                      <a:pPr marL="0" marR="0" fontAlgn="t">
                        <a:buNone/>
                      </a:pPr>
                      <a:r>
                        <a:rPr lang="de-DE" sz="1600" dirty="0">
                          <a:effectLst/>
                          <a:latin typeface="Aptos" panose="020B0004020202020204" pitchFamily="34" charset="0"/>
                        </a:rPr>
                        <a:t>4 </a:t>
                      </a:r>
                      <a:r>
                        <a:rPr lang="de-DE" sz="1600" dirty="0" err="1">
                          <a:effectLst/>
                          <a:latin typeface="Aptos" panose="020B0004020202020204" pitchFamily="34" charset="0"/>
                        </a:rPr>
                        <a:t>quatre</a:t>
                      </a:r>
                      <a:endParaRPr lang="de-DE" sz="1600" dirty="0">
                        <a:effectLst/>
                        <a:latin typeface="Aptos" panose="020B0004020202020204" pitchFamily="34" charset="0"/>
                      </a:endParaRP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dirty="0">
                          <a:effectLst/>
                          <a:latin typeface="Aptos" panose="020B0004020202020204" pitchFamily="34" charset="0"/>
                        </a:rPr>
                        <a:t>03/12/2025</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i="1" dirty="0">
                          <a:effectLst/>
                          <a:latin typeface="Aptos" panose="020B0004020202020204" pitchFamily="34" charset="0"/>
                        </a:rPr>
                        <a:t>Le Français </a:t>
                      </a:r>
                      <a:r>
                        <a:rPr lang="de-DE" sz="1600" i="1" dirty="0" err="1">
                          <a:effectLst/>
                          <a:latin typeface="Aptos" panose="020B0004020202020204" pitchFamily="34" charset="0"/>
                        </a:rPr>
                        <a:t>dans</a:t>
                      </a:r>
                      <a:r>
                        <a:rPr lang="de-DE" sz="1600" i="1" dirty="0">
                          <a:effectLst/>
                          <a:latin typeface="Aptos" panose="020B0004020202020204" pitchFamily="34" charset="0"/>
                        </a:rPr>
                        <a:t> le </a:t>
                      </a:r>
                      <a:r>
                        <a:rPr lang="de-DE" sz="1600" i="1" dirty="0" err="1">
                          <a:effectLst/>
                          <a:latin typeface="Aptos" panose="020B0004020202020204" pitchFamily="34" charset="0"/>
                        </a:rPr>
                        <a:t>monde</a:t>
                      </a:r>
                      <a:r>
                        <a:rPr lang="de-DE" sz="1600" i="1" dirty="0">
                          <a:effectLst/>
                          <a:latin typeface="Aptos" panose="020B0004020202020204" pitchFamily="34" charset="0"/>
                        </a:rPr>
                        <a:t> </a:t>
                      </a:r>
                      <a:r>
                        <a:rPr lang="de-DE" sz="1600" dirty="0">
                          <a:effectLst/>
                          <a:latin typeface="Aptos" panose="020B0004020202020204" pitchFamily="34" charset="0"/>
                        </a:rPr>
                        <a:t>– Frankophonie, der französiche Einfluss in der Welt, Kolonialgeschichte </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1911837135"/>
                  </a:ext>
                </a:extLst>
              </a:tr>
              <a:tr h="356582">
                <a:tc>
                  <a:txBody>
                    <a:bodyPr/>
                    <a:lstStyle/>
                    <a:p>
                      <a:pPr marL="0" marR="0" fontAlgn="t">
                        <a:buNone/>
                      </a:pPr>
                      <a:r>
                        <a:rPr lang="de-DE" sz="1600">
                          <a:effectLst/>
                          <a:latin typeface="Aptos" panose="020B0004020202020204" pitchFamily="34" charset="0"/>
                        </a:rPr>
                        <a:t>5 cinq</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tc>
                  <a:txBody>
                    <a:bodyPr/>
                    <a:lstStyle/>
                    <a:p>
                      <a:pPr marL="0" marR="0" fontAlgn="t">
                        <a:buNone/>
                      </a:pPr>
                      <a:r>
                        <a:rPr lang="de-DE" sz="1600" dirty="0">
                          <a:effectLst/>
                          <a:latin typeface="Aptos" panose="020B0004020202020204" pitchFamily="34" charset="0"/>
                        </a:rPr>
                        <a:t>10/12/2025</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tc>
                  <a:txBody>
                    <a:bodyPr/>
                    <a:lstStyle/>
                    <a:p>
                      <a:pPr marL="0" marR="0" fontAlgn="t">
                        <a:buNone/>
                      </a:pPr>
                      <a:r>
                        <a:rPr lang="de-DE" sz="1600" b="0" i="1" dirty="0">
                          <a:effectLst/>
                          <a:latin typeface="Aptos" panose="020B0004020202020204" pitchFamily="34" charset="0"/>
                        </a:rPr>
                        <a:t>Il </a:t>
                      </a:r>
                      <a:r>
                        <a:rPr lang="de-DE" sz="1600" b="0" i="1" dirty="0" err="1">
                          <a:effectLst/>
                          <a:latin typeface="Aptos" panose="020B0004020202020204" pitchFamily="34" charset="0"/>
                        </a:rPr>
                        <a:t>est</a:t>
                      </a:r>
                      <a:r>
                        <a:rPr lang="de-DE" sz="1600" b="0" i="1" dirty="0">
                          <a:effectLst/>
                          <a:latin typeface="Aptos" panose="020B0004020202020204" pitchFamily="34" charset="0"/>
                        </a:rPr>
                        <a:t> quelle heure ? </a:t>
                      </a:r>
                      <a:r>
                        <a:rPr lang="de-DE" sz="1600" b="0" dirty="0">
                          <a:effectLst/>
                          <a:latin typeface="Aptos" panose="020B0004020202020204" pitchFamily="34" charset="0"/>
                        </a:rPr>
                        <a:t>– Zahlen &amp; Uhrzeiten </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6365790"/>
                  </a:ext>
                </a:extLst>
              </a:tr>
              <a:tr h="356582">
                <a:tc>
                  <a:txBody>
                    <a:bodyPr/>
                    <a:lstStyle/>
                    <a:p>
                      <a:pPr marL="0" marR="0" fontAlgn="t">
                        <a:buNone/>
                      </a:pPr>
                      <a:r>
                        <a:rPr lang="de-DE" sz="1600">
                          <a:effectLst/>
                          <a:latin typeface="Aptos" panose="020B0004020202020204" pitchFamily="34" charset="0"/>
                        </a:rPr>
                        <a:t>6 six</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dirty="0">
                          <a:effectLst/>
                          <a:latin typeface="Aptos" panose="020B0004020202020204" pitchFamily="34" charset="0"/>
                        </a:rPr>
                        <a:t>17/122025</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i="1" dirty="0">
                          <a:effectLst/>
                          <a:latin typeface="Aptos" panose="020B0004020202020204" pitchFamily="34" charset="0"/>
                        </a:rPr>
                        <a:t>Voyage </a:t>
                      </a:r>
                      <a:r>
                        <a:rPr lang="de-DE" sz="1600" i="1" dirty="0" err="1">
                          <a:effectLst/>
                          <a:latin typeface="Aptos" panose="020B0004020202020204" pitchFamily="34" charset="0"/>
                        </a:rPr>
                        <a:t>voyage</a:t>
                      </a:r>
                      <a:r>
                        <a:rPr lang="de-DE" sz="1600" i="1" dirty="0">
                          <a:effectLst/>
                          <a:latin typeface="Aptos" panose="020B0004020202020204" pitchFamily="34" charset="0"/>
                        </a:rPr>
                        <a:t> </a:t>
                      </a:r>
                      <a:r>
                        <a:rPr lang="de-DE" sz="1600" dirty="0">
                          <a:effectLst/>
                          <a:latin typeface="Aptos" panose="020B0004020202020204" pitchFamily="34" charset="0"/>
                        </a:rPr>
                        <a:t>– Reisen</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3464606669"/>
                  </a:ext>
                </a:extLst>
              </a:tr>
              <a:tr h="356582">
                <a:tc gridSpan="3">
                  <a:txBody>
                    <a:bodyPr/>
                    <a:lstStyle/>
                    <a:p>
                      <a:pPr marL="0" marR="0" algn="ctr" fontAlgn="t">
                        <a:buNone/>
                      </a:pPr>
                      <a:r>
                        <a:rPr lang="de-DE" sz="1600" b="1" i="1" dirty="0" err="1">
                          <a:effectLst/>
                          <a:latin typeface="Aptos" panose="020B0004020202020204" pitchFamily="34" charset="0"/>
                        </a:rPr>
                        <a:t>vacances</a:t>
                      </a:r>
                      <a:r>
                        <a:rPr lang="de-DE" sz="1600" b="1" i="1" dirty="0">
                          <a:effectLst/>
                          <a:latin typeface="Aptos" panose="020B0004020202020204" pitchFamily="34" charset="0"/>
                        </a:rPr>
                        <a:t> de </a:t>
                      </a:r>
                      <a:r>
                        <a:rPr lang="de-DE" sz="1600" b="1" i="1" dirty="0" err="1">
                          <a:effectLst/>
                          <a:latin typeface="Aptos" panose="020B0004020202020204" pitchFamily="34" charset="0"/>
                        </a:rPr>
                        <a:t>no</a:t>
                      </a:r>
                      <a:r>
                        <a:rPr lang="az-Cyrl-AZ" sz="1600" b="1" i="1" dirty="0">
                          <a:effectLst/>
                          <a:latin typeface="Aptos" panose="020B0004020202020204" pitchFamily="34" charset="0"/>
                        </a:rPr>
                        <a:t>ё</a:t>
                      </a:r>
                      <a:r>
                        <a:rPr lang="de-DE" sz="1600" b="1" i="1" dirty="0">
                          <a:effectLst/>
                          <a:latin typeface="Aptos" panose="020B0004020202020204" pitchFamily="34" charset="0"/>
                        </a:rPr>
                        <a:t>l </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hMerge="1">
                  <a:txBody>
                    <a:bodyPr/>
                    <a:lstStyle/>
                    <a:p>
                      <a:pPr marL="0" marR="0" fontAlgn="t">
                        <a:buNone/>
                      </a:pPr>
                      <a:endParaRPr lang="de-DE" sz="1600" dirty="0">
                        <a:effectLst/>
                        <a:latin typeface="Aptos" panose="020B0004020202020204" pitchFamily="34" charset="0"/>
                      </a:endParaRP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hMerge="1">
                  <a:txBody>
                    <a:bodyPr/>
                    <a:lstStyle/>
                    <a:p>
                      <a:pPr marL="0" marR="0" fontAlgn="t">
                        <a:buNone/>
                      </a:pPr>
                      <a:endParaRPr lang="de-DE" sz="1600" dirty="0">
                        <a:effectLst/>
                        <a:latin typeface="Aptos" panose="020B0004020202020204" pitchFamily="34" charset="0"/>
                      </a:endParaRP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1633986561"/>
                  </a:ext>
                </a:extLst>
              </a:tr>
              <a:tr h="356582">
                <a:tc>
                  <a:txBody>
                    <a:bodyPr/>
                    <a:lstStyle/>
                    <a:p>
                      <a:pPr marL="0" marR="0" fontAlgn="t">
                        <a:buNone/>
                      </a:pPr>
                      <a:r>
                        <a:rPr lang="de-DE" sz="1600">
                          <a:effectLst/>
                          <a:latin typeface="Aptos" panose="020B0004020202020204" pitchFamily="34" charset="0"/>
                        </a:rPr>
                        <a:t>7 sept</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fontAlgn="t">
                        <a:buNone/>
                      </a:pPr>
                      <a:r>
                        <a:rPr lang="de-DE" sz="1600" dirty="0">
                          <a:effectLst/>
                          <a:latin typeface="Aptos" panose="020B0004020202020204" pitchFamily="34" charset="0"/>
                        </a:rPr>
                        <a:t>07/01/2026</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fontAlgn="t">
                        <a:buNone/>
                      </a:pPr>
                      <a:r>
                        <a:rPr lang="de-DE" sz="1600" i="1" dirty="0" err="1">
                          <a:effectLst/>
                          <a:latin typeface="Aptos" panose="020B0004020202020204" pitchFamily="34" charset="0"/>
                        </a:rPr>
                        <a:t>Les</a:t>
                      </a:r>
                      <a:r>
                        <a:rPr lang="de-DE" sz="1600" i="1" dirty="0">
                          <a:effectLst/>
                          <a:latin typeface="Aptos" panose="020B0004020202020204" pitchFamily="34" charset="0"/>
                        </a:rPr>
                        <a:t> </a:t>
                      </a:r>
                      <a:r>
                        <a:rPr lang="de-DE" sz="1600" i="1" dirty="0" err="1">
                          <a:effectLst/>
                          <a:latin typeface="Aptos" panose="020B0004020202020204" pitchFamily="34" charset="0"/>
                        </a:rPr>
                        <a:t>Activités</a:t>
                      </a:r>
                      <a:r>
                        <a:rPr lang="de-DE" sz="1600" i="1" dirty="0">
                          <a:effectLst/>
                          <a:latin typeface="Aptos" panose="020B0004020202020204" pitchFamily="34" charset="0"/>
                        </a:rPr>
                        <a:t> </a:t>
                      </a:r>
                      <a:r>
                        <a:rPr lang="de-DE" sz="1600" dirty="0">
                          <a:effectLst/>
                          <a:latin typeface="Aptos" panose="020B0004020202020204" pitchFamily="34" charset="0"/>
                        </a:rPr>
                        <a:t>– Freizeitaktivitäten </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extLst>
                  <a:ext uri="{0D108BD9-81ED-4DB2-BD59-A6C34878D82A}">
                    <a16:rowId xmlns:a16="http://schemas.microsoft.com/office/drawing/2014/main" val="1381513182"/>
                  </a:ext>
                </a:extLst>
              </a:tr>
              <a:tr h="356582">
                <a:tc>
                  <a:txBody>
                    <a:bodyPr/>
                    <a:lstStyle/>
                    <a:p>
                      <a:pPr marL="0" marR="0" fontAlgn="t">
                        <a:buNone/>
                      </a:pPr>
                      <a:r>
                        <a:rPr lang="de-DE" sz="1600">
                          <a:effectLst/>
                          <a:latin typeface="Aptos" panose="020B0004020202020204" pitchFamily="34" charset="0"/>
                        </a:rPr>
                        <a:t>8 huit </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dirty="0">
                          <a:effectLst/>
                          <a:latin typeface="Aptos" panose="020B0004020202020204" pitchFamily="34" charset="0"/>
                        </a:rPr>
                        <a:t>14/01/2026</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de-DE" sz="1600" i="1" dirty="0" err="1">
                          <a:effectLst/>
                          <a:latin typeface="Aptos" panose="020B0004020202020204" pitchFamily="34" charset="0"/>
                        </a:rPr>
                        <a:t>Qu'est-ce</a:t>
                      </a:r>
                      <a:r>
                        <a:rPr lang="de-DE" sz="1600" i="1" dirty="0">
                          <a:effectLst/>
                          <a:latin typeface="Aptos" panose="020B0004020202020204" pitchFamily="34" charset="0"/>
                        </a:rPr>
                        <a:t> </a:t>
                      </a:r>
                      <a:r>
                        <a:rPr lang="de-DE" sz="1600" i="1" dirty="0" err="1">
                          <a:effectLst/>
                          <a:latin typeface="Aptos" panose="020B0004020202020204" pitchFamily="34" charset="0"/>
                        </a:rPr>
                        <a:t>qu'on</a:t>
                      </a:r>
                      <a:r>
                        <a:rPr lang="de-DE" sz="1600" i="1" dirty="0">
                          <a:effectLst/>
                          <a:latin typeface="Aptos" panose="020B0004020202020204" pitchFamily="34" charset="0"/>
                        </a:rPr>
                        <a:t> mange? </a:t>
                      </a:r>
                      <a:r>
                        <a:rPr lang="de-DE" sz="1600" dirty="0">
                          <a:effectLst/>
                          <a:latin typeface="Aptos" panose="020B0004020202020204" pitchFamily="34" charset="0"/>
                        </a:rPr>
                        <a:t>- Essen in Frankreich</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1740890818"/>
                  </a:ext>
                </a:extLst>
              </a:tr>
              <a:tr h="356582">
                <a:tc>
                  <a:txBody>
                    <a:bodyPr/>
                    <a:lstStyle/>
                    <a:p>
                      <a:pPr marL="0" marR="0" fontAlgn="t">
                        <a:buNone/>
                      </a:pPr>
                      <a:r>
                        <a:rPr lang="de-DE" sz="1600">
                          <a:effectLst/>
                          <a:latin typeface="Aptos" panose="020B0004020202020204" pitchFamily="34" charset="0"/>
                        </a:rPr>
                        <a:t>9 neuf</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fontAlgn="t">
                        <a:buNone/>
                      </a:pPr>
                      <a:r>
                        <a:rPr lang="de-DE" sz="1600" dirty="0">
                          <a:effectLst/>
                          <a:latin typeface="Aptos" panose="020B0004020202020204" pitchFamily="34" charset="0"/>
                        </a:rPr>
                        <a:t>21/01/2026</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de-DE" sz="1600" i="1" dirty="0" err="1">
                          <a:effectLst/>
                          <a:latin typeface="Aptos" panose="020B0004020202020204" pitchFamily="34" charset="0"/>
                        </a:rPr>
                        <a:t>Vous</a:t>
                      </a:r>
                      <a:r>
                        <a:rPr lang="de-DE" sz="1600" i="1" dirty="0">
                          <a:effectLst/>
                          <a:latin typeface="Aptos" panose="020B0004020202020204" pitchFamily="34" charset="0"/>
                        </a:rPr>
                        <a:t> </a:t>
                      </a:r>
                      <a:r>
                        <a:rPr lang="de-DE" sz="1600" i="1" dirty="0" err="1">
                          <a:effectLst/>
                          <a:latin typeface="Aptos" panose="020B0004020202020204" pitchFamily="34" charset="0"/>
                        </a:rPr>
                        <a:t>avez</a:t>
                      </a:r>
                      <a:r>
                        <a:rPr lang="de-DE" sz="1600" i="1" dirty="0">
                          <a:effectLst/>
                          <a:latin typeface="Aptos" panose="020B0004020202020204" pitchFamily="34" charset="0"/>
                        </a:rPr>
                        <a:t> </a:t>
                      </a:r>
                      <a:r>
                        <a:rPr lang="de-DE" sz="1600" i="1" dirty="0" err="1">
                          <a:effectLst/>
                          <a:latin typeface="Aptos" panose="020B0004020202020204" pitchFamily="34" charset="0"/>
                        </a:rPr>
                        <a:t>choisi</a:t>
                      </a:r>
                      <a:r>
                        <a:rPr lang="de-DE" sz="1600" i="1" dirty="0">
                          <a:effectLst/>
                          <a:latin typeface="Aptos" panose="020B0004020202020204" pitchFamily="34" charset="0"/>
                        </a:rPr>
                        <a:t>? </a:t>
                      </a:r>
                      <a:r>
                        <a:rPr lang="de-DE" sz="1600" dirty="0">
                          <a:effectLst/>
                          <a:latin typeface="Aptos" panose="020B0004020202020204" pitchFamily="34" charset="0"/>
                        </a:rPr>
                        <a:t>- Essen und Trinken bestellen </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extLst>
                  <a:ext uri="{0D108BD9-81ED-4DB2-BD59-A6C34878D82A}">
                    <a16:rowId xmlns:a16="http://schemas.microsoft.com/office/drawing/2014/main" val="790701658"/>
                  </a:ext>
                </a:extLst>
              </a:tr>
              <a:tr h="356582">
                <a:tc>
                  <a:txBody>
                    <a:bodyPr/>
                    <a:lstStyle/>
                    <a:p>
                      <a:pPr marL="0" marR="0" fontAlgn="t">
                        <a:buNone/>
                      </a:pPr>
                      <a:r>
                        <a:rPr lang="de-DE" sz="1600">
                          <a:effectLst/>
                          <a:latin typeface="Aptos" panose="020B0004020202020204" pitchFamily="34" charset="0"/>
                        </a:rPr>
                        <a:t>10 dix</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dirty="0">
                          <a:effectLst/>
                          <a:latin typeface="Aptos" panose="020B0004020202020204" pitchFamily="34" charset="0"/>
                        </a:rPr>
                        <a:t>28/01/2026</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i="1" dirty="0">
                          <a:effectLst/>
                          <a:latin typeface="Aptos" panose="020B0004020202020204" pitchFamily="34" charset="0"/>
                        </a:rPr>
                        <a:t>À </a:t>
                      </a:r>
                      <a:r>
                        <a:rPr lang="de-DE" sz="1600" i="1" dirty="0" err="1">
                          <a:effectLst/>
                          <a:latin typeface="Aptos" panose="020B0004020202020204" pitchFamily="34" charset="0"/>
                        </a:rPr>
                        <a:t>Vous</a:t>
                      </a:r>
                      <a:r>
                        <a:rPr lang="de-DE" sz="1600" i="1" dirty="0">
                          <a:effectLst/>
                          <a:latin typeface="Aptos" panose="020B0004020202020204" pitchFamily="34" charset="0"/>
                        </a:rPr>
                        <a:t> ! </a:t>
                      </a:r>
                      <a:r>
                        <a:rPr lang="de-DE" sz="1600" dirty="0">
                          <a:effectLst/>
                          <a:latin typeface="Aptos" panose="020B0004020202020204" pitchFamily="34" charset="0"/>
                        </a:rPr>
                        <a:t>–  Eure Ideen zum Weiterlernen, Abschluss</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1816193141"/>
                  </a:ext>
                </a:extLst>
              </a:tr>
            </a:tbl>
          </a:graphicData>
        </a:graphic>
      </p:graphicFrame>
    </p:spTree>
    <p:extLst>
      <p:ext uri="{BB962C8B-B14F-4D97-AF65-F5344CB8AC3E}">
        <p14:creationId xmlns:p14="http://schemas.microsoft.com/office/powerpoint/2010/main" val="311215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Inhaltsplatzhalter 5">
            <a:extLst>
              <a:ext uri="{FF2B5EF4-FFF2-40B4-BE49-F238E27FC236}">
                <a16:creationId xmlns:a16="http://schemas.microsoft.com/office/drawing/2014/main" id="{145B4DD8-7EAA-F993-1F6B-9607EACB1544}"/>
              </a:ext>
            </a:extLst>
          </p:cNvPr>
          <p:cNvPicPr>
            <a:picLocks noGrp="1" noChangeAspect="1"/>
          </p:cNvPicPr>
          <p:nvPr>
            <p:ph idx="1"/>
          </p:nvPr>
        </p:nvPicPr>
        <p:blipFill>
          <a:blip r:embed="rId2"/>
          <a:srcRect t="1765"/>
          <a:stretch>
            <a:fillRect/>
          </a:stretch>
        </p:blipFill>
        <p:spPr>
          <a:xfrm>
            <a:off x="20" y="1282"/>
            <a:ext cx="12191980" cy="6856718"/>
          </a:xfrm>
          <a:prstGeom prst="rect">
            <a:avLst/>
          </a:prstGeom>
        </p:spPr>
      </p:pic>
      <p:sp>
        <p:nvSpPr>
          <p:cNvPr id="4" name="Foliennummernplatzhalter 3">
            <a:extLst>
              <a:ext uri="{FF2B5EF4-FFF2-40B4-BE49-F238E27FC236}">
                <a16:creationId xmlns:a16="http://schemas.microsoft.com/office/drawing/2014/main" id="{7277A439-0228-AC4C-BB7F-5E4C1851A14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906CE641-9D56-4250-A2F0-FA3ED935D71C}" type="slidenum">
              <a:rPr lang="en-US">
                <a:solidFill>
                  <a:srgbClr val="FFFFFF"/>
                </a:solidFill>
              </a:rPr>
              <a:pPr defTabSz="914400">
                <a:spcAft>
                  <a:spcPts val="600"/>
                </a:spcAft>
              </a:pPr>
              <a:t>3</a:t>
            </a:fld>
            <a:endParaRPr lang="en-US">
              <a:solidFill>
                <a:srgbClr val="FFFFFF"/>
              </a:solidFill>
            </a:endParaRPr>
          </a:p>
        </p:txBody>
      </p:sp>
    </p:spTree>
    <p:extLst>
      <p:ext uri="{BB962C8B-B14F-4D97-AF65-F5344CB8AC3E}">
        <p14:creationId xmlns:p14="http://schemas.microsoft.com/office/powerpoint/2010/main" val="115807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0FD323-D06F-C3D2-9EF9-621F1948851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160B4BA-DE3F-E609-1135-D4B572D9B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41C33B56-CE6F-6F68-B715-37EAD39F76E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activité</a:t>
            </a:r>
          </a:p>
        </p:txBody>
      </p:sp>
      <p:sp>
        <p:nvSpPr>
          <p:cNvPr id="4" name="Foliennummernplatzhalter 3">
            <a:extLst>
              <a:ext uri="{FF2B5EF4-FFF2-40B4-BE49-F238E27FC236}">
                <a16:creationId xmlns:a16="http://schemas.microsoft.com/office/drawing/2014/main" id="{EE2B5B7D-6901-549C-E614-B26E4D958F0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06CE641-9D56-4250-A2F0-FA3ED935D71C}" type="slidenum">
              <a:rPr kumimoji="0" lang="en-US" sz="1200" b="0" i="0" u="none" strike="noStrike" kern="1200" cap="none" spc="0" normalizeH="0" baseline="0" noProof="0" smtClean="0">
                <a:ln>
                  <a:noFill/>
                </a:ln>
                <a:solidFill>
                  <a:prstClr val="black">
                    <a:tint val="75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Aptos" panose="02110004020202020204"/>
              <a:ea typeface="+mn-ea"/>
              <a:cs typeface="+mn-cs"/>
            </a:endParaRPr>
          </a:p>
        </p:txBody>
      </p:sp>
      <p:pic>
        <p:nvPicPr>
          <p:cNvPr id="8" name="Inhaltsplatzhalter 7">
            <a:extLst>
              <a:ext uri="{FF2B5EF4-FFF2-40B4-BE49-F238E27FC236}">
                <a16:creationId xmlns:a16="http://schemas.microsoft.com/office/drawing/2014/main" id="{8A9F6BA8-18D7-CD03-EDDF-926939E6A453}"/>
              </a:ext>
            </a:extLst>
          </p:cNvPr>
          <p:cNvPicPr>
            <a:picLocks noGrp="1" noChangeAspect="1"/>
          </p:cNvPicPr>
          <p:nvPr>
            <p:ph idx="1"/>
          </p:nvPr>
        </p:nvPicPr>
        <p:blipFill>
          <a:blip r:embed="rId2"/>
          <a:stretch>
            <a:fillRect/>
          </a:stretch>
        </p:blipFill>
        <p:spPr>
          <a:xfrm>
            <a:off x="1615440" y="2437518"/>
            <a:ext cx="8961120" cy="3171185"/>
          </a:xfrm>
          <a:prstGeom prst="rect">
            <a:avLst/>
          </a:prstGeom>
        </p:spPr>
      </p:pic>
    </p:spTree>
    <p:extLst>
      <p:ext uri="{BB962C8B-B14F-4D97-AF65-F5344CB8AC3E}">
        <p14:creationId xmlns:p14="http://schemas.microsoft.com/office/powerpoint/2010/main" val="250613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21381-D034-86BC-4A70-9F8A43D157EA}"/>
              </a:ext>
            </a:extLst>
          </p:cNvPr>
          <p:cNvSpPr>
            <a:spLocks noGrp="1"/>
          </p:cNvSpPr>
          <p:nvPr>
            <p:ph type="title"/>
          </p:nvPr>
        </p:nvSpPr>
        <p:spPr/>
        <p:txBody>
          <a:bodyPr/>
          <a:lstStyle/>
          <a:p>
            <a:r>
              <a:rPr lang="de-DE" dirty="0" err="1"/>
              <a:t>L‘heure</a:t>
            </a:r>
            <a:r>
              <a:rPr lang="de-DE" dirty="0"/>
              <a:t> en </a:t>
            </a:r>
            <a:r>
              <a:rPr lang="de-DE" dirty="0" err="1"/>
              <a:t>français</a:t>
            </a:r>
            <a:endParaRPr lang="de-DE" dirty="0"/>
          </a:p>
        </p:txBody>
      </p:sp>
      <p:sp>
        <p:nvSpPr>
          <p:cNvPr id="3" name="Inhaltsplatzhalter 2">
            <a:extLst>
              <a:ext uri="{FF2B5EF4-FFF2-40B4-BE49-F238E27FC236}">
                <a16:creationId xmlns:a16="http://schemas.microsoft.com/office/drawing/2014/main" id="{4849A010-3A8D-9F00-840E-EA51101911D1}"/>
              </a:ext>
            </a:extLst>
          </p:cNvPr>
          <p:cNvSpPr>
            <a:spLocks noGrp="1"/>
          </p:cNvSpPr>
          <p:nvPr>
            <p:ph idx="1"/>
          </p:nvPr>
        </p:nvSpPr>
        <p:spPr/>
        <p:txBody>
          <a:bodyPr/>
          <a:lstStyle/>
          <a:p>
            <a:pPr marL="0" indent="0">
              <a:buNone/>
            </a:pPr>
            <a:r>
              <a:rPr lang="de-DE" dirty="0">
                <a:hlinkClick r:id="rId2"/>
              </a:rPr>
              <a:t>https://www.youtube.com/watch?v=5wH0W88MiT0</a:t>
            </a:r>
            <a:endParaRPr lang="de-DE" dirty="0"/>
          </a:p>
          <a:p>
            <a:pPr marL="0" indent="0">
              <a:buNone/>
            </a:pPr>
            <a:endParaRPr lang="de-DE" dirty="0"/>
          </a:p>
          <a:p>
            <a:pPr marL="0" indent="0">
              <a:buNone/>
            </a:pPr>
            <a:endParaRPr lang="de-DE" dirty="0"/>
          </a:p>
          <a:p>
            <a:pPr marL="0" indent="0">
              <a:buNone/>
            </a:pPr>
            <a:endParaRPr lang="de-DE" dirty="0"/>
          </a:p>
        </p:txBody>
      </p:sp>
      <p:sp>
        <p:nvSpPr>
          <p:cNvPr id="4" name="Foliennummernplatzhalter 3">
            <a:extLst>
              <a:ext uri="{FF2B5EF4-FFF2-40B4-BE49-F238E27FC236}">
                <a16:creationId xmlns:a16="http://schemas.microsoft.com/office/drawing/2014/main" id="{8CCB99DB-AEED-DFD8-C2D2-BC3D5287BAB7}"/>
              </a:ext>
            </a:extLst>
          </p:cNvPr>
          <p:cNvSpPr>
            <a:spLocks noGrp="1"/>
          </p:cNvSpPr>
          <p:nvPr>
            <p:ph type="sldNum" sz="quarter" idx="12"/>
          </p:nvPr>
        </p:nvSpPr>
        <p:spPr/>
        <p:txBody>
          <a:bodyPr/>
          <a:lstStyle/>
          <a:p>
            <a:fld id="{906CE641-9D56-4250-A2F0-FA3ED935D71C}" type="slidenum">
              <a:rPr lang="de-DE" smtClean="0"/>
              <a:t>5</a:t>
            </a:fld>
            <a:endParaRPr lang="de-DE"/>
          </a:p>
        </p:txBody>
      </p:sp>
    </p:spTree>
    <p:extLst>
      <p:ext uri="{BB962C8B-B14F-4D97-AF65-F5344CB8AC3E}">
        <p14:creationId xmlns:p14="http://schemas.microsoft.com/office/powerpoint/2010/main" val="122683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0518E9-F7AA-923C-D9B8-CF2E911B2A0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activité</a:t>
            </a:r>
          </a:p>
        </p:txBody>
      </p:sp>
      <p:pic>
        <p:nvPicPr>
          <p:cNvPr id="6" name="Inhaltsplatzhalter 5">
            <a:extLst>
              <a:ext uri="{FF2B5EF4-FFF2-40B4-BE49-F238E27FC236}">
                <a16:creationId xmlns:a16="http://schemas.microsoft.com/office/drawing/2014/main" id="{EA39B131-F82A-2448-6485-D6403BD3B869}"/>
              </a:ext>
            </a:extLst>
          </p:cNvPr>
          <p:cNvPicPr>
            <a:picLocks noGrp="1" noChangeAspect="1"/>
          </p:cNvPicPr>
          <p:nvPr>
            <p:ph idx="1"/>
          </p:nvPr>
        </p:nvPicPr>
        <p:blipFill>
          <a:blip r:embed="rId2"/>
          <a:stretch>
            <a:fillRect/>
          </a:stretch>
        </p:blipFill>
        <p:spPr>
          <a:xfrm>
            <a:off x="709461" y="2321995"/>
            <a:ext cx="10905066" cy="3298782"/>
          </a:xfrm>
          <a:prstGeom prst="rect">
            <a:avLst/>
          </a:prstGeom>
        </p:spPr>
      </p:pic>
      <p:sp>
        <p:nvSpPr>
          <p:cNvPr id="4" name="Foliennummernplatzhalter 3">
            <a:extLst>
              <a:ext uri="{FF2B5EF4-FFF2-40B4-BE49-F238E27FC236}">
                <a16:creationId xmlns:a16="http://schemas.microsoft.com/office/drawing/2014/main" id="{954ABE60-068B-108B-5171-1BC6042D144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906CE641-9D56-4250-A2F0-FA3ED935D71C}" type="slidenum">
              <a:rPr lang="en-US" smtClean="0">
                <a:solidFill>
                  <a:schemeClr val="tx1">
                    <a:tint val="75000"/>
                  </a:schemeClr>
                </a:solidFill>
              </a:rPr>
              <a:pPr defTabSz="914400">
                <a:spcAft>
                  <a:spcPts val="600"/>
                </a:spcAft>
              </a:pPr>
              <a:t>6</a:t>
            </a:fld>
            <a:endParaRPr lang="en-US">
              <a:solidFill>
                <a:schemeClr val="tx1">
                  <a:tint val="75000"/>
                </a:schemeClr>
              </a:solidFill>
            </a:endParaRPr>
          </a:p>
        </p:txBody>
      </p:sp>
    </p:spTree>
    <p:extLst>
      <p:ext uri="{BB962C8B-B14F-4D97-AF65-F5344CB8AC3E}">
        <p14:creationId xmlns:p14="http://schemas.microsoft.com/office/powerpoint/2010/main" val="48770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0714DFAC-A37B-1FA5-7475-BE6C02D72C61}"/>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7970A6C9-5846-5F05-C229-7A75BC08EFFE}"/>
              </a:ext>
            </a:extLst>
          </p:cNvPr>
          <p:cNvSpPr>
            <a:spLocks noGrp="1"/>
          </p:cNvSpPr>
          <p:nvPr>
            <p:ph idx="1"/>
          </p:nvPr>
        </p:nvSpPr>
        <p:spPr>
          <a:xfrm>
            <a:off x="838200" y="822961"/>
            <a:ext cx="10515600" cy="1325879"/>
          </a:xfrm>
        </p:spPr>
        <p:txBody>
          <a:bodyPr>
            <a:normAutofit/>
          </a:bodyPr>
          <a:lstStyle/>
          <a:p>
            <a:pPr marL="0" indent="0" algn="just">
              <a:buNone/>
            </a:pPr>
            <a:endParaRPr lang="fr-FR" sz="3200"/>
          </a:p>
          <a:p>
            <a:pPr marL="0" indent="0" algn="just">
              <a:buNone/>
            </a:pPr>
            <a:endParaRPr lang="fr-FR" sz="400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253F4BB2-97B9-BF4C-19DF-8DEDD60DC83D}"/>
              </a:ext>
            </a:extLst>
          </p:cNvPr>
          <p:cNvSpPr>
            <a:spLocks noGrp="1"/>
          </p:cNvSpPr>
          <p:nvPr>
            <p:ph type="sldNum" sz="quarter" idx="12"/>
          </p:nvPr>
        </p:nvSpPr>
        <p:spPr/>
        <p:txBody>
          <a:bodyPr/>
          <a:lstStyle/>
          <a:p>
            <a:fld id="{906CE641-9D56-4250-A2F0-FA3ED935D71C}" type="slidenum">
              <a:rPr lang="de-DE" smtClean="0"/>
              <a:t>7</a:t>
            </a:fld>
            <a:endParaRPr lang="de-DE"/>
          </a:p>
        </p:txBody>
      </p:sp>
      <p:graphicFrame>
        <p:nvGraphicFramePr>
          <p:cNvPr id="2" name="Tabelle 1">
            <a:extLst>
              <a:ext uri="{FF2B5EF4-FFF2-40B4-BE49-F238E27FC236}">
                <a16:creationId xmlns:a16="http://schemas.microsoft.com/office/drawing/2014/main" id="{A0B4C011-B04C-1A1C-B024-D08618BB2A89}"/>
              </a:ext>
            </a:extLst>
          </p:cNvPr>
          <p:cNvGraphicFramePr>
            <a:graphicFrameLocks noGrp="1"/>
          </p:cNvGraphicFramePr>
          <p:nvPr>
            <p:extLst>
              <p:ext uri="{D42A27DB-BD31-4B8C-83A1-F6EECF244321}">
                <p14:modId xmlns:p14="http://schemas.microsoft.com/office/powerpoint/2010/main" val="1973338224"/>
              </p:ext>
            </p:extLst>
          </p:nvPr>
        </p:nvGraphicFramePr>
        <p:xfrm>
          <a:off x="484907" y="470284"/>
          <a:ext cx="10952020" cy="6156345"/>
        </p:xfrm>
        <a:graphic>
          <a:graphicData uri="http://schemas.openxmlformats.org/drawingml/2006/table">
            <a:tbl>
              <a:tblPr firstRow="1" bandRow="1">
                <a:tableStyleId>{93296810-A885-4BE3-A3E7-6D5BEEA58F35}</a:tableStyleId>
              </a:tblPr>
              <a:tblGrid>
                <a:gridCol w="5476010">
                  <a:extLst>
                    <a:ext uri="{9D8B030D-6E8A-4147-A177-3AD203B41FA5}">
                      <a16:colId xmlns:a16="http://schemas.microsoft.com/office/drawing/2014/main" val="96571013"/>
                    </a:ext>
                  </a:extLst>
                </a:gridCol>
                <a:gridCol w="5476010">
                  <a:extLst>
                    <a:ext uri="{9D8B030D-6E8A-4147-A177-3AD203B41FA5}">
                      <a16:colId xmlns:a16="http://schemas.microsoft.com/office/drawing/2014/main" val="1295428327"/>
                    </a:ext>
                  </a:extLst>
                </a:gridCol>
              </a:tblGrid>
              <a:tr h="395625">
                <a:tc>
                  <a:txBody>
                    <a:bodyPr/>
                    <a:lstStyle/>
                    <a:p>
                      <a:pPr algn="ctr"/>
                      <a:r>
                        <a:rPr lang="de-DE" dirty="0" err="1"/>
                        <a:t>option</a:t>
                      </a:r>
                      <a:r>
                        <a:rPr lang="de-DE" dirty="0"/>
                        <a:t> A (plus </a:t>
                      </a:r>
                      <a:r>
                        <a:rPr lang="de-DE" dirty="0" err="1"/>
                        <a:t>facile</a:t>
                      </a:r>
                      <a:r>
                        <a:rPr lang="de-DE" dirty="0"/>
                        <a:t>)</a:t>
                      </a:r>
                    </a:p>
                  </a:txBody>
                  <a:tcPr/>
                </a:tc>
                <a:tc>
                  <a:txBody>
                    <a:bodyPr/>
                    <a:lstStyle/>
                    <a:p>
                      <a:pPr algn="ctr"/>
                      <a:r>
                        <a:rPr lang="de-DE" dirty="0" err="1"/>
                        <a:t>option</a:t>
                      </a:r>
                      <a:r>
                        <a:rPr lang="de-DE" dirty="0"/>
                        <a:t> B (plus difficile)</a:t>
                      </a:r>
                    </a:p>
                  </a:txBody>
                  <a:tcPr/>
                </a:tc>
                <a:extLst>
                  <a:ext uri="{0D108BD9-81ED-4DB2-BD59-A6C34878D82A}">
                    <a16:rowId xmlns:a16="http://schemas.microsoft.com/office/drawing/2014/main" val="1323859943"/>
                  </a:ext>
                </a:extLst>
              </a:tr>
              <a:tr h="0">
                <a:tc>
                  <a:txBody>
                    <a:bodyPr/>
                    <a:lstStyle/>
                    <a:p>
                      <a:endParaRPr lang="fr-FR" noProof="0" dirty="0"/>
                    </a:p>
                    <a:p>
                      <a:r>
                        <a:rPr lang="fr-FR" sz="2000" i="1" noProof="0" dirty="0"/>
                        <a:t>Décris ton emploi du temps de manière </a:t>
                      </a:r>
                    </a:p>
                    <a:p>
                      <a:r>
                        <a:rPr lang="fr-FR" sz="2000" i="1" noProof="0" dirty="0"/>
                        <a:t>suivante :</a:t>
                      </a:r>
                    </a:p>
                    <a:p>
                      <a:r>
                        <a:rPr lang="fr-FR" sz="2000" i="1" noProof="0" dirty="0" err="1"/>
                        <a:t>Beschreibe</a:t>
                      </a:r>
                      <a:r>
                        <a:rPr lang="fr-FR" sz="2000" i="1" noProof="0" dirty="0"/>
                        <a:t> </a:t>
                      </a:r>
                      <a:r>
                        <a:rPr lang="fr-FR" sz="2000" i="1" noProof="0" dirty="0" err="1"/>
                        <a:t>deinen</a:t>
                      </a:r>
                      <a:r>
                        <a:rPr lang="fr-FR" sz="2000" i="1" noProof="0" dirty="0"/>
                        <a:t> </a:t>
                      </a:r>
                      <a:r>
                        <a:rPr lang="fr-FR" sz="2000" i="1" noProof="0" dirty="0" err="1"/>
                        <a:t>Stundenplan</a:t>
                      </a:r>
                      <a:r>
                        <a:rPr lang="fr-FR" sz="2000" i="1" noProof="0" dirty="0"/>
                        <a:t> </a:t>
                      </a:r>
                      <a:r>
                        <a:rPr lang="fr-FR" sz="2000" i="1" noProof="0" dirty="0" err="1"/>
                        <a:t>auf</a:t>
                      </a:r>
                      <a:r>
                        <a:rPr lang="fr-FR" sz="2000" i="1" noProof="0" dirty="0"/>
                        <a:t> </a:t>
                      </a:r>
                      <a:r>
                        <a:rPr lang="fr-FR" sz="2000" i="1" noProof="0" dirty="0" err="1"/>
                        <a:t>folgende</a:t>
                      </a:r>
                      <a:r>
                        <a:rPr lang="fr-FR" sz="2000" i="1" noProof="0" dirty="0"/>
                        <a:t> Weise:</a:t>
                      </a:r>
                    </a:p>
                    <a:p>
                      <a:endParaRPr lang="fr-FR" sz="2000" noProof="0" dirty="0"/>
                    </a:p>
                    <a:p>
                      <a:r>
                        <a:rPr lang="fr-FR" sz="2000" b="1" noProof="0" dirty="0"/>
                        <a:t>Le lundi j‘ai </a:t>
                      </a:r>
                      <a:r>
                        <a:rPr lang="fr-FR" sz="2000" b="0" noProof="0" dirty="0"/>
                        <a:t>[</a:t>
                      </a:r>
                      <a:r>
                        <a:rPr lang="fr-FR" sz="2000" noProof="0" dirty="0"/>
                        <a:t>cours de droit] </a:t>
                      </a:r>
                      <a:r>
                        <a:rPr lang="fr-FR" sz="2000" b="1" noProof="0" dirty="0"/>
                        <a:t>de</a:t>
                      </a:r>
                      <a:r>
                        <a:rPr lang="fr-FR" sz="2000" noProof="0" dirty="0"/>
                        <a:t> [dix heures] </a:t>
                      </a:r>
                      <a:r>
                        <a:rPr lang="fr-FR" sz="2000" b="1" noProof="0" dirty="0"/>
                        <a:t>à</a:t>
                      </a:r>
                      <a:r>
                        <a:rPr lang="fr-FR" sz="2000" noProof="0" dirty="0"/>
                        <a:t> [midi].</a:t>
                      </a:r>
                    </a:p>
                    <a:p>
                      <a:r>
                        <a:rPr lang="fr-FR" sz="2000" b="1" noProof="0" dirty="0"/>
                        <a:t>J‘ai </a:t>
                      </a:r>
                      <a:r>
                        <a:rPr lang="fr-FR" sz="2000" noProof="0" dirty="0"/>
                        <a:t>[une pause] </a:t>
                      </a:r>
                      <a:r>
                        <a:rPr lang="fr-FR" sz="2000" b="1" noProof="0" dirty="0"/>
                        <a:t>de</a:t>
                      </a:r>
                      <a:r>
                        <a:rPr lang="fr-FR" sz="2000" noProof="0" dirty="0"/>
                        <a:t> [midi]</a:t>
                      </a:r>
                      <a:r>
                        <a:rPr lang="fr-FR" sz="2000" b="1" noProof="0" dirty="0"/>
                        <a:t> à </a:t>
                      </a:r>
                      <a:r>
                        <a:rPr lang="fr-FR" sz="2000" noProof="0" dirty="0"/>
                        <a:t>[deux heures]. </a:t>
                      </a:r>
                    </a:p>
                    <a:p>
                      <a:r>
                        <a:rPr lang="fr-FR" sz="2000" noProof="0" dirty="0"/>
                        <a:t>…</a:t>
                      </a:r>
                    </a:p>
                    <a:p>
                      <a:endParaRPr lang="fr-FR" sz="2000" noProof="0" dirty="0"/>
                    </a:p>
                    <a:p>
                      <a:r>
                        <a:rPr lang="fr-FR" sz="2000" b="1" noProof="0" dirty="0"/>
                        <a:t>Le mardi j’ai </a:t>
                      </a:r>
                      <a:r>
                        <a:rPr lang="fr-FR" sz="2000" noProof="0" dirty="0"/>
                        <a:t>…</a:t>
                      </a:r>
                    </a:p>
                  </a:txBody>
                  <a:tcPr/>
                </a:tc>
                <a:tc>
                  <a:txBody>
                    <a:bodyPr/>
                    <a:lstStyle/>
                    <a:p>
                      <a:endParaRPr lang="fr-FR" noProof="0" dirty="0"/>
                    </a:p>
                    <a:p>
                      <a:r>
                        <a:rPr lang="fr-FR" sz="2000" i="1" noProof="0" dirty="0"/>
                        <a:t>À deux: Écrivez un dialogue dont vous vous expliquez votre emploi du temps. Soyez créatifs !</a:t>
                      </a:r>
                    </a:p>
                    <a:p>
                      <a:endParaRPr lang="fr-FR" noProof="0" dirty="0"/>
                    </a:p>
                    <a:p>
                      <a:r>
                        <a:rPr lang="fr-FR" sz="2000" noProof="0" dirty="0"/>
                        <a:t>p.ex. : </a:t>
                      </a:r>
                    </a:p>
                    <a:p>
                      <a:r>
                        <a:rPr lang="fr-FR" sz="2000" noProof="0" dirty="0"/>
                        <a:t>« Salut, ça va? » </a:t>
                      </a:r>
                    </a:p>
                    <a:p>
                      <a:r>
                        <a:rPr lang="fr-FR" sz="2000" noProof="0" dirty="0"/>
                        <a:t>« Ça va, et toi ? »</a:t>
                      </a:r>
                    </a:p>
                    <a:p>
                      <a:r>
                        <a:rPr lang="fr-FR" sz="2000" noProof="0" dirty="0"/>
                        <a:t>« Ça va. Qu’est-ce que tu fais </a:t>
                      </a:r>
                      <a:r>
                        <a:rPr lang="fr-FR" sz="2000" noProof="0"/>
                        <a:t>le lundi matin </a:t>
                      </a:r>
                      <a:r>
                        <a:rPr lang="fr-FR" sz="2000" noProof="0" dirty="0"/>
                        <a:t>? »</a:t>
                      </a:r>
                    </a:p>
                    <a:p>
                      <a:r>
                        <a:rPr lang="fr-FR" sz="2000" noProof="0" dirty="0"/>
                        <a:t>« Le lundi matin j’ai … Et toi?  » </a:t>
                      </a:r>
                    </a:p>
                    <a:p>
                      <a:r>
                        <a:rPr lang="fr-FR" sz="2000" noProof="0" dirty="0"/>
                        <a:t>…</a:t>
                      </a:r>
                    </a:p>
                    <a:p>
                      <a:r>
                        <a:rPr lang="fr-FR" sz="2000" noProof="0" dirty="0"/>
                        <a:t>« Quand est-ce que tu as une pause? Tu veux passer la pause ensemble ? »</a:t>
                      </a:r>
                    </a:p>
                    <a:p>
                      <a:endParaRPr lang="fr-FR" noProof="0" dirty="0"/>
                    </a:p>
                  </a:txBody>
                  <a:tcPr/>
                </a:tc>
                <a:extLst>
                  <a:ext uri="{0D108BD9-81ED-4DB2-BD59-A6C34878D82A}">
                    <a16:rowId xmlns:a16="http://schemas.microsoft.com/office/drawing/2014/main" val="1497357524"/>
                  </a:ext>
                </a:extLst>
              </a:tr>
              <a:tr h="0">
                <a:tc gridSpan="2">
                  <a:txBody>
                    <a:bodyPr/>
                    <a:lstStyle/>
                    <a:p>
                      <a:pPr algn="ctr"/>
                      <a:endParaRPr lang="fr-FR" sz="2000" b="0" noProof="0" dirty="0"/>
                    </a:p>
                    <a:p>
                      <a:pPr algn="ctr"/>
                      <a:r>
                        <a:rPr lang="fr-FR" sz="2000" b="0" noProof="0" dirty="0"/>
                        <a:t>vocabulaire : </a:t>
                      </a:r>
                    </a:p>
                    <a:p>
                      <a:pPr algn="ctr"/>
                      <a:r>
                        <a:rPr lang="fr-FR" sz="2000" b="1" noProof="0" dirty="0"/>
                        <a:t>de … à … </a:t>
                      </a:r>
                      <a:r>
                        <a:rPr lang="fr-FR" sz="2000" noProof="0" dirty="0"/>
                        <a:t>= von … bis… ;</a:t>
                      </a:r>
                      <a:r>
                        <a:rPr lang="fr-FR" sz="2000" b="1" noProof="0" dirty="0"/>
                        <a:t> à … </a:t>
                      </a:r>
                      <a:r>
                        <a:rPr lang="fr-FR" sz="2000" noProof="0" dirty="0"/>
                        <a:t>= um … ; </a:t>
                      </a:r>
                      <a:r>
                        <a:rPr lang="fr-FR" sz="2000" b="1" noProof="0" dirty="0"/>
                        <a:t>avant </a:t>
                      </a:r>
                      <a:r>
                        <a:rPr lang="fr-FR" sz="2000" noProof="0" dirty="0"/>
                        <a:t>= </a:t>
                      </a:r>
                      <a:r>
                        <a:rPr lang="fr-FR" sz="2000" noProof="0" dirty="0" err="1"/>
                        <a:t>davor</a:t>
                      </a:r>
                      <a:r>
                        <a:rPr lang="fr-FR" sz="2000" noProof="0" dirty="0"/>
                        <a:t>/</a:t>
                      </a:r>
                      <a:r>
                        <a:rPr lang="fr-FR" sz="2000" noProof="0" dirty="0" err="1"/>
                        <a:t>vorher</a:t>
                      </a:r>
                      <a:r>
                        <a:rPr lang="fr-FR" sz="2000" noProof="0" dirty="0"/>
                        <a:t> ;</a:t>
                      </a:r>
                      <a:r>
                        <a:rPr lang="fr-FR" sz="2000" b="1" noProof="0" dirty="0"/>
                        <a:t> après </a:t>
                      </a:r>
                      <a:r>
                        <a:rPr lang="fr-FR" sz="2000" noProof="0" dirty="0"/>
                        <a:t>= </a:t>
                      </a:r>
                      <a:r>
                        <a:rPr lang="fr-FR" sz="2000" noProof="0" dirty="0" err="1"/>
                        <a:t>danach</a:t>
                      </a:r>
                      <a:r>
                        <a:rPr lang="fr-FR" sz="2000" noProof="0" dirty="0"/>
                        <a:t>  ; </a:t>
                      </a:r>
                      <a:r>
                        <a:rPr lang="fr-FR" sz="2000" b="1" noProof="0" dirty="0"/>
                        <a:t>puis </a:t>
                      </a:r>
                      <a:r>
                        <a:rPr lang="fr-FR" sz="2000" noProof="0" dirty="0"/>
                        <a:t>= </a:t>
                      </a:r>
                      <a:r>
                        <a:rPr lang="fr-FR" sz="2000" noProof="0" dirty="0" err="1"/>
                        <a:t>dann</a:t>
                      </a:r>
                      <a:endParaRPr lang="fr-FR" sz="2000" noProof="0" dirty="0"/>
                    </a:p>
                  </a:txBody>
                  <a:tcPr/>
                </a:tc>
                <a:tc hMerge="1">
                  <a:txBody>
                    <a:bodyPr/>
                    <a:lstStyle/>
                    <a:p>
                      <a:endParaRPr lang="fr-FR" noProof="0" dirty="0"/>
                    </a:p>
                  </a:txBody>
                  <a:tcPr/>
                </a:tc>
                <a:extLst>
                  <a:ext uri="{0D108BD9-81ED-4DB2-BD59-A6C34878D82A}">
                    <a16:rowId xmlns:a16="http://schemas.microsoft.com/office/drawing/2014/main" val="911845669"/>
                  </a:ext>
                </a:extLst>
              </a:tr>
              <a:tr h="0">
                <a:tc gridSpan="2">
                  <a:txBody>
                    <a:bodyPr/>
                    <a:lstStyle/>
                    <a:p>
                      <a:pPr algn="ctr"/>
                      <a:r>
                        <a:rPr lang="fr-FR" sz="2000" noProof="0" dirty="0"/>
                        <a:t>les jours de la semaine : lundi, mardi, mercredi, jeudi, vendredi </a:t>
                      </a:r>
                    </a:p>
                  </a:txBody>
                  <a:tcPr/>
                </a:tc>
                <a:tc hMerge="1">
                  <a:txBody>
                    <a:bodyPr/>
                    <a:lstStyle/>
                    <a:p>
                      <a:endParaRPr lang="de-DE"/>
                    </a:p>
                  </a:txBody>
                  <a:tcPr/>
                </a:tc>
                <a:extLst>
                  <a:ext uri="{0D108BD9-81ED-4DB2-BD59-A6C34878D82A}">
                    <a16:rowId xmlns:a16="http://schemas.microsoft.com/office/drawing/2014/main" val="3469816204"/>
                  </a:ext>
                </a:extLst>
              </a:tr>
              <a:tr h="0">
                <a:tc gridSpan="2">
                  <a:txBody>
                    <a:bodyPr/>
                    <a:lstStyle/>
                    <a:p>
                      <a:pPr algn="ctr"/>
                      <a:r>
                        <a:rPr lang="fr-FR" sz="2000" noProof="0" dirty="0"/>
                        <a:t>la journée: le matin, le midi, l’après-midi, le soir</a:t>
                      </a:r>
                    </a:p>
                  </a:txBody>
                  <a:tcPr/>
                </a:tc>
                <a:tc hMerge="1">
                  <a:txBody>
                    <a:bodyPr/>
                    <a:lstStyle/>
                    <a:p>
                      <a:endParaRPr lang="de-DE"/>
                    </a:p>
                  </a:txBody>
                  <a:tcPr/>
                </a:tc>
                <a:extLst>
                  <a:ext uri="{0D108BD9-81ED-4DB2-BD59-A6C34878D82A}">
                    <a16:rowId xmlns:a16="http://schemas.microsoft.com/office/drawing/2014/main" val="3181502621"/>
                  </a:ext>
                </a:extLst>
              </a:tr>
            </a:tbl>
          </a:graphicData>
        </a:graphic>
      </p:graphicFrame>
    </p:spTree>
    <p:extLst>
      <p:ext uri="{BB962C8B-B14F-4D97-AF65-F5344CB8AC3E}">
        <p14:creationId xmlns:p14="http://schemas.microsoft.com/office/powerpoint/2010/main" val="279377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37833-2779-96DE-5020-F0BF570D8458}"/>
              </a:ext>
            </a:extLst>
          </p:cNvPr>
          <p:cNvSpPr>
            <a:spLocks noGrp="1"/>
          </p:cNvSpPr>
          <p:nvPr>
            <p:ph type="title"/>
          </p:nvPr>
        </p:nvSpPr>
        <p:spPr/>
        <p:txBody>
          <a:bodyPr/>
          <a:lstStyle/>
          <a:p>
            <a:r>
              <a:rPr lang="de-DE" dirty="0" err="1"/>
              <a:t>devoirs</a:t>
            </a:r>
            <a:r>
              <a:rPr lang="de-DE" dirty="0"/>
              <a:t>: </a:t>
            </a:r>
          </a:p>
        </p:txBody>
      </p:sp>
      <p:sp>
        <p:nvSpPr>
          <p:cNvPr id="3" name="Inhaltsplatzhalter 2">
            <a:extLst>
              <a:ext uri="{FF2B5EF4-FFF2-40B4-BE49-F238E27FC236}">
                <a16:creationId xmlns:a16="http://schemas.microsoft.com/office/drawing/2014/main" id="{3644088F-2216-4AE4-0CD2-EA40C0946053}"/>
              </a:ext>
            </a:extLst>
          </p:cNvPr>
          <p:cNvSpPr>
            <a:spLocks noGrp="1"/>
          </p:cNvSpPr>
          <p:nvPr>
            <p:ph idx="1"/>
          </p:nvPr>
        </p:nvSpPr>
        <p:spPr/>
        <p:txBody>
          <a:bodyPr>
            <a:normAutofit lnSpcReduction="10000"/>
          </a:bodyPr>
          <a:lstStyle/>
          <a:p>
            <a:pPr marL="0" indent="0">
              <a:buNone/>
            </a:pPr>
            <a:r>
              <a:rPr lang="fr-FR" b="1" dirty="0"/>
              <a:t>Écris  pour toi une synthèse sur les heures en français. Pour ce faire, utilise par exemple ces vidéos. (Il existe bien sûr de nombreuses autres vidéos ou sites Internet que tu peux utiliser). </a:t>
            </a:r>
            <a:endParaRPr lang="de-DE" dirty="0"/>
          </a:p>
          <a:p>
            <a:pPr marL="0" indent="0">
              <a:buNone/>
            </a:pPr>
            <a:r>
              <a:rPr lang="de-DE" sz="2600" dirty="0"/>
              <a:t>Erstelle für dich eine Übersicht über die Uhrzeiten im Französischen. Nutze dazu z.B. diese Videos. (Es gibt natürlich auch viele andere Videos oder Internetseiten, die du nutzen kannst). </a:t>
            </a:r>
          </a:p>
          <a:p>
            <a:pPr marL="0" indent="0">
              <a:buNone/>
            </a:pPr>
            <a:endParaRPr lang="de-DE" dirty="0"/>
          </a:p>
          <a:p>
            <a:pPr marL="0" indent="0">
              <a:buNone/>
            </a:pPr>
            <a:r>
              <a:rPr lang="de-DE" dirty="0">
                <a:hlinkClick r:id="rId2"/>
              </a:rPr>
              <a:t>https://www.youtube.com/watch?v=5wH0W88MiT0</a:t>
            </a:r>
            <a:r>
              <a:rPr lang="de-DE" dirty="0"/>
              <a:t> </a:t>
            </a:r>
            <a:r>
              <a:rPr lang="de-DE" sz="2000" dirty="0"/>
              <a:t>(französisch)</a:t>
            </a:r>
          </a:p>
          <a:p>
            <a:pPr marL="0" indent="0">
              <a:buNone/>
            </a:pPr>
            <a:r>
              <a:rPr lang="de-DE" dirty="0">
                <a:hlinkClick r:id="rId3"/>
              </a:rPr>
              <a:t>Die Uhrzeit im Französischen - einfach besser erklärt! – YouTube</a:t>
            </a:r>
            <a:endParaRPr lang="de-DE" dirty="0"/>
          </a:p>
          <a:p>
            <a:pPr marL="0" indent="0">
              <a:buNone/>
            </a:pPr>
            <a:r>
              <a:rPr lang="de-DE" sz="2000" dirty="0"/>
              <a:t>(deutsch)</a:t>
            </a:r>
          </a:p>
        </p:txBody>
      </p:sp>
      <p:sp>
        <p:nvSpPr>
          <p:cNvPr id="4" name="Foliennummernplatzhalter 3">
            <a:extLst>
              <a:ext uri="{FF2B5EF4-FFF2-40B4-BE49-F238E27FC236}">
                <a16:creationId xmlns:a16="http://schemas.microsoft.com/office/drawing/2014/main" id="{0A62F592-AEFF-31D1-9A49-5612557EEBD1}"/>
              </a:ext>
            </a:extLst>
          </p:cNvPr>
          <p:cNvSpPr>
            <a:spLocks noGrp="1"/>
          </p:cNvSpPr>
          <p:nvPr>
            <p:ph type="sldNum" sz="quarter" idx="12"/>
          </p:nvPr>
        </p:nvSpPr>
        <p:spPr/>
        <p:txBody>
          <a:bodyPr/>
          <a:lstStyle/>
          <a:p>
            <a:fld id="{906CE641-9D56-4250-A2F0-FA3ED935D71C}" type="slidenum">
              <a:rPr lang="de-DE" smtClean="0"/>
              <a:t>8</a:t>
            </a:fld>
            <a:endParaRPr lang="de-DE"/>
          </a:p>
        </p:txBody>
      </p:sp>
    </p:spTree>
    <p:extLst>
      <p:ext uri="{BB962C8B-B14F-4D97-AF65-F5344CB8AC3E}">
        <p14:creationId xmlns:p14="http://schemas.microsoft.com/office/powerpoint/2010/main" val="1463730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F706C4E-3129-5465-5516-309B7EB84DB7}"/>
              </a:ext>
            </a:extLst>
          </p:cNvPr>
          <p:cNvSpPr>
            <a:spLocks noGrp="1"/>
          </p:cNvSpPr>
          <p:nvPr>
            <p:ph type="sldNum" sz="quarter" idx="12"/>
          </p:nvPr>
        </p:nvSpPr>
        <p:spPr/>
        <p:txBody>
          <a:bodyPr/>
          <a:lstStyle/>
          <a:p>
            <a:fld id="{906CE641-9D56-4250-A2F0-FA3ED935D71C}" type="slidenum">
              <a:rPr lang="de-DE" smtClean="0"/>
              <a:t>9</a:t>
            </a:fld>
            <a:endParaRPr lang="de-DE"/>
          </a:p>
        </p:txBody>
      </p:sp>
      <p:sp>
        <p:nvSpPr>
          <p:cNvPr id="5" name="Sprechblase: rechteckig 4">
            <a:extLst>
              <a:ext uri="{FF2B5EF4-FFF2-40B4-BE49-F238E27FC236}">
                <a16:creationId xmlns:a16="http://schemas.microsoft.com/office/drawing/2014/main" id="{7F38BCF4-34FB-B067-71FD-BE9FB13AC986}"/>
              </a:ext>
            </a:extLst>
          </p:cNvPr>
          <p:cNvSpPr/>
          <p:nvPr/>
        </p:nvSpPr>
        <p:spPr>
          <a:xfrm>
            <a:off x="1371600" y="1671185"/>
            <a:ext cx="2743200" cy="1538515"/>
          </a:xfrm>
          <a:prstGeom prst="wedgeRectCallout">
            <a:avLst>
              <a:gd name="adj1" fmla="val 81547"/>
              <a:gd name="adj2" fmla="val 3985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a:t>À plus ! </a:t>
            </a:r>
          </a:p>
          <a:p>
            <a:pPr algn="ctr"/>
            <a:r>
              <a:rPr lang="de-DE" sz="2400"/>
              <a:t> (à plus </a:t>
            </a:r>
            <a:r>
              <a:rPr lang="de-DE" sz="2400" err="1"/>
              <a:t>tard</a:t>
            </a:r>
            <a:r>
              <a:rPr lang="de-DE" sz="2400"/>
              <a:t>)</a:t>
            </a:r>
          </a:p>
        </p:txBody>
      </p:sp>
      <p:sp>
        <p:nvSpPr>
          <p:cNvPr id="7" name="Sprechblase: rechteckig 6">
            <a:extLst>
              <a:ext uri="{FF2B5EF4-FFF2-40B4-BE49-F238E27FC236}">
                <a16:creationId xmlns:a16="http://schemas.microsoft.com/office/drawing/2014/main" id="{6C69C63F-8463-7BC4-E4AB-2EDD16E882DA}"/>
              </a:ext>
            </a:extLst>
          </p:cNvPr>
          <p:cNvSpPr/>
          <p:nvPr/>
        </p:nvSpPr>
        <p:spPr>
          <a:xfrm>
            <a:off x="5711371" y="398805"/>
            <a:ext cx="2743200" cy="1538515"/>
          </a:xfrm>
          <a:prstGeom prst="wedgeRectCallout">
            <a:avLst>
              <a:gd name="adj1" fmla="val -34854"/>
              <a:gd name="adj2" fmla="val 8372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a:t>Au </a:t>
            </a:r>
            <a:r>
              <a:rPr lang="de-DE" sz="2400" err="1"/>
              <a:t>revoir</a:t>
            </a:r>
            <a:r>
              <a:rPr lang="de-DE" sz="2400"/>
              <a:t> ! </a:t>
            </a:r>
          </a:p>
        </p:txBody>
      </p:sp>
      <p:sp>
        <p:nvSpPr>
          <p:cNvPr id="8" name="Sprechblase: rechteckig 7">
            <a:extLst>
              <a:ext uri="{FF2B5EF4-FFF2-40B4-BE49-F238E27FC236}">
                <a16:creationId xmlns:a16="http://schemas.microsoft.com/office/drawing/2014/main" id="{1545499E-FE37-A9E1-7C42-A97FAD390486}"/>
              </a:ext>
            </a:extLst>
          </p:cNvPr>
          <p:cNvSpPr/>
          <p:nvPr/>
        </p:nvSpPr>
        <p:spPr>
          <a:xfrm>
            <a:off x="979715" y="4198822"/>
            <a:ext cx="2743200" cy="1538515"/>
          </a:xfrm>
          <a:prstGeom prst="wedgeRectCallout">
            <a:avLst>
              <a:gd name="adj1" fmla="val 96098"/>
              <a:gd name="adj2" fmla="val -7240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a:t>À la </a:t>
            </a:r>
            <a:r>
              <a:rPr lang="de-DE" sz="2400" err="1"/>
              <a:t>prochaine</a:t>
            </a:r>
            <a:r>
              <a:rPr lang="de-DE" sz="2400"/>
              <a:t> !</a:t>
            </a:r>
          </a:p>
        </p:txBody>
      </p:sp>
      <p:sp>
        <p:nvSpPr>
          <p:cNvPr id="12" name="Inhaltsplatzhalter 11">
            <a:extLst>
              <a:ext uri="{FF2B5EF4-FFF2-40B4-BE49-F238E27FC236}">
                <a16:creationId xmlns:a16="http://schemas.microsoft.com/office/drawing/2014/main" id="{6175F324-AA2C-4A18-A148-D5E59875049B}"/>
              </a:ext>
            </a:extLst>
          </p:cNvPr>
          <p:cNvSpPr>
            <a:spLocks noGrp="1"/>
          </p:cNvSpPr>
          <p:nvPr>
            <p:ph idx="1"/>
          </p:nvPr>
        </p:nvSpPr>
        <p:spPr>
          <a:xfrm>
            <a:off x="7968342" y="4354285"/>
            <a:ext cx="3385457" cy="1822677"/>
          </a:xfrm>
          <a:prstGeom prst="wedgeRectCallout">
            <a:avLst>
              <a:gd name="adj1" fmla="val -84070"/>
              <a:gd name="adj2" fmla="val -6252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normAutofit/>
          </a:bodyPr>
          <a:lstStyle/>
          <a:p>
            <a:pPr marL="0" indent="0" algn="ctr">
              <a:buNone/>
            </a:pPr>
            <a:r>
              <a:rPr lang="de-DE" sz="2400"/>
              <a:t>À </a:t>
            </a:r>
            <a:r>
              <a:rPr lang="de-DE" sz="2400" err="1"/>
              <a:t>toute</a:t>
            </a:r>
            <a:r>
              <a:rPr lang="de-DE" sz="2400"/>
              <a:t> ! </a:t>
            </a:r>
          </a:p>
          <a:p>
            <a:pPr marL="0" indent="0" algn="ctr">
              <a:buNone/>
            </a:pPr>
            <a:r>
              <a:rPr lang="de-DE" sz="2400"/>
              <a:t>(à </a:t>
            </a:r>
            <a:r>
              <a:rPr lang="de-DE" sz="2400" err="1"/>
              <a:t>toute</a:t>
            </a:r>
            <a:r>
              <a:rPr lang="de-DE" sz="2400"/>
              <a:t> à </a:t>
            </a:r>
            <a:r>
              <a:rPr lang="de-DE" sz="2400" err="1"/>
              <a:t>l‘heure</a:t>
            </a:r>
            <a:r>
              <a:rPr lang="de-DE" sz="2400"/>
              <a:t>)</a:t>
            </a:r>
          </a:p>
        </p:txBody>
      </p:sp>
      <p:pic>
        <p:nvPicPr>
          <p:cNvPr id="16" name="Grafik 15" descr="Frau, die winkt">
            <a:extLst>
              <a:ext uri="{FF2B5EF4-FFF2-40B4-BE49-F238E27FC236}">
                <a16:creationId xmlns:a16="http://schemas.microsoft.com/office/drawing/2014/main" id="{0F9EE6ED-9941-373C-FE04-79C1C495E9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35084" y="3250178"/>
            <a:ext cx="1552575" cy="1209675"/>
          </a:xfrm>
          <a:prstGeom prst="rect">
            <a:avLst/>
          </a:prstGeom>
        </p:spPr>
      </p:pic>
      <p:pic>
        <p:nvPicPr>
          <p:cNvPr id="18" name="Grafik 17" descr="Frau mit Haarknoten">
            <a:extLst>
              <a:ext uri="{FF2B5EF4-FFF2-40B4-BE49-F238E27FC236}">
                <a16:creationId xmlns:a16="http://schemas.microsoft.com/office/drawing/2014/main" id="{390F6205-915A-40F0-A347-E5A1DE7991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9229" y="2612911"/>
            <a:ext cx="762000" cy="819150"/>
          </a:xfrm>
          <a:prstGeom prst="rect">
            <a:avLst/>
          </a:prstGeom>
        </p:spPr>
      </p:pic>
      <p:pic>
        <p:nvPicPr>
          <p:cNvPr id="20" name="Grafik 19" descr="Ein lächelndes Gesicht">
            <a:extLst>
              <a:ext uri="{FF2B5EF4-FFF2-40B4-BE49-F238E27FC236}">
                <a16:creationId xmlns:a16="http://schemas.microsoft.com/office/drawing/2014/main" id="{28322CF5-0F11-80F8-ED48-660C32CA6C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6615" y="3006608"/>
            <a:ext cx="304800" cy="314325"/>
          </a:xfrm>
          <a:prstGeom prst="rect">
            <a:avLst/>
          </a:prstGeom>
        </p:spPr>
      </p:pic>
      <p:sp>
        <p:nvSpPr>
          <p:cNvPr id="21" name="Sprechblase: rechteckig 20">
            <a:extLst>
              <a:ext uri="{FF2B5EF4-FFF2-40B4-BE49-F238E27FC236}">
                <a16:creationId xmlns:a16="http://schemas.microsoft.com/office/drawing/2014/main" id="{930E9A58-C9F4-789F-790D-BCCD842DC763}"/>
              </a:ext>
            </a:extLst>
          </p:cNvPr>
          <p:cNvSpPr/>
          <p:nvPr/>
        </p:nvSpPr>
        <p:spPr>
          <a:xfrm>
            <a:off x="4013201" y="5093719"/>
            <a:ext cx="2743200" cy="1538515"/>
          </a:xfrm>
          <a:prstGeom prst="wedgeRectCallout">
            <a:avLst>
              <a:gd name="adj1" fmla="val 20701"/>
              <a:gd name="adj2" fmla="val -8183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a:t>À la </a:t>
            </a:r>
            <a:r>
              <a:rPr lang="de-DE" sz="2400" err="1"/>
              <a:t>semaine</a:t>
            </a:r>
            <a:r>
              <a:rPr lang="de-DE" sz="2400"/>
              <a:t> </a:t>
            </a:r>
            <a:r>
              <a:rPr lang="de-DE" sz="2400" err="1"/>
              <a:t>prochaine</a:t>
            </a:r>
            <a:r>
              <a:rPr lang="de-DE" sz="2400"/>
              <a:t> !</a:t>
            </a:r>
          </a:p>
        </p:txBody>
      </p:sp>
      <p:sp>
        <p:nvSpPr>
          <p:cNvPr id="22" name="Sprechblase: rechteckig 21">
            <a:extLst>
              <a:ext uri="{FF2B5EF4-FFF2-40B4-BE49-F238E27FC236}">
                <a16:creationId xmlns:a16="http://schemas.microsoft.com/office/drawing/2014/main" id="{01459C87-6D95-FDDF-FDD2-640260B4E5A2}"/>
              </a:ext>
            </a:extLst>
          </p:cNvPr>
          <p:cNvSpPr/>
          <p:nvPr/>
        </p:nvSpPr>
        <p:spPr>
          <a:xfrm>
            <a:off x="8617630" y="1937320"/>
            <a:ext cx="2743200" cy="1538515"/>
          </a:xfrm>
          <a:prstGeom prst="wedgeRectCallout">
            <a:avLst>
              <a:gd name="adj1" fmla="val -125066"/>
              <a:gd name="adj2" fmla="val 3419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a:t>Salut ! </a:t>
            </a:r>
          </a:p>
        </p:txBody>
      </p:sp>
    </p:spTree>
    <p:extLst>
      <p:ext uri="{BB962C8B-B14F-4D97-AF65-F5344CB8AC3E}">
        <p14:creationId xmlns:p14="http://schemas.microsoft.com/office/powerpoint/2010/main" val="3208743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532</Words>
  <Application>Microsoft Office PowerPoint</Application>
  <PresentationFormat>Breitbild</PresentationFormat>
  <Paragraphs>97</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Aptos</vt:lpstr>
      <vt:lpstr>Aptos Display</vt:lpstr>
      <vt:lpstr>Arial</vt:lpstr>
      <vt:lpstr>Office Theme</vt:lpstr>
      <vt:lpstr>Bonjour tout le monde ! séance n° 5  –  10/12/2025   </vt:lpstr>
      <vt:lpstr>Plan du cours </vt:lpstr>
      <vt:lpstr>PowerPoint-Präsentation</vt:lpstr>
      <vt:lpstr>activité</vt:lpstr>
      <vt:lpstr>L‘heure en français</vt:lpstr>
      <vt:lpstr>activité</vt:lpstr>
      <vt:lpstr>PowerPoint-Präsentation</vt:lpstr>
      <vt:lpstr>devoirs: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Forster</dc:creator>
  <cp:lastModifiedBy>Clara Forster</cp:lastModifiedBy>
  <cp:revision>2</cp:revision>
  <dcterms:created xsi:type="dcterms:W3CDTF">2025-04-04T10:45:43Z</dcterms:created>
  <dcterms:modified xsi:type="dcterms:W3CDTF">2025-12-09T15:15:53Z</dcterms:modified>
</cp:coreProperties>
</file>