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2"/>
  </p:notesMasterIdLst>
  <p:sldIdLst>
    <p:sldId id="256" r:id="rId2"/>
    <p:sldId id="270" r:id="rId3"/>
    <p:sldId id="278" r:id="rId4"/>
    <p:sldId id="260" r:id="rId5"/>
    <p:sldId id="272" r:id="rId6"/>
    <p:sldId id="275" r:id="rId7"/>
    <p:sldId id="262" r:id="rId8"/>
    <p:sldId id="274" r:id="rId9"/>
    <p:sldId id="277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B49451-A4A0-4BD8-8A01-16BF4AE4E7A2}" v="4" dt="2025-11-26T10:10:37.7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ra Forster" userId="09c7291c-ffda-41df-8add-e8985cc17c35" providerId="ADAL" clId="{85A050B9-A1A8-4894-B47C-8117506A43CA}"/>
    <pc:docChg chg="custSel addSld delSld modSld">
      <pc:chgData name="Clara Forster" userId="09c7291c-ffda-41df-8add-e8985cc17c35" providerId="ADAL" clId="{85A050B9-A1A8-4894-B47C-8117506A43CA}" dt="2025-11-26T10:15:34.452" v="44" actId="20577"/>
      <pc:docMkLst>
        <pc:docMk/>
      </pc:docMkLst>
      <pc:sldChg chg="modSp mod">
        <pc:chgData name="Clara Forster" userId="09c7291c-ffda-41df-8add-e8985cc17c35" providerId="ADAL" clId="{85A050B9-A1A8-4894-B47C-8117506A43CA}" dt="2025-11-26T10:15:34.452" v="44" actId="20577"/>
        <pc:sldMkLst>
          <pc:docMk/>
          <pc:sldMk cId="3460944651" sldId="256"/>
        </pc:sldMkLst>
        <pc:spChg chg="mod">
          <ac:chgData name="Clara Forster" userId="09c7291c-ffda-41df-8add-e8985cc17c35" providerId="ADAL" clId="{85A050B9-A1A8-4894-B47C-8117506A43CA}" dt="2025-11-26T10:15:11.324" v="31" actId="20577"/>
          <ac:spMkLst>
            <pc:docMk/>
            <pc:sldMk cId="3460944651" sldId="256"/>
            <ac:spMk id="2" creationId="{44C53E22-5D2C-D33C-8C17-6FD3781FD8B1}"/>
          </ac:spMkLst>
        </pc:spChg>
        <pc:spChg chg="mod">
          <ac:chgData name="Clara Forster" userId="09c7291c-ffda-41df-8add-e8985cc17c35" providerId="ADAL" clId="{85A050B9-A1A8-4894-B47C-8117506A43CA}" dt="2025-11-26T10:15:34.452" v="44" actId="20577"/>
          <ac:spMkLst>
            <pc:docMk/>
            <pc:sldMk cId="3460944651" sldId="256"/>
            <ac:spMk id="3" creationId="{E74D703F-93B7-2C52-9E6B-8BD763C25B4B}"/>
          </ac:spMkLst>
        </pc:spChg>
      </pc:sldChg>
      <pc:sldChg chg="del">
        <pc:chgData name="Clara Forster" userId="09c7291c-ffda-41df-8add-e8985cc17c35" providerId="ADAL" clId="{85A050B9-A1A8-4894-B47C-8117506A43CA}" dt="2025-11-26T10:10:34.783" v="16" actId="2696"/>
        <pc:sldMkLst>
          <pc:docMk/>
          <pc:sldMk cId="3716789129" sldId="258"/>
        </pc:sldMkLst>
      </pc:sldChg>
      <pc:sldChg chg="modSp add mod">
        <pc:chgData name="Clara Forster" userId="09c7291c-ffda-41df-8add-e8985cc17c35" providerId="ADAL" clId="{85A050B9-A1A8-4894-B47C-8117506A43CA}" dt="2025-11-26T07:54:20.719" v="15" actId="20577"/>
        <pc:sldMkLst>
          <pc:docMk/>
          <pc:sldMk cId="4122212615" sldId="260"/>
        </pc:sldMkLst>
        <pc:graphicFrameChg chg="modGraphic">
          <ac:chgData name="Clara Forster" userId="09c7291c-ffda-41df-8add-e8985cc17c35" providerId="ADAL" clId="{85A050B9-A1A8-4894-B47C-8117506A43CA}" dt="2025-11-26T07:54:20.719" v="15" actId="20577"/>
          <ac:graphicFrameMkLst>
            <pc:docMk/>
            <pc:sldMk cId="4122212615" sldId="260"/>
            <ac:graphicFrameMk id="5" creationId="{4384CC81-92A0-2C63-A6C2-970D2FE6946B}"/>
          </ac:graphicFrameMkLst>
        </pc:graphicFrameChg>
      </pc:sldChg>
      <pc:sldChg chg="add">
        <pc:chgData name="Clara Forster" userId="09c7291c-ffda-41df-8add-e8985cc17c35" providerId="ADAL" clId="{85A050B9-A1A8-4894-B47C-8117506A43CA}" dt="2025-11-26T07:47:43.532" v="0"/>
        <pc:sldMkLst>
          <pc:docMk/>
          <pc:sldMk cId="1796958017" sldId="270"/>
        </pc:sldMkLst>
      </pc:sldChg>
      <pc:sldChg chg="del">
        <pc:chgData name="Clara Forster" userId="09c7291c-ffda-41df-8add-e8985cc17c35" providerId="ADAL" clId="{85A050B9-A1A8-4894-B47C-8117506A43CA}" dt="2025-11-26T07:47:52.737" v="1" actId="2696"/>
        <pc:sldMkLst>
          <pc:docMk/>
          <pc:sldMk cId="2678631087" sldId="271"/>
        </pc:sldMkLst>
      </pc:sldChg>
      <pc:sldChg chg="add">
        <pc:chgData name="Clara Forster" userId="09c7291c-ffda-41df-8add-e8985cc17c35" providerId="ADAL" clId="{85A050B9-A1A8-4894-B47C-8117506A43CA}" dt="2025-11-26T07:53:22.392" v="3"/>
        <pc:sldMkLst>
          <pc:docMk/>
          <pc:sldMk cId="4284213674" sldId="272"/>
        </pc:sldMkLst>
      </pc:sldChg>
      <pc:sldChg chg="del">
        <pc:chgData name="Clara Forster" userId="09c7291c-ffda-41df-8add-e8985cc17c35" providerId="ADAL" clId="{85A050B9-A1A8-4894-B47C-8117506A43CA}" dt="2025-11-26T10:13:34.897" v="21" actId="2696"/>
        <pc:sldMkLst>
          <pc:docMk/>
          <pc:sldMk cId="2793775284" sldId="276"/>
        </pc:sldMkLst>
      </pc:sldChg>
      <pc:sldChg chg="modSp add mod">
        <pc:chgData name="Clara Forster" userId="09c7291c-ffda-41df-8add-e8985cc17c35" providerId="ADAL" clId="{85A050B9-A1A8-4894-B47C-8117506A43CA}" dt="2025-11-26T10:11:12.652" v="20" actId="20577"/>
        <pc:sldMkLst>
          <pc:docMk/>
          <pc:sldMk cId="3112153342" sldId="278"/>
        </pc:sldMkLst>
        <pc:graphicFrameChg chg="modGraphic">
          <ac:chgData name="Clara Forster" userId="09c7291c-ffda-41df-8add-e8985cc17c35" providerId="ADAL" clId="{85A050B9-A1A8-4894-B47C-8117506A43CA}" dt="2025-11-26T10:11:12.652" v="20" actId="20577"/>
          <ac:graphicFrameMkLst>
            <pc:docMk/>
            <pc:sldMk cId="3112153342" sldId="278"/>
            <ac:graphicFrameMk id="5" creationId="{A9698225-D6B1-8279-1338-0284E24100BA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7325A-730E-4B07-9DFF-E4D1DF889B00}" type="datetimeFigureOut">
              <a:rPr lang="de-DE" smtClean="0"/>
              <a:t>26.11.2025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AB06E-C816-4F92-95AF-DDAA624C8B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613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00E8-9141-4E61-8C08-9F5866F3E37C}" type="datetime1">
              <a:rPr lang="de-DE" smtClean="0"/>
              <a:t>26.11.2025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2193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AAED-DC61-457C-853B-5BF7C4E7D6E3}" type="datetime1">
              <a:rPr lang="de-DE" smtClean="0"/>
              <a:t>26.11.2025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9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72B89-3DA6-4A84-9DA6-8DE0653DA4FF}" type="datetime1">
              <a:rPr lang="de-DE" smtClean="0"/>
              <a:t>26.11.2025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656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210C7-6E6D-495D-B3C2-32F44DED9C93}" type="datetime1">
              <a:rPr lang="de-DE" smtClean="0"/>
              <a:t>26.11.2025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2350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6222-F631-4DC6-A435-E67F40070159}" type="datetime1">
              <a:rPr lang="de-DE" smtClean="0"/>
              <a:t>26.11.2025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9127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FC48-331A-477F-91A2-859C2FAB7D7A}" type="datetime1">
              <a:rPr lang="de-DE" smtClean="0"/>
              <a:t>26.11.2025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6415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63A4-A59E-4B6F-8E6C-F7DA1364D6B0}" type="datetime1">
              <a:rPr lang="de-DE" smtClean="0"/>
              <a:t>26.11.2025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90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6ED0-9EF1-4DD9-BF3B-C9BEAB60DE23}" type="datetime1">
              <a:rPr lang="de-DE" smtClean="0"/>
              <a:t>26.11.2025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004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054DE-042E-44FF-A6C3-E6EAFCB7B6FD}" type="datetime1">
              <a:rPr lang="de-DE" smtClean="0"/>
              <a:t>26.11.2025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0009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3DD96-735F-4080-9BF5-49D24E037F8A}" type="datetime1">
              <a:rPr lang="de-DE" smtClean="0"/>
              <a:t>26.11.2025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6946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C4E78-C8EA-44D9-904B-D7B3DFD222D9}" type="datetime1">
              <a:rPr lang="de-DE" smtClean="0"/>
              <a:t>26.11.2025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874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921CDB-9D52-4553-AA6E-0B54F8435EEB}" type="datetime1">
              <a:rPr lang="de-DE" smtClean="0"/>
              <a:t>26.11.2025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1950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Qvn8Vw-vAE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rench Flag HD Backgrounds Free Download">
            <a:extLst>
              <a:ext uri="{FF2B5EF4-FFF2-40B4-BE49-F238E27FC236}">
                <a16:creationId xmlns:a16="http://schemas.microsoft.com/office/drawing/2014/main" id="{F5ED23CB-EC4E-0DB2-7BC7-BB62742C6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"/>
          <a:stretch/>
        </p:blipFill>
        <p:spPr bwMode="auto">
          <a:xfrm>
            <a:off x="-232117" y="-130600"/>
            <a:ext cx="12421067" cy="6988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4C53E22-5D2C-D33C-8C17-6FD3781FD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r>
              <a:rPr lang="de-DE" sz="6600" dirty="0" err="1"/>
              <a:t>Bonjour</a:t>
            </a:r>
            <a:r>
              <a:rPr lang="de-DE" sz="6600" dirty="0"/>
              <a:t> </a:t>
            </a:r>
            <a:r>
              <a:rPr lang="de-DE" sz="6600" dirty="0" err="1"/>
              <a:t>tout</a:t>
            </a:r>
            <a:r>
              <a:rPr lang="de-DE" sz="6600" dirty="0"/>
              <a:t> le </a:t>
            </a:r>
            <a:r>
              <a:rPr lang="de-DE" sz="6600" dirty="0" err="1"/>
              <a:t>monde</a:t>
            </a:r>
            <a:r>
              <a:rPr lang="de-DE" sz="6600" dirty="0"/>
              <a:t> !</a:t>
            </a:r>
            <a:br>
              <a:rPr lang="de-DE" sz="6600" dirty="0"/>
            </a:br>
            <a:r>
              <a:rPr lang="de-DE" sz="2800" dirty="0" err="1"/>
              <a:t>séance</a:t>
            </a:r>
            <a:r>
              <a:rPr lang="de-DE" sz="2800" dirty="0"/>
              <a:t> n° 4  –  03/12/2025  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74D703F-93B7-2C52-9E6B-8BD763C25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/>
          </a:bodyPr>
          <a:lstStyle/>
          <a:p>
            <a:r>
              <a:rPr lang="de-DE" sz="1900" dirty="0" err="1"/>
              <a:t>WiSe</a:t>
            </a:r>
            <a:r>
              <a:rPr lang="de-DE" sz="1900" dirty="0"/>
              <a:t> 2025-26 – </a:t>
            </a:r>
            <a:r>
              <a:rPr lang="de-DE" sz="1900" dirty="0" err="1"/>
              <a:t>Französich</a:t>
            </a:r>
            <a:r>
              <a:rPr lang="de-DE" sz="1900" dirty="0"/>
              <a:t>  </a:t>
            </a:r>
          </a:p>
          <a:p>
            <a:r>
              <a:rPr lang="de-DE" sz="1900" dirty="0" err="1"/>
              <a:t>mercredi</a:t>
            </a:r>
            <a:r>
              <a:rPr lang="de-DE" sz="1900"/>
              <a:t> 10-12h </a:t>
            </a:r>
          </a:p>
          <a:p>
            <a:r>
              <a:rPr lang="de-DE" sz="1900"/>
              <a:t>Clara </a:t>
            </a:r>
            <a:r>
              <a:rPr lang="de-DE" sz="1900" dirty="0"/>
              <a:t>Forster (cforster@uni-muenster.de)</a:t>
            </a:r>
          </a:p>
          <a:p>
            <a:r>
              <a:rPr lang="de-DE" sz="1900" dirty="0">
                <a:solidFill>
                  <a:schemeClr val="bg1"/>
                </a:solidFill>
              </a:rPr>
              <a:t>  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CB1AF5D-AF72-4DF2-4F92-BD4777E2E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06CE641-9D56-4250-A2F0-FA3ED935D71C}" type="slidenum">
              <a:rPr lang="de-DE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944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F706C4E-3129-5465-5516-309B7EB84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10</a:t>
            </a:fld>
            <a:endParaRPr lang="de-DE"/>
          </a:p>
        </p:txBody>
      </p:sp>
      <p:sp>
        <p:nvSpPr>
          <p:cNvPr id="5" name="Sprechblase: rechteckig 4">
            <a:extLst>
              <a:ext uri="{FF2B5EF4-FFF2-40B4-BE49-F238E27FC236}">
                <a16:creationId xmlns:a16="http://schemas.microsoft.com/office/drawing/2014/main" id="{7F38BCF4-34FB-B067-71FD-BE9FB13AC986}"/>
              </a:ext>
            </a:extLst>
          </p:cNvPr>
          <p:cNvSpPr/>
          <p:nvPr/>
        </p:nvSpPr>
        <p:spPr>
          <a:xfrm>
            <a:off x="1371600" y="1671185"/>
            <a:ext cx="2743200" cy="1538515"/>
          </a:xfrm>
          <a:prstGeom prst="wedgeRectCallout">
            <a:avLst>
              <a:gd name="adj1" fmla="val 81547"/>
              <a:gd name="adj2" fmla="val 3985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À plus ! </a:t>
            </a:r>
          </a:p>
          <a:p>
            <a:pPr algn="ctr"/>
            <a:r>
              <a:rPr lang="de-DE" sz="2400" dirty="0"/>
              <a:t> (à plus </a:t>
            </a:r>
            <a:r>
              <a:rPr lang="de-DE" sz="2400" dirty="0" err="1"/>
              <a:t>tard</a:t>
            </a:r>
            <a:r>
              <a:rPr lang="de-DE" sz="2400" dirty="0"/>
              <a:t>)</a:t>
            </a:r>
          </a:p>
        </p:txBody>
      </p:sp>
      <p:sp>
        <p:nvSpPr>
          <p:cNvPr id="7" name="Sprechblase: rechteckig 6">
            <a:extLst>
              <a:ext uri="{FF2B5EF4-FFF2-40B4-BE49-F238E27FC236}">
                <a16:creationId xmlns:a16="http://schemas.microsoft.com/office/drawing/2014/main" id="{6C69C63F-8463-7BC4-E4AB-2EDD16E882DA}"/>
              </a:ext>
            </a:extLst>
          </p:cNvPr>
          <p:cNvSpPr/>
          <p:nvPr/>
        </p:nvSpPr>
        <p:spPr>
          <a:xfrm>
            <a:off x="5711371" y="398805"/>
            <a:ext cx="2743200" cy="1538515"/>
          </a:xfrm>
          <a:prstGeom prst="wedgeRectCallout">
            <a:avLst>
              <a:gd name="adj1" fmla="val -34854"/>
              <a:gd name="adj2" fmla="val 83726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Au </a:t>
            </a:r>
            <a:r>
              <a:rPr lang="de-DE" sz="2400" dirty="0" err="1"/>
              <a:t>revoir</a:t>
            </a:r>
            <a:r>
              <a:rPr lang="de-DE" sz="2400" dirty="0"/>
              <a:t> ! </a:t>
            </a:r>
          </a:p>
        </p:txBody>
      </p:sp>
      <p:sp>
        <p:nvSpPr>
          <p:cNvPr id="8" name="Sprechblase: rechteckig 7">
            <a:extLst>
              <a:ext uri="{FF2B5EF4-FFF2-40B4-BE49-F238E27FC236}">
                <a16:creationId xmlns:a16="http://schemas.microsoft.com/office/drawing/2014/main" id="{1545499E-FE37-A9E1-7C42-A97FAD390486}"/>
              </a:ext>
            </a:extLst>
          </p:cNvPr>
          <p:cNvSpPr/>
          <p:nvPr/>
        </p:nvSpPr>
        <p:spPr>
          <a:xfrm>
            <a:off x="979715" y="4198822"/>
            <a:ext cx="2743200" cy="1538515"/>
          </a:xfrm>
          <a:prstGeom prst="wedgeRectCallout">
            <a:avLst>
              <a:gd name="adj1" fmla="val 96098"/>
              <a:gd name="adj2" fmla="val -72405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À la </a:t>
            </a:r>
            <a:r>
              <a:rPr lang="de-DE" sz="2400" dirty="0" err="1"/>
              <a:t>prochaine</a:t>
            </a:r>
            <a:r>
              <a:rPr lang="de-DE" sz="2400" dirty="0"/>
              <a:t> !</a:t>
            </a:r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6175F324-AA2C-4A18-A148-D5E598750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8342" y="4354285"/>
            <a:ext cx="3385457" cy="1822677"/>
          </a:xfrm>
          <a:prstGeom prst="wedgeRectCallout">
            <a:avLst>
              <a:gd name="adj1" fmla="val -84070"/>
              <a:gd name="adj2" fmla="val -62522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de-DE" sz="2400" dirty="0"/>
              <a:t>À </a:t>
            </a:r>
            <a:r>
              <a:rPr lang="de-DE" sz="2400" dirty="0" err="1"/>
              <a:t>toute</a:t>
            </a:r>
            <a:r>
              <a:rPr lang="de-DE" sz="2400" dirty="0"/>
              <a:t> ! </a:t>
            </a:r>
          </a:p>
          <a:p>
            <a:pPr marL="0" indent="0" algn="ctr">
              <a:buNone/>
            </a:pPr>
            <a:r>
              <a:rPr lang="de-DE" sz="2400" dirty="0"/>
              <a:t>(à </a:t>
            </a:r>
            <a:r>
              <a:rPr lang="de-DE" sz="2400" dirty="0" err="1"/>
              <a:t>toute</a:t>
            </a:r>
            <a:r>
              <a:rPr lang="de-DE" sz="2400" dirty="0"/>
              <a:t> à </a:t>
            </a:r>
            <a:r>
              <a:rPr lang="de-DE" sz="2400" dirty="0" err="1"/>
              <a:t>l‘heure</a:t>
            </a:r>
            <a:r>
              <a:rPr lang="de-DE" sz="2400" dirty="0"/>
              <a:t>)</a:t>
            </a:r>
          </a:p>
        </p:txBody>
      </p:sp>
      <p:pic>
        <p:nvPicPr>
          <p:cNvPr id="16" name="Grafik 15" descr="Frau, die winkt">
            <a:extLst>
              <a:ext uri="{FF2B5EF4-FFF2-40B4-BE49-F238E27FC236}">
                <a16:creationId xmlns:a16="http://schemas.microsoft.com/office/drawing/2014/main" id="{0F9EE6ED-9941-373C-FE04-79C1C495E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35084" y="3250178"/>
            <a:ext cx="1552575" cy="1209675"/>
          </a:xfrm>
          <a:prstGeom prst="rect">
            <a:avLst/>
          </a:prstGeom>
        </p:spPr>
      </p:pic>
      <p:pic>
        <p:nvPicPr>
          <p:cNvPr id="18" name="Grafik 17" descr="Frau mit Haarknoten">
            <a:extLst>
              <a:ext uri="{FF2B5EF4-FFF2-40B4-BE49-F238E27FC236}">
                <a16:creationId xmlns:a16="http://schemas.microsoft.com/office/drawing/2014/main" id="{390F6205-915A-40F0-A347-E5A1DE7991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39229" y="2612911"/>
            <a:ext cx="762000" cy="819150"/>
          </a:xfrm>
          <a:prstGeom prst="rect">
            <a:avLst/>
          </a:prstGeom>
        </p:spPr>
      </p:pic>
      <p:pic>
        <p:nvPicPr>
          <p:cNvPr id="20" name="Grafik 19" descr="Ein lächelndes Gesicht">
            <a:extLst>
              <a:ext uri="{FF2B5EF4-FFF2-40B4-BE49-F238E27FC236}">
                <a16:creationId xmlns:a16="http://schemas.microsoft.com/office/drawing/2014/main" id="{28322CF5-0F11-80F8-ED48-660C32CA6C7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56615" y="3006608"/>
            <a:ext cx="304800" cy="314325"/>
          </a:xfrm>
          <a:prstGeom prst="rect">
            <a:avLst/>
          </a:prstGeom>
        </p:spPr>
      </p:pic>
      <p:sp>
        <p:nvSpPr>
          <p:cNvPr id="21" name="Sprechblase: rechteckig 20">
            <a:extLst>
              <a:ext uri="{FF2B5EF4-FFF2-40B4-BE49-F238E27FC236}">
                <a16:creationId xmlns:a16="http://schemas.microsoft.com/office/drawing/2014/main" id="{930E9A58-C9F4-789F-790D-BCCD842DC763}"/>
              </a:ext>
            </a:extLst>
          </p:cNvPr>
          <p:cNvSpPr/>
          <p:nvPr/>
        </p:nvSpPr>
        <p:spPr>
          <a:xfrm>
            <a:off x="4013201" y="5093719"/>
            <a:ext cx="2743200" cy="1538515"/>
          </a:xfrm>
          <a:prstGeom prst="wedgeRectCallout">
            <a:avLst>
              <a:gd name="adj1" fmla="val 20701"/>
              <a:gd name="adj2" fmla="val -81839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À la </a:t>
            </a:r>
            <a:r>
              <a:rPr lang="de-DE" sz="2400" dirty="0" err="1"/>
              <a:t>semaine</a:t>
            </a:r>
            <a:r>
              <a:rPr lang="de-DE" sz="2400" dirty="0"/>
              <a:t> </a:t>
            </a:r>
            <a:r>
              <a:rPr lang="de-DE" sz="2400" dirty="0" err="1"/>
              <a:t>prochaine</a:t>
            </a:r>
            <a:r>
              <a:rPr lang="de-DE" sz="2400" dirty="0"/>
              <a:t> !</a:t>
            </a:r>
          </a:p>
        </p:txBody>
      </p:sp>
      <p:sp>
        <p:nvSpPr>
          <p:cNvPr id="22" name="Sprechblase: rechteckig 21">
            <a:extLst>
              <a:ext uri="{FF2B5EF4-FFF2-40B4-BE49-F238E27FC236}">
                <a16:creationId xmlns:a16="http://schemas.microsoft.com/office/drawing/2014/main" id="{01459C87-6D95-FDDF-FDD2-640260B4E5A2}"/>
              </a:ext>
            </a:extLst>
          </p:cNvPr>
          <p:cNvSpPr/>
          <p:nvPr/>
        </p:nvSpPr>
        <p:spPr>
          <a:xfrm>
            <a:off x="8617630" y="1937320"/>
            <a:ext cx="2743200" cy="1538515"/>
          </a:xfrm>
          <a:prstGeom prst="wedgeRectCallout">
            <a:avLst>
              <a:gd name="adj1" fmla="val -125066"/>
              <a:gd name="adj2" fmla="val 3419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Salut ! </a:t>
            </a:r>
          </a:p>
        </p:txBody>
      </p:sp>
    </p:spTree>
    <p:extLst>
      <p:ext uri="{BB962C8B-B14F-4D97-AF65-F5344CB8AC3E}">
        <p14:creationId xmlns:p14="http://schemas.microsoft.com/office/powerpoint/2010/main" val="3208743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ABE637-628F-FE37-9532-7A34824E3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7369D6-F481-2260-BAF3-D10A36720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346" y="837085"/>
            <a:ext cx="10515600" cy="111722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12800" noProof="0" dirty="0"/>
              <a:t> </a:t>
            </a:r>
          </a:p>
          <a:p>
            <a:pPr marL="0" indent="0">
              <a:buNone/>
            </a:pPr>
            <a:endParaRPr lang="fr-FR" noProof="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F75AE84-6C3E-8601-1EF0-29C77EEAF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6CE641-9D56-4250-A2F0-FA3ED935D71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39E4011-F758-2E29-E9FE-E5F45476B550}"/>
              </a:ext>
            </a:extLst>
          </p:cNvPr>
          <p:cNvSpPr txBox="1"/>
          <p:nvPr/>
        </p:nvSpPr>
        <p:spPr>
          <a:xfrm>
            <a:off x="896471" y="1111624"/>
            <a:ext cx="984324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Récapitulation</a:t>
            </a: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la </a:t>
            </a:r>
            <a:r>
              <a:rPr kumimoji="0" 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conjugaison</a:t>
            </a: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des </a:t>
            </a:r>
            <a:r>
              <a:rPr kumimoji="0" 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verbes</a:t>
            </a: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au </a:t>
            </a:r>
            <a:r>
              <a:rPr kumimoji="0" lang="de-DE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présent</a:t>
            </a: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4D73D93-7BA6-676C-5B1A-28032DF1E1D7}"/>
              </a:ext>
            </a:extLst>
          </p:cNvPr>
          <p:cNvSpPr txBox="1"/>
          <p:nvPr/>
        </p:nvSpPr>
        <p:spPr>
          <a:xfrm>
            <a:off x="1039091" y="1942621"/>
            <a:ext cx="1007225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Parlez</a:t>
            </a:r>
            <a:r>
              <a:rPr kumimoji="0" lang="de-DE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2800" b="0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avec</a:t>
            </a:r>
            <a:r>
              <a:rPr kumimoji="0" lang="de-DE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2800" b="0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les</a:t>
            </a:r>
            <a:r>
              <a:rPr kumimoji="0" lang="de-DE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2800" b="0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voisins</a:t>
            </a:r>
            <a:r>
              <a:rPr kumimoji="0" lang="de-DE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</a:t>
            </a:r>
            <a:r>
              <a:rPr kumimoji="0" lang="de-DE" sz="2800" b="0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voisines</a:t>
            </a:r>
            <a:r>
              <a:rPr kumimoji="0" lang="de-DE" sz="2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(Sprecht mit euren Nachbarn/Nachbarinnen)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Comment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est-ce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qu‘on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fait la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conjugaison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des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verbes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en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français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?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Quels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sont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les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différents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groupes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de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verbes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?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(Wie geht die Verbkonjugation im Französischen? Welche verschiedenen Verbgruppen unterscheiden wir?) </a:t>
            </a:r>
          </a:p>
        </p:txBody>
      </p:sp>
      <p:pic>
        <p:nvPicPr>
          <p:cNvPr id="8" name="Grafik 7" descr="Benutzer Silhouette">
            <a:extLst>
              <a:ext uri="{FF2B5EF4-FFF2-40B4-BE49-F238E27FC236}">
                <a16:creationId xmlns:a16="http://schemas.microsoft.com/office/drawing/2014/main" id="{0D85CE6E-92E0-2EA8-AE86-1E2AB73B02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27618" y="1823359"/>
            <a:ext cx="914400" cy="914400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67C12582-D4DC-F28A-0E00-725B717952D8}"/>
              </a:ext>
            </a:extLst>
          </p:cNvPr>
          <p:cNvSpPr txBox="1"/>
          <p:nvPr/>
        </p:nvSpPr>
        <p:spPr>
          <a:xfrm>
            <a:off x="1039091" y="4976602"/>
            <a:ext cx="1021585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Pour aller plus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loin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: cherchez des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exercices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sur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la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conjugaison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des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verbes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au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présent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sur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internet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!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(Wer weiterüben möchte: Sucht im Internet nach Übungen zur Verbkonjugation im Präsens!) </a:t>
            </a:r>
          </a:p>
        </p:txBody>
      </p:sp>
    </p:spTree>
    <p:extLst>
      <p:ext uri="{BB962C8B-B14F-4D97-AF65-F5344CB8AC3E}">
        <p14:creationId xmlns:p14="http://schemas.microsoft.com/office/powerpoint/2010/main" val="1796958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Slide Background">
            <a:extLst>
              <a:ext uri="{FF2B5EF4-FFF2-40B4-BE49-F238E27FC236}">
                <a16:creationId xmlns:a16="http://schemas.microsoft.com/office/drawing/2014/main" id="{924D84CD-5280-4B52-B96E-8EDAA2B20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3E65D517-46E4-8037-A63D-629DE1253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1" cy="1696413"/>
          </a:xfrm>
          <a:prstGeom prst="rect">
            <a:avLst/>
          </a:prstGeom>
          <a:ln>
            <a:noFill/>
          </a:ln>
          <a:effectLst>
            <a:outerShdw blurRad="304800" dist="114300" dir="5460000" sx="92000" sy="92000" algn="t" rotWithShape="0">
              <a:srgbClr val="000000">
                <a:alpha val="1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8C7E313-986B-36FF-A3F2-0C1B14B83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661" y="536431"/>
            <a:ext cx="10477600" cy="1157242"/>
          </a:xfrm>
        </p:spPr>
        <p:txBody>
          <a:bodyPr>
            <a:normAutofit/>
          </a:bodyPr>
          <a:lstStyle/>
          <a:p>
            <a:r>
              <a:rPr lang="de-DE" sz="4000" dirty="0"/>
              <a:t>Plan du </a:t>
            </a:r>
            <a:r>
              <a:rPr lang="de-DE" sz="4000" dirty="0" err="1"/>
              <a:t>cours</a:t>
            </a:r>
            <a:r>
              <a:rPr lang="de-DE" sz="4000" dirty="0"/>
              <a:t>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C067D03-F4C5-FAF9-F67F-87DC5B7B9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2520" y="6356350"/>
            <a:ext cx="3200400" cy="365125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906CE641-9D56-4250-A2F0-FA3ED935D71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A9698225-D6B1-8279-1338-0284E24100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1423280"/>
              </p:ext>
            </p:extLst>
          </p:nvPr>
        </p:nvGraphicFramePr>
        <p:xfrm>
          <a:off x="1080471" y="1532362"/>
          <a:ext cx="10031057" cy="4492138"/>
        </p:xfrm>
        <a:graphic>
          <a:graphicData uri="http://schemas.openxmlformats.org/drawingml/2006/table">
            <a:tbl>
              <a:tblPr firstRow="1" bandRow="1"/>
              <a:tblGrid>
                <a:gridCol w="855392">
                  <a:extLst>
                    <a:ext uri="{9D8B030D-6E8A-4147-A177-3AD203B41FA5}">
                      <a16:colId xmlns:a16="http://schemas.microsoft.com/office/drawing/2014/main" val="1820234376"/>
                    </a:ext>
                  </a:extLst>
                </a:gridCol>
                <a:gridCol w="1171977">
                  <a:extLst>
                    <a:ext uri="{9D8B030D-6E8A-4147-A177-3AD203B41FA5}">
                      <a16:colId xmlns:a16="http://schemas.microsoft.com/office/drawing/2014/main" val="3387810073"/>
                    </a:ext>
                  </a:extLst>
                </a:gridCol>
                <a:gridCol w="8003688">
                  <a:extLst>
                    <a:ext uri="{9D8B030D-6E8A-4147-A177-3AD203B41FA5}">
                      <a16:colId xmlns:a16="http://schemas.microsoft.com/office/drawing/2014/main" val="863131603"/>
                    </a:ext>
                  </a:extLst>
                </a:gridCol>
              </a:tblGrid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séance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date</a:t>
                      </a:r>
                      <a:endParaRPr lang="de-DE" sz="16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 dirty="0" err="1">
                          <a:effectLst/>
                          <a:latin typeface="Aptos" panose="020B0004020202020204" pitchFamily="34" charset="0"/>
                        </a:rPr>
                        <a:t>thème</a:t>
                      </a:r>
                      <a:r>
                        <a:rPr lang="de-DE" sz="1600" b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05820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un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12/11/2025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Bonjour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! Je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m'appelle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…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Begrüßung, Organisatorisches, sich vorstellen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98362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 deux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19/11/2025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Faire des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phrases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grammatikalische Grundlagen, Verbkonjugation im Präsens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421606"/>
                  </a:ext>
                </a:extLst>
              </a:tr>
              <a:tr h="355224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3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trois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26/11/2025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La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musique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française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– </a:t>
                      </a:r>
                      <a:r>
                        <a:rPr lang="de-DE" sz="1600" i="0" dirty="0">
                          <a:effectLst/>
                          <a:latin typeface="Aptos" panose="020B0004020202020204" pitchFamily="34" charset="0"/>
                        </a:rPr>
                        <a:t>französische Musik</a:t>
                      </a:r>
                      <a:endParaRPr lang="de-DE" sz="1600" b="1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027890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4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quatre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03/12/2025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Le Français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dans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le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monde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Frankophonie, der französiche Einfluss in der Welt, Kolonialgeschichte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83713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5 cinq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10/12/2025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0" i="1" dirty="0">
                          <a:effectLst/>
                          <a:latin typeface="Aptos" panose="020B0004020202020204" pitchFamily="34" charset="0"/>
                        </a:rPr>
                        <a:t>Il </a:t>
                      </a:r>
                      <a:r>
                        <a:rPr lang="de-DE" sz="1600" b="0" i="1" dirty="0" err="1">
                          <a:effectLst/>
                          <a:latin typeface="Aptos" panose="020B0004020202020204" pitchFamily="34" charset="0"/>
                        </a:rPr>
                        <a:t>est</a:t>
                      </a:r>
                      <a:r>
                        <a:rPr lang="de-DE" sz="1600" b="0" i="1" dirty="0">
                          <a:effectLst/>
                          <a:latin typeface="Aptos" panose="020B0004020202020204" pitchFamily="34" charset="0"/>
                        </a:rPr>
                        <a:t> quelle heure ? </a:t>
                      </a:r>
                      <a:r>
                        <a:rPr lang="de-DE" sz="1600" b="0" dirty="0">
                          <a:effectLst/>
                          <a:latin typeface="Aptos" panose="020B0004020202020204" pitchFamily="34" charset="0"/>
                        </a:rPr>
                        <a:t>– Zahlen &amp; Uhrzeiten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65790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6 six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17/122025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Voyage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voyage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Reisen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606669"/>
                  </a:ext>
                </a:extLst>
              </a:tr>
              <a:tr h="356582">
                <a:tc gridSpan="3">
                  <a:txBody>
                    <a:bodyPr/>
                    <a:lstStyle/>
                    <a:p>
                      <a:pPr marL="0" marR="0" algn="ctr" fontAlgn="t">
                        <a:buNone/>
                      </a:pPr>
                      <a:r>
                        <a:rPr lang="de-DE" sz="1600" b="1" i="1" dirty="0" err="1">
                          <a:effectLst/>
                          <a:latin typeface="Aptos" panose="020B0004020202020204" pitchFamily="34" charset="0"/>
                        </a:rPr>
                        <a:t>vacances</a:t>
                      </a:r>
                      <a:r>
                        <a:rPr lang="de-DE" sz="1600" b="1" i="1" dirty="0">
                          <a:effectLst/>
                          <a:latin typeface="Aptos" panose="020B0004020202020204" pitchFamily="34" charset="0"/>
                        </a:rPr>
                        <a:t> de </a:t>
                      </a:r>
                      <a:r>
                        <a:rPr lang="de-DE" sz="1600" b="1" i="1" dirty="0" err="1">
                          <a:effectLst/>
                          <a:latin typeface="Aptos" panose="020B0004020202020204" pitchFamily="34" charset="0"/>
                        </a:rPr>
                        <a:t>no</a:t>
                      </a:r>
                      <a:r>
                        <a:rPr lang="az-Cyrl-AZ" sz="1600" b="1" i="1" dirty="0">
                          <a:effectLst/>
                          <a:latin typeface="Aptos" panose="020B0004020202020204" pitchFamily="34" charset="0"/>
                        </a:rPr>
                        <a:t>ё</a:t>
                      </a:r>
                      <a:r>
                        <a:rPr lang="de-DE" sz="1600" b="1" i="1" dirty="0">
                          <a:effectLst/>
                          <a:latin typeface="Aptos" panose="020B0004020202020204" pitchFamily="34" charset="0"/>
                        </a:rPr>
                        <a:t>l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fontAlgn="t">
                        <a:buNone/>
                      </a:pP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fontAlgn="t">
                        <a:buNone/>
                      </a:pP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986561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7 sept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07/01/2026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Les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Activités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Freizeitaktivitäten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513182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8 huit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14/01/2026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Qu'est-ce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qu'on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mange?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- Essen in Frankreich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890818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9 neuf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21/01/2026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Vous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avez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choisi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?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- Essen und Trinken bestellen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701658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10 dix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28/01/2026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À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Vous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!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 Eure Ideen zum Weiterlernen, Abschluss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193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2153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588CA5-22E5-0881-84D3-5092AE745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la prononciation en français – les voyelles </a:t>
            </a:r>
          </a:p>
          <a:p>
            <a:pPr marL="0" indent="0">
              <a:buNone/>
            </a:pPr>
            <a:r>
              <a:rPr lang="fr-FR" sz="2000" b="1" dirty="0"/>
              <a:t>(</a:t>
            </a:r>
            <a:r>
              <a:rPr lang="fr-FR" sz="2000" b="1" dirty="0" err="1"/>
              <a:t>Aussprache</a:t>
            </a:r>
            <a:r>
              <a:rPr lang="fr-FR" sz="2000" b="1" dirty="0"/>
              <a:t> </a:t>
            </a:r>
            <a:r>
              <a:rPr lang="fr-FR" sz="2000" b="1" dirty="0" err="1"/>
              <a:t>im</a:t>
            </a:r>
            <a:r>
              <a:rPr lang="fr-FR" sz="2000" b="1" dirty="0"/>
              <a:t> </a:t>
            </a:r>
            <a:r>
              <a:rPr lang="fr-FR" sz="2000" b="1" dirty="0" err="1"/>
              <a:t>Französischen</a:t>
            </a:r>
            <a:r>
              <a:rPr lang="fr-FR" sz="2000" b="1" dirty="0"/>
              <a:t> – die </a:t>
            </a:r>
            <a:r>
              <a:rPr lang="fr-FR" sz="2000" b="1" dirty="0" err="1"/>
              <a:t>Vokale</a:t>
            </a:r>
            <a:r>
              <a:rPr lang="fr-FR" sz="2000" b="1" dirty="0"/>
              <a:t>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32C2D97-5FC6-004D-C757-0476BAF8E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6CE641-9D56-4250-A2F0-FA3ED935D71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4384CC81-92A0-2C63-A6C2-970D2FE694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016814"/>
              </p:ext>
            </p:extLst>
          </p:nvPr>
        </p:nvGraphicFramePr>
        <p:xfrm>
          <a:off x="962891" y="2277110"/>
          <a:ext cx="9831489" cy="407924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277163">
                  <a:extLst>
                    <a:ext uri="{9D8B030D-6E8A-4147-A177-3AD203B41FA5}">
                      <a16:colId xmlns:a16="http://schemas.microsoft.com/office/drawing/2014/main" val="4226341970"/>
                    </a:ext>
                  </a:extLst>
                </a:gridCol>
                <a:gridCol w="3277163">
                  <a:extLst>
                    <a:ext uri="{9D8B030D-6E8A-4147-A177-3AD203B41FA5}">
                      <a16:colId xmlns:a16="http://schemas.microsoft.com/office/drawing/2014/main" val="485904030"/>
                    </a:ext>
                  </a:extLst>
                </a:gridCol>
                <a:gridCol w="3277163">
                  <a:extLst>
                    <a:ext uri="{9D8B030D-6E8A-4147-A177-3AD203B41FA5}">
                      <a16:colId xmlns:a16="http://schemas.microsoft.com/office/drawing/2014/main" val="12442033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voyelle</a:t>
                      </a:r>
                      <a:r>
                        <a:rPr lang="de-DE" dirty="0"/>
                        <a:t> </a:t>
                      </a:r>
                      <a:r>
                        <a:rPr lang="de-DE" sz="1600" dirty="0"/>
                        <a:t>(Vokal)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exemple </a:t>
                      </a:r>
                      <a:r>
                        <a:rPr lang="de-DE" sz="1600" dirty="0"/>
                        <a:t>(Beispiel)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prononciation</a:t>
                      </a:r>
                      <a:r>
                        <a:rPr lang="de-DE" dirty="0"/>
                        <a:t> </a:t>
                      </a:r>
                      <a:r>
                        <a:rPr lang="de-DE" sz="1600" dirty="0"/>
                        <a:t>(Aussprache)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9435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 err="1"/>
                        <a:t>p</a:t>
                      </a:r>
                      <a:r>
                        <a:rPr lang="de-DE" b="1" dirty="0" err="1"/>
                        <a:t>a</a:t>
                      </a:r>
                      <a:r>
                        <a:rPr lang="de-DE" dirty="0" err="1"/>
                        <a:t>rler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tr</a:t>
                      </a:r>
                      <a:r>
                        <a:rPr lang="de-DE" b="1" dirty="0" err="1"/>
                        <a:t>a</a:t>
                      </a:r>
                      <a:r>
                        <a:rPr lang="de-DE" dirty="0" err="1"/>
                        <a:t>vailler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[a] wie a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130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l</a:t>
                      </a:r>
                      <a:r>
                        <a:rPr lang="de-DE" b="1" dirty="0"/>
                        <a:t>e</a:t>
                      </a:r>
                      <a:r>
                        <a:rPr lang="de-DE" dirty="0"/>
                        <a:t>, j</a:t>
                      </a:r>
                      <a:r>
                        <a:rPr lang="de-DE" b="1" dirty="0"/>
                        <a:t>e / </a:t>
                      </a:r>
                      <a:r>
                        <a:rPr lang="de-DE" b="0" dirty="0"/>
                        <a:t>mang</a:t>
                      </a:r>
                      <a:r>
                        <a:rPr lang="de-DE" b="1" dirty="0"/>
                        <a:t>e, </a:t>
                      </a:r>
                      <a:r>
                        <a:rPr lang="de-DE" b="0" dirty="0" err="1"/>
                        <a:t>parl</a:t>
                      </a:r>
                      <a:r>
                        <a:rPr lang="de-DE" b="1" dirty="0" err="1"/>
                        <a:t>e</a:t>
                      </a:r>
                      <a:endParaRPr lang="de-DE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[ə]/ [-]  wie kurzes ö / gar nicht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4609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é, </a:t>
                      </a:r>
                      <a:r>
                        <a:rPr lang="de-DE" dirty="0" err="1"/>
                        <a:t>ez</a:t>
                      </a:r>
                      <a:r>
                        <a:rPr lang="de-DE" dirty="0"/>
                        <a:t>, er, et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 err="1"/>
                        <a:t>march</a:t>
                      </a:r>
                      <a:r>
                        <a:rPr lang="de-DE" b="1" dirty="0" err="1"/>
                        <a:t>é</a:t>
                      </a:r>
                      <a:r>
                        <a:rPr lang="de-DE" b="0" dirty="0"/>
                        <a:t>, </a:t>
                      </a:r>
                      <a:r>
                        <a:rPr lang="de-DE" b="0" dirty="0" err="1"/>
                        <a:t>parl</a:t>
                      </a:r>
                      <a:r>
                        <a:rPr lang="de-DE" b="1" dirty="0" err="1"/>
                        <a:t>ez</a:t>
                      </a:r>
                      <a:r>
                        <a:rPr lang="de-DE" b="1" dirty="0"/>
                        <a:t>, </a:t>
                      </a:r>
                      <a:r>
                        <a:rPr lang="de-DE" b="0" dirty="0" err="1"/>
                        <a:t>parl</a:t>
                      </a:r>
                      <a:r>
                        <a:rPr lang="de-DE" b="1" dirty="0" err="1"/>
                        <a:t>er</a:t>
                      </a:r>
                      <a:r>
                        <a:rPr lang="de-DE" b="1" dirty="0"/>
                        <a:t>, et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[e] wie langes 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7276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è, ê, ai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 err="1"/>
                        <a:t>coll</a:t>
                      </a:r>
                      <a:r>
                        <a:rPr lang="de-DE" b="1" dirty="0" err="1"/>
                        <a:t>è</a:t>
                      </a:r>
                      <a:r>
                        <a:rPr lang="de-DE" b="0" dirty="0" err="1"/>
                        <a:t>ge</a:t>
                      </a:r>
                      <a:r>
                        <a:rPr lang="de-DE" b="1" dirty="0"/>
                        <a:t>, </a:t>
                      </a:r>
                      <a:r>
                        <a:rPr lang="de-DE" b="1" dirty="0" err="1"/>
                        <a:t>ê</a:t>
                      </a:r>
                      <a:r>
                        <a:rPr lang="de-DE" b="0" dirty="0" err="1"/>
                        <a:t>tre</a:t>
                      </a:r>
                      <a:r>
                        <a:rPr lang="de-DE" b="0" dirty="0"/>
                        <a:t>, </a:t>
                      </a:r>
                      <a:r>
                        <a:rPr lang="de-DE" b="0" dirty="0" err="1"/>
                        <a:t>m</a:t>
                      </a:r>
                      <a:r>
                        <a:rPr lang="de-DE" b="1" dirty="0" err="1"/>
                        <a:t>ai</a:t>
                      </a:r>
                      <a:endParaRPr lang="de-DE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[ɛ] wie ä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1974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i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mus</a:t>
                      </a:r>
                      <a:r>
                        <a:rPr lang="de-DE" b="1" dirty="0" err="1"/>
                        <a:t>i</a:t>
                      </a:r>
                      <a:r>
                        <a:rPr lang="de-DE" dirty="0" err="1"/>
                        <a:t>que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[i] langes i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8497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o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</a:t>
                      </a:r>
                      <a:r>
                        <a:rPr lang="de-DE" b="1" dirty="0" err="1"/>
                        <a:t>o</a:t>
                      </a:r>
                      <a:r>
                        <a:rPr lang="de-DE" dirty="0" err="1"/>
                        <a:t>mme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[ɔ] kurzes, offenes o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40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o, au, </a:t>
                      </a:r>
                      <a:r>
                        <a:rPr lang="de-DE" dirty="0" err="1"/>
                        <a:t>aux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eau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eaux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ph</a:t>
                      </a:r>
                      <a:r>
                        <a:rPr lang="de-DE" b="1" dirty="0" err="1"/>
                        <a:t>o</a:t>
                      </a:r>
                      <a:r>
                        <a:rPr lang="de-DE" dirty="0" err="1"/>
                        <a:t>t</a:t>
                      </a:r>
                      <a:r>
                        <a:rPr lang="de-DE" b="1" dirty="0" err="1"/>
                        <a:t>o</a:t>
                      </a:r>
                      <a:r>
                        <a:rPr lang="de-DE" b="0" dirty="0"/>
                        <a:t>, </a:t>
                      </a:r>
                      <a:r>
                        <a:rPr lang="de-DE" b="0" dirty="0" err="1"/>
                        <a:t>cad</a:t>
                      </a:r>
                      <a:r>
                        <a:rPr lang="de-DE" b="1" dirty="0" err="1"/>
                        <a:t>eau</a:t>
                      </a:r>
                      <a:r>
                        <a:rPr lang="de-DE" b="1" dirty="0"/>
                        <a:t>(x)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[o</a:t>
                      </a:r>
                      <a:r>
                        <a:rPr lang="de-DE"/>
                        <a:t>] langes</a:t>
                      </a:r>
                      <a:r>
                        <a:rPr lang="de-DE" dirty="0"/>
                        <a:t>, geschlossenes o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3130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u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m</a:t>
                      </a:r>
                      <a:r>
                        <a:rPr lang="de-DE" b="1" dirty="0" err="1"/>
                        <a:t>u</a:t>
                      </a:r>
                      <a:r>
                        <a:rPr lang="de-DE" dirty="0" err="1"/>
                        <a:t>sique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[y] wie ü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0800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ou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où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err="1"/>
                        <a:t>où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s</a:t>
                      </a:r>
                      <a:r>
                        <a:rPr lang="de-DE" b="1" dirty="0" err="1"/>
                        <a:t>ou</a:t>
                      </a:r>
                      <a:r>
                        <a:rPr lang="de-DE" dirty="0" err="1"/>
                        <a:t>ris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[u] wie u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7622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oi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oy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 err="1"/>
                        <a:t>m</a:t>
                      </a:r>
                      <a:r>
                        <a:rPr lang="de-DE" b="1" dirty="0" err="1"/>
                        <a:t>oi</a:t>
                      </a:r>
                      <a:r>
                        <a:rPr lang="de-DE" dirty="0"/>
                        <a:t>, </a:t>
                      </a:r>
                      <a:r>
                        <a:rPr lang="de-DE" dirty="0" err="1"/>
                        <a:t>v</a:t>
                      </a:r>
                      <a:r>
                        <a:rPr lang="de-DE" b="1" dirty="0" err="1"/>
                        <a:t>oy</a:t>
                      </a:r>
                      <a:r>
                        <a:rPr lang="de-DE" dirty="0" err="1"/>
                        <a:t>ons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[</a:t>
                      </a:r>
                      <a:r>
                        <a:rPr lang="de-DE" dirty="0" err="1"/>
                        <a:t>wa</a:t>
                      </a:r>
                      <a:r>
                        <a:rPr lang="de-DE" dirty="0"/>
                        <a:t> ]wie </a:t>
                      </a:r>
                      <a:r>
                        <a:rPr lang="de-DE" dirty="0" err="1"/>
                        <a:t>ua</a:t>
                      </a:r>
                      <a:endParaRPr lang="de-DE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1807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2212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3B12B4-ACAA-616D-A0F5-0607D5AED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8DE776-7AB0-4F30-92CD-C58E32095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/>
              <a:t>la prononciation en français – les voyelles nasales </a:t>
            </a:r>
          </a:p>
          <a:p>
            <a:pPr marL="0" indent="0">
              <a:buNone/>
            </a:pPr>
            <a:r>
              <a:rPr lang="fr-FR" sz="2000" b="1" dirty="0"/>
              <a:t>(</a:t>
            </a:r>
            <a:r>
              <a:rPr lang="fr-FR" sz="2000" b="1" dirty="0" err="1"/>
              <a:t>Aussprache</a:t>
            </a:r>
            <a:r>
              <a:rPr lang="fr-FR" sz="2000" b="1" dirty="0"/>
              <a:t> </a:t>
            </a:r>
            <a:r>
              <a:rPr lang="fr-FR" sz="2000" b="1" dirty="0" err="1"/>
              <a:t>im</a:t>
            </a:r>
            <a:r>
              <a:rPr lang="fr-FR" sz="2000" b="1" dirty="0"/>
              <a:t> </a:t>
            </a:r>
            <a:r>
              <a:rPr lang="fr-FR" sz="2000" b="1" dirty="0" err="1"/>
              <a:t>Französischen</a:t>
            </a:r>
            <a:r>
              <a:rPr lang="fr-FR" sz="2000" b="1" dirty="0"/>
              <a:t> – die </a:t>
            </a:r>
            <a:r>
              <a:rPr lang="fr-FR" sz="2000" b="1" dirty="0" err="1"/>
              <a:t>Nasalvokale</a:t>
            </a:r>
            <a:r>
              <a:rPr lang="fr-FR" sz="2000" b="1" dirty="0"/>
              <a:t>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80A1F1C-180B-16B4-2C6F-BF9044BB2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6CE641-9D56-4250-A2F0-FA3ED935D71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5291A96-83E9-A98C-E536-8F0F480BA9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27826"/>
            <a:ext cx="5685621" cy="3660018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5599BBEB-8913-8882-5D76-B21128C5A69E}"/>
              </a:ext>
            </a:extLst>
          </p:cNvPr>
          <p:cNvSpPr txBox="1"/>
          <p:nvPr/>
        </p:nvSpPr>
        <p:spPr>
          <a:xfrm>
            <a:off x="838200" y="6108025"/>
            <a:ext cx="866170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https://www.sofatutor.com/franzoesisch/videos/regeln-zur-franzoesischen-aussprache-konsonanten-vokale-nasale-akzente#die-aussprache-im-franzoesischen</a:t>
            </a:r>
          </a:p>
        </p:txBody>
      </p:sp>
    </p:spTree>
    <p:extLst>
      <p:ext uri="{BB962C8B-B14F-4D97-AF65-F5344CB8AC3E}">
        <p14:creationId xmlns:p14="http://schemas.microsoft.com/office/powerpoint/2010/main" val="4284213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2E12B0-4D5D-16FE-C615-B1FC1D01B0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5C29C40-6594-B6D0-A483-3EDA7D155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92240"/>
            <a:ext cx="187174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906CE641-9D56-4250-A2F0-FA3ED935D71C}" type="slidenum">
              <a:rPr lang="en-US" smtClean="0">
                <a:solidFill>
                  <a:schemeClr val="tx1">
                    <a:tint val="75000"/>
                  </a:schemeClr>
                </a:solidFill>
              </a:rPr>
              <a:pPr defTabSz="914400">
                <a:spcAft>
                  <a:spcPts val="600"/>
                </a:spcAft>
              </a:pPr>
              <a:t>6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984BFAB-4B87-D1DF-BCD2-7A535A0CF7D6}"/>
              </a:ext>
            </a:extLst>
          </p:cNvPr>
          <p:cNvSpPr txBox="1"/>
          <p:nvPr/>
        </p:nvSpPr>
        <p:spPr>
          <a:xfrm>
            <a:off x="1056582" y="2464652"/>
            <a:ext cx="4304167" cy="2387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200" kern="1200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La Francophonie – </a:t>
            </a:r>
            <a:r>
              <a:rPr lang="en-US" sz="4200" kern="1200" noProof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Où</a:t>
            </a:r>
            <a:r>
              <a:rPr lang="en-US" sz="4200" kern="1200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200" kern="1200" noProof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est-ce</a:t>
            </a:r>
            <a:r>
              <a:rPr lang="en-US" sz="4200" kern="1200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200" kern="1200" noProof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qu‘on</a:t>
            </a:r>
            <a:r>
              <a:rPr lang="en-US" sz="4200" kern="1200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parle français ?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709E68BF-890F-3666-1F3A-5142B75017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2492" y="1635023"/>
            <a:ext cx="5536001" cy="3529200"/>
          </a:xfrm>
          <a:prstGeom prst="rect">
            <a:avLst/>
          </a:prstGeom>
        </p:spPr>
      </p:pic>
      <p:sp>
        <p:nvSpPr>
          <p:cNvPr id="6" name="Sprechblase: rechteckig mit abgerundeten Ecken 5">
            <a:extLst>
              <a:ext uri="{FF2B5EF4-FFF2-40B4-BE49-F238E27FC236}">
                <a16:creationId xmlns:a16="http://schemas.microsoft.com/office/drawing/2014/main" id="{F79F18D9-27C7-FC66-0CD2-28560A88D89D}"/>
              </a:ext>
            </a:extLst>
          </p:cNvPr>
          <p:cNvSpPr/>
          <p:nvPr/>
        </p:nvSpPr>
        <p:spPr>
          <a:xfrm>
            <a:off x="4141694" y="1344706"/>
            <a:ext cx="883664" cy="714615"/>
          </a:xfrm>
          <a:prstGeom prst="wedgeRoundRectCallout">
            <a:avLst>
              <a:gd name="adj1" fmla="val -60029"/>
              <a:gd name="adj2" fmla="val 87704"/>
              <a:gd name="adj3" fmla="val 16667"/>
            </a:avLst>
          </a:prstGeom>
          <a:ln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7DC8FB3-CC00-02D4-21AE-A8A52EC9AD08}"/>
              </a:ext>
            </a:extLst>
          </p:cNvPr>
          <p:cNvSpPr txBox="1"/>
          <p:nvPr/>
        </p:nvSpPr>
        <p:spPr>
          <a:xfrm>
            <a:off x="4301836" y="153092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oui</a:t>
            </a:r>
            <a:endParaRPr lang="de-DE" dirty="0"/>
          </a:p>
        </p:txBody>
      </p:sp>
      <p:sp>
        <p:nvSpPr>
          <p:cNvPr id="8" name="Sprechblase: rechteckig mit abgerundeten Ecken 7">
            <a:extLst>
              <a:ext uri="{FF2B5EF4-FFF2-40B4-BE49-F238E27FC236}">
                <a16:creationId xmlns:a16="http://schemas.microsoft.com/office/drawing/2014/main" id="{02996402-F669-CAB3-F461-4EC3CB838073}"/>
              </a:ext>
            </a:extLst>
          </p:cNvPr>
          <p:cNvSpPr/>
          <p:nvPr/>
        </p:nvSpPr>
        <p:spPr>
          <a:xfrm>
            <a:off x="2881746" y="582067"/>
            <a:ext cx="1259948" cy="714615"/>
          </a:xfrm>
          <a:prstGeom prst="wedgeRoundRectCallout">
            <a:avLst>
              <a:gd name="adj1" fmla="val 22283"/>
              <a:gd name="adj2" fmla="val 202090"/>
              <a:gd name="adj3" fmla="val 16667"/>
            </a:avLst>
          </a:prstGeom>
          <a:ln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692D364-7440-4961-6517-D14D43EB3272}"/>
              </a:ext>
            </a:extLst>
          </p:cNvPr>
          <p:cNvSpPr txBox="1"/>
          <p:nvPr/>
        </p:nvSpPr>
        <p:spPr>
          <a:xfrm>
            <a:off x="3027217" y="782782"/>
            <a:ext cx="1114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Bonjour</a:t>
            </a:r>
            <a:r>
              <a:rPr lang="de-DE" dirty="0"/>
              <a:t> !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B49975E3-CB9E-DAD9-81AB-EA596B219812}"/>
              </a:ext>
            </a:extLst>
          </p:cNvPr>
          <p:cNvSpPr txBox="1"/>
          <p:nvPr/>
        </p:nvSpPr>
        <p:spPr>
          <a:xfrm>
            <a:off x="407694" y="5259256"/>
            <a:ext cx="4953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hlinkClick r:id="rId3"/>
              </a:rPr>
              <a:t>Le français dans le monde - </a:t>
            </a:r>
            <a:r>
              <a:rPr lang="fr-FR" dirty="0" err="1">
                <a:hlinkClick r:id="rId3"/>
              </a:rPr>
              <a:t>Karambolage</a:t>
            </a:r>
            <a:r>
              <a:rPr lang="fr-FR" dirty="0">
                <a:hlinkClick r:id="rId3"/>
              </a:rPr>
              <a:t> - ARTE – YouTube</a:t>
            </a:r>
            <a:r>
              <a:rPr lang="fr-FR" dirty="0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0585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C5E0AB-9BCC-4659-87C5-896D7078D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82D83E7-F32E-2B4B-36E4-1ABD85DA9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3710"/>
            <a:ext cx="10515600" cy="533308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fr-FR" b="1" noProof="0" dirty="0" err="1"/>
              <a:t>Sprach</a:t>
            </a:r>
            <a:r>
              <a:rPr lang="fr-FR" b="1" noProof="0" dirty="0"/>
              <a:t>(en)</a:t>
            </a:r>
            <a:r>
              <a:rPr lang="fr-FR" b="1" noProof="0" dirty="0" err="1"/>
              <a:t>status</a:t>
            </a:r>
            <a:endParaRPr lang="fr-FR" b="1" noProof="0" dirty="0"/>
          </a:p>
          <a:p>
            <a:pPr marL="0" indent="0" algn="just">
              <a:buNone/>
            </a:pPr>
            <a:endParaRPr lang="fr-FR" b="1" noProof="0" dirty="0"/>
          </a:p>
          <a:p>
            <a:pPr marL="0" indent="0" algn="just">
              <a:buNone/>
            </a:pPr>
            <a:r>
              <a:rPr lang="fr-FR" sz="2600" noProof="0" dirty="0"/>
              <a:t>− </a:t>
            </a:r>
            <a:r>
              <a:rPr lang="fr-FR" sz="2600" noProof="0" dirty="0" err="1"/>
              <a:t>Muttersprache</a:t>
            </a:r>
            <a:r>
              <a:rPr lang="fr-FR" sz="2600" noProof="0" dirty="0"/>
              <a:t> (langue maternelle)</a:t>
            </a:r>
          </a:p>
          <a:p>
            <a:pPr marL="457200" lvl="1" indent="0" algn="just">
              <a:buNone/>
            </a:pPr>
            <a:r>
              <a:rPr lang="fr-FR" sz="1700" noProof="0" dirty="0"/>
              <a:t>von Kind </a:t>
            </a:r>
            <a:r>
              <a:rPr lang="fr-FR" sz="1700" noProof="0" dirty="0" err="1"/>
              <a:t>auf</a:t>
            </a:r>
            <a:r>
              <a:rPr lang="fr-FR" sz="1700" noProof="0" dirty="0"/>
              <a:t> </a:t>
            </a:r>
            <a:r>
              <a:rPr lang="fr-FR" sz="1700" noProof="0" dirty="0" err="1"/>
              <a:t>erlernte</a:t>
            </a:r>
            <a:r>
              <a:rPr lang="fr-FR" sz="1700" noProof="0" dirty="0"/>
              <a:t> </a:t>
            </a:r>
            <a:r>
              <a:rPr lang="fr-FR" sz="1700" noProof="0" dirty="0" err="1"/>
              <a:t>und</a:t>
            </a:r>
            <a:r>
              <a:rPr lang="fr-FR" sz="1700" noProof="0" dirty="0"/>
              <a:t> in </a:t>
            </a:r>
            <a:r>
              <a:rPr lang="fr-FR" sz="1700" noProof="0" dirty="0" err="1"/>
              <a:t>Alltagskommunikation</a:t>
            </a:r>
            <a:r>
              <a:rPr lang="fr-FR" sz="1700" noProof="0" dirty="0"/>
              <a:t> </a:t>
            </a:r>
            <a:r>
              <a:rPr lang="fr-FR" sz="1700" noProof="0" dirty="0" err="1"/>
              <a:t>verwendete</a:t>
            </a:r>
            <a:r>
              <a:rPr lang="fr-FR" sz="1700" noProof="0" dirty="0"/>
              <a:t> </a:t>
            </a:r>
            <a:r>
              <a:rPr lang="fr-FR" sz="1700" noProof="0" dirty="0" err="1"/>
              <a:t>Sprache</a:t>
            </a:r>
            <a:r>
              <a:rPr lang="fr-FR" sz="1700" noProof="0" dirty="0"/>
              <a:t> (</a:t>
            </a:r>
            <a:r>
              <a:rPr lang="fr-FR" sz="1700" noProof="0" dirty="0" err="1"/>
              <a:t>auch</a:t>
            </a:r>
            <a:r>
              <a:rPr lang="fr-FR" sz="1700" noProof="0" dirty="0"/>
              <a:t> </a:t>
            </a:r>
            <a:r>
              <a:rPr lang="fr-FR" sz="1700" noProof="0" dirty="0" err="1"/>
              <a:t>Erstsprache</a:t>
            </a:r>
            <a:endParaRPr lang="fr-FR" sz="1700" noProof="0" dirty="0"/>
          </a:p>
          <a:p>
            <a:pPr marL="457200" lvl="1" indent="0" algn="just">
              <a:buNone/>
            </a:pPr>
            <a:r>
              <a:rPr lang="fr-FR" sz="1700" noProof="0" dirty="0" err="1"/>
              <a:t>genannt</a:t>
            </a:r>
            <a:r>
              <a:rPr lang="fr-FR" sz="1700" noProof="0" dirty="0"/>
              <a:t>)</a:t>
            </a:r>
          </a:p>
          <a:p>
            <a:pPr marL="0" indent="0" algn="just">
              <a:buNone/>
            </a:pPr>
            <a:r>
              <a:rPr lang="fr-FR" sz="2600" noProof="0" dirty="0"/>
              <a:t>− </a:t>
            </a:r>
            <a:r>
              <a:rPr lang="fr-FR" sz="2600" noProof="0" dirty="0" err="1"/>
              <a:t>Amtssprache</a:t>
            </a:r>
            <a:r>
              <a:rPr lang="fr-FR" sz="2600" noProof="0" dirty="0"/>
              <a:t> (langue officielle)</a:t>
            </a:r>
          </a:p>
          <a:p>
            <a:pPr marL="457200" lvl="1" indent="0" algn="just">
              <a:buNone/>
            </a:pPr>
            <a:r>
              <a:rPr lang="de-DE" sz="1700" dirty="0"/>
              <a:t>offizielle Sprache eines Staates oder einer Verwaltungseinheit (Region/Provinz/etc.) in Bereichen der Gesetzgebung, Verwaltung, Bildung, etc. </a:t>
            </a:r>
            <a:endParaRPr lang="fr-FR" sz="1700" noProof="0" dirty="0"/>
          </a:p>
          <a:p>
            <a:pPr marL="0" indent="0" algn="just">
              <a:buNone/>
            </a:pPr>
            <a:r>
              <a:rPr lang="fr-FR" sz="2600" noProof="0" dirty="0"/>
              <a:t>− </a:t>
            </a:r>
            <a:r>
              <a:rPr lang="fr-FR" sz="2600" noProof="0" dirty="0" err="1"/>
              <a:t>Verkehrssprache</a:t>
            </a:r>
            <a:r>
              <a:rPr lang="fr-FR" sz="2600" noProof="0" dirty="0"/>
              <a:t> (langue véhiculaire)</a:t>
            </a:r>
          </a:p>
          <a:p>
            <a:pPr marL="457200" lvl="1" indent="0" algn="just">
              <a:buNone/>
            </a:pPr>
            <a:r>
              <a:rPr lang="de-DE" sz="1700" dirty="0"/>
              <a:t>Sprache zur Verständigung zwischen Personen mit unterschiedlichen Muttersprachen auf</a:t>
            </a:r>
          </a:p>
          <a:p>
            <a:pPr marL="457200" lvl="1" indent="0" algn="just">
              <a:buNone/>
            </a:pPr>
            <a:r>
              <a:rPr lang="de-DE" sz="1700" dirty="0"/>
              <a:t>(</a:t>
            </a:r>
            <a:r>
              <a:rPr lang="de-DE" sz="1700" dirty="0" err="1"/>
              <a:t>inter</a:t>
            </a:r>
            <a:r>
              <a:rPr lang="de-DE" sz="1700" dirty="0"/>
              <a:t>)nationaler und/oder (über)regionaler Ebene (z.B. Französisch in vielen Gebieten Afrikas)</a:t>
            </a:r>
            <a:endParaRPr lang="fr-FR" sz="1700" noProof="0" dirty="0"/>
          </a:p>
          <a:p>
            <a:pPr marL="0" indent="0" algn="just">
              <a:buNone/>
            </a:pPr>
            <a:r>
              <a:rPr lang="fr-FR" sz="2600" dirty="0"/>
              <a:t>− </a:t>
            </a:r>
            <a:r>
              <a:rPr lang="fr-FR" sz="2600" dirty="0" err="1"/>
              <a:t>Kultursprache</a:t>
            </a:r>
            <a:r>
              <a:rPr lang="fr-FR" sz="2600" dirty="0"/>
              <a:t> (langue de culture)</a:t>
            </a:r>
          </a:p>
          <a:p>
            <a:pPr marL="0" indent="0" algn="just">
              <a:buNone/>
            </a:pPr>
            <a:r>
              <a:rPr lang="de-DE" sz="2000" dirty="0"/>
              <a:t>          </a:t>
            </a:r>
            <a:r>
              <a:rPr lang="de-DE" sz="1700" dirty="0"/>
              <a:t>Sprache mit besonderer kultureller Wichtigkeit für eine Nation/Region/etc.</a:t>
            </a:r>
            <a:endParaRPr lang="fr-FR" sz="1700" dirty="0"/>
          </a:p>
          <a:p>
            <a:pPr marL="0" indent="0" algn="just">
              <a:buNone/>
            </a:pPr>
            <a:r>
              <a:rPr lang="fr-FR" sz="2600" noProof="0" dirty="0"/>
              <a:t>− </a:t>
            </a:r>
            <a:r>
              <a:rPr lang="fr-FR" sz="2600" noProof="0" dirty="0" err="1"/>
              <a:t>Kreolsprache</a:t>
            </a:r>
            <a:r>
              <a:rPr lang="fr-FR" sz="2600" noProof="0" dirty="0"/>
              <a:t> (langue créole) </a:t>
            </a:r>
          </a:p>
          <a:p>
            <a:pPr marL="457200" lvl="1" indent="0" algn="just">
              <a:buNone/>
            </a:pPr>
            <a:r>
              <a:rPr lang="de-DE" sz="1700" dirty="0"/>
              <a:t>eigenständige, aus Kontakt einer/verschiedener Sprache(n) mit ‚übergeordneten‘ Sprache (z.B. Französisch) entstandene Sprache </a:t>
            </a:r>
          </a:p>
          <a:p>
            <a:pPr marL="457200" lvl="1" indent="0" algn="just">
              <a:buNone/>
            </a:pPr>
            <a:r>
              <a:rPr lang="de-DE" sz="1700" dirty="0"/>
              <a:t>Basis des Wortschatzes = Französisch, aber Grammatik vollkommen losgelöst vom Französischen (z.B. auf Guadeloupe, Martinique oder La Réunion)</a:t>
            </a:r>
            <a:endParaRPr lang="fr-FR" sz="1700" noProof="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81A1EE4-BA2A-8AE9-4890-4FA330FD8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507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B57158-1773-FED5-5CFF-687075A66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78D010F-DD5F-B889-717D-64BF331C0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2961"/>
            <a:ext cx="10515600" cy="13258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3200" b="1" noProof="0" dirty="0"/>
              <a:t>Travail de groupe:</a:t>
            </a:r>
          </a:p>
          <a:p>
            <a:pPr marL="0" indent="0" algn="just">
              <a:buNone/>
            </a:pPr>
            <a:r>
              <a:rPr lang="fr-FR" sz="3200" b="1" noProof="0" dirty="0"/>
              <a:t> le français sur les différents continents</a:t>
            </a:r>
          </a:p>
          <a:p>
            <a:pPr marL="0" indent="0" algn="just">
              <a:buNone/>
            </a:pPr>
            <a:endParaRPr lang="fr-FR" sz="3200" dirty="0"/>
          </a:p>
          <a:p>
            <a:pPr marL="0" indent="0" algn="just">
              <a:buNone/>
            </a:pPr>
            <a:endParaRPr lang="fr-FR" sz="4000" dirty="0"/>
          </a:p>
          <a:p>
            <a:pPr marL="0" indent="0" algn="just">
              <a:buNone/>
            </a:pPr>
            <a:endParaRPr lang="fr-FR" sz="4000" noProof="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EBA9B0D-E305-A6BE-1B61-E20EC6A51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8</a:t>
            </a:fld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E7F5837-1AA7-B85C-E5C3-6A36075C4AD6}"/>
              </a:ext>
            </a:extLst>
          </p:cNvPr>
          <p:cNvSpPr txBox="1"/>
          <p:nvPr/>
        </p:nvSpPr>
        <p:spPr>
          <a:xfrm>
            <a:off x="413033" y="2050955"/>
            <a:ext cx="10439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rabicParenR"/>
            </a:pPr>
            <a:r>
              <a:rPr lang="fr-FR" sz="2400" b="1" noProof="0" dirty="0"/>
              <a:t>Marquez sur la carte toutes les régions où on parle français !</a:t>
            </a:r>
          </a:p>
          <a:p>
            <a:pPr marL="0" indent="0" algn="just">
              <a:buNone/>
            </a:pPr>
            <a:r>
              <a:rPr lang="fr-FR" sz="2400" dirty="0" err="1"/>
              <a:t>Markiert</a:t>
            </a:r>
            <a:r>
              <a:rPr lang="fr-FR" sz="2400" dirty="0"/>
              <a:t> </a:t>
            </a:r>
            <a:r>
              <a:rPr lang="fr-FR" sz="2400" dirty="0" err="1"/>
              <a:t>auf</a:t>
            </a:r>
            <a:r>
              <a:rPr lang="fr-FR" sz="2400" dirty="0"/>
              <a:t> der </a:t>
            </a:r>
            <a:r>
              <a:rPr lang="fr-FR" sz="2400" dirty="0" err="1"/>
              <a:t>Karte</a:t>
            </a:r>
            <a:r>
              <a:rPr lang="fr-FR" sz="2400" dirty="0"/>
              <a:t> </a:t>
            </a:r>
            <a:r>
              <a:rPr lang="fr-FR" sz="2400" dirty="0" err="1"/>
              <a:t>alle</a:t>
            </a:r>
            <a:r>
              <a:rPr lang="fr-FR" sz="2400" dirty="0"/>
              <a:t> </a:t>
            </a:r>
            <a:r>
              <a:rPr lang="fr-FR" sz="2400" dirty="0" err="1"/>
              <a:t>Regionen</a:t>
            </a:r>
            <a:r>
              <a:rPr lang="fr-FR" sz="2400" dirty="0"/>
              <a:t>, in </a:t>
            </a:r>
            <a:r>
              <a:rPr lang="fr-FR" sz="2400" dirty="0" err="1"/>
              <a:t>denen</a:t>
            </a:r>
            <a:r>
              <a:rPr lang="fr-FR" sz="2400" dirty="0"/>
              <a:t> </a:t>
            </a:r>
            <a:r>
              <a:rPr lang="fr-FR" sz="2400" dirty="0" err="1"/>
              <a:t>Französisch</a:t>
            </a:r>
            <a:r>
              <a:rPr lang="fr-FR" sz="2400" dirty="0"/>
              <a:t> </a:t>
            </a:r>
            <a:r>
              <a:rPr lang="fr-FR" sz="2400" dirty="0" err="1"/>
              <a:t>gesprochen</a:t>
            </a:r>
            <a:r>
              <a:rPr lang="fr-FR" sz="2400" dirty="0"/>
              <a:t> </a:t>
            </a:r>
            <a:r>
              <a:rPr lang="fr-FR" sz="2400" dirty="0" err="1"/>
              <a:t>wird</a:t>
            </a:r>
            <a:r>
              <a:rPr lang="fr-FR" sz="2400" dirty="0"/>
              <a:t>!</a:t>
            </a:r>
          </a:p>
          <a:p>
            <a:pPr marL="0" indent="0" algn="just">
              <a:buNone/>
            </a:pPr>
            <a:endParaRPr lang="fr-FR" sz="2400" noProof="0" dirty="0"/>
          </a:p>
          <a:p>
            <a:pPr marL="0" indent="0" algn="just">
              <a:buNone/>
            </a:pPr>
            <a:r>
              <a:rPr lang="fr-FR" sz="2400" b="1" dirty="0"/>
              <a:t>2) Quel est le statut de la langue française dans les différentes régions ? (langue maternelle, langue officielle, langue véhiculaire, langue de culture, langue créole)</a:t>
            </a:r>
          </a:p>
          <a:p>
            <a:pPr marL="0" indent="0" algn="just">
              <a:buNone/>
            </a:pPr>
            <a:r>
              <a:rPr lang="fr-FR" sz="2400" dirty="0" err="1"/>
              <a:t>Welchen</a:t>
            </a:r>
            <a:r>
              <a:rPr lang="fr-FR" sz="2400" dirty="0"/>
              <a:t> </a:t>
            </a:r>
            <a:r>
              <a:rPr lang="fr-FR" sz="2400" dirty="0" err="1"/>
              <a:t>Status</a:t>
            </a:r>
            <a:r>
              <a:rPr lang="fr-FR" sz="2400" dirty="0"/>
              <a:t> </a:t>
            </a:r>
            <a:r>
              <a:rPr lang="fr-FR" sz="2400" dirty="0" err="1"/>
              <a:t>hat</a:t>
            </a:r>
            <a:r>
              <a:rPr lang="fr-FR" sz="2400" dirty="0"/>
              <a:t> die </a:t>
            </a:r>
            <a:r>
              <a:rPr lang="fr-FR" sz="2400" dirty="0" err="1"/>
              <a:t>französische</a:t>
            </a:r>
            <a:r>
              <a:rPr lang="fr-FR" sz="2400" dirty="0"/>
              <a:t> </a:t>
            </a:r>
            <a:r>
              <a:rPr lang="fr-FR" sz="2400" dirty="0" err="1"/>
              <a:t>Sprache</a:t>
            </a:r>
            <a:r>
              <a:rPr lang="fr-FR" sz="2400" dirty="0"/>
              <a:t> in </a:t>
            </a:r>
            <a:r>
              <a:rPr lang="fr-FR" sz="2400" dirty="0" err="1"/>
              <a:t>diesen</a:t>
            </a:r>
            <a:r>
              <a:rPr lang="fr-FR" sz="2400" dirty="0"/>
              <a:t> </a:t>
            </a:r>
            <a:r>
              <a:rPr lang="fr-FR" sz="2400" dirty="0" err="1"/>
              <a:t>Regionen</a:t>
            </a:r>
            <a:r>
              <a:rPr lang="fr-FR" sz="2400" dirty="0"/>
              <a:t>? (</a:t>
            </a:r>
            <a:r>
              <a:rPr lang="fr-FR" sz="2400" dirty="0" err="1"/>
              <a:t>Muttersprache</a:t>
            </a:r>
            <a:r>
              <a:rPr lang="fr-FR" sz="2400" dirty="0"/>
              <a:t>, </a:t>
            </a:r>
            <a:r>
              <a:rPr lang="fr-FR" sz="2400" dirty="0" err="1"/>
              <a:t>Amtssprache</a:t>
            </a:r>
            <a:r>
              <a:rPr lang="fr-FR" sz="2400" dirty="0"/>
              <a:t>, </a:t>
            </a:r>
            <a:r>
              <a:rPr lang="fr-FR" sz="2400" dirty="0" err="1"/>
              <a:t>Verkehrssprache</a:t>
            </a:r>
            <a:r>
              <a:rPr lang="fr-FR" sz="2400" dirty="0"/>
              <a:t>, </a:t>
            </a:r>
            <a:r>
              <a:rPr lang="fr-FR" sz="2400" dirty="0" err="1"/>
              <a:t>Kultursprache</a:t>
            </a:r>
            <a:r>
              <a:rPr lang="fr-FR" sz="2400" dirty="0"/>
              <a:t>, </a:t>
            </a:r>
            <a:r>
              <a:rPr lang="fr-FR" sz="2400" dirty="0" err="1"/>
              <a:t>Kreolsprache</a:t>
            </a:r>
            <a:r>
              <a:rPr lang="fr-FR" sz="2400" dirty="0"/>
              <a:t>)</a:t>
            </a:r>
          </a:p>
          <a:p>
            <a:pPr marL="0" indent="0" algn="just">
              <a:buNone/>
            </a:pPr>
            <a:endParaRPr lang="fr-FR" sz="2400" noProof="0" dirty="0"/>
          </a:p>
          <a:p>
            <a:pPr marL="0" indent="0" algn="just">
              <a:buNone/>
            </a:pPr>
            <a:r>
              <a:rPr lang="fr-FR" sz="2400" b="1" dirty="0"/>
              <a:t>3) Quelle est l’histoire derrière la langue française dans ces régions ?</a:t>
            </a:r>
          </a:p>
          <a:p>
            <a:pPr marL="0" indent="0" algn="just">
              <a:buNone/>
            </a:pPr>
            <a:r>
              <a:rPr lang="fr-FR" sz="2400" noProof="0" dirty="0" err="1"/>
              <a:t>Welcher</a:t>
            </a:r>
            <a:r>
              <a:rPr lang="fr-FR" sz="2400" noProof="0" dirty="0"/>
              <a:t> </a:t>
            </a:r>
            <a:r>
              <a:rPr lang="fr-FR" sz="2400" noProof="0" dirty="0" err="1"/>
              <a:t>historischer</a:t>
            </a:r>
            <a:r>
              <a:rPr lang="fr-FR" sz="2400" noProof="0" dirty="0"/>
              <a:t> </a:t>
            </a:r>
            <a:r>
              <a:rPr lang="fr-FR" sz="2400" noProof="0" dirty="0" err="1"/>
              <a:t>Hintergrund</a:t>
            </a:r>
            <a:r>
              <a:rPr lang="fr-FR" sz="2400" noProof="0" dirty="0"/>
              <a:t> </a:t>
            </a:r>
            <a:r>
              <a:rPr lang="fr-FR" sz="2400" noProof="0" dirty="0" err="1"/>
              <a:t>steckt</a:t>
            </a:r>
            <a:r>
              <a:rPr lang="fr-FR" sz="2400" noProof="0" dirty="0"/>
              <a:t> </a:t>
            </a:r>
            <a:r>
              <a:rPr lang="fr-FR" sz="2400" noProof="0" dirty="0" err="1"/>
              <a:t>hinter</a:t>
            </a:r>
            <a:r>
              <a:rPr lang="fr-FR" sz="2400" noProof="0" dirty="0"/>
              <a:t> der </a:t>
            </a:r>
            <a:r>
              <a:rPr lang="fr-FR" sz="2400" noProof="0" dirty="0" err="1"/>
              <a:t>französischen</a:t>
            </a:r>
            <a:r>
              <a:rPr lang="fr-FR" sz="2400" noProof="0" dirty="0"/>
              <a:t> </a:t>
            </a:r>
            <a:r>
              <a:rPr lang="fr-FR" sz="2400" noProof="0" dirty="0" err="1"/>
              <a:t>Sprache</a:t>
            </a:r>
            <a:r>
              <a:rPr lang="fr-FR" sz="2400" noProof="0" dirty="0"/>
              <a:t> in </a:t>
            </a:r>
            <a:r>
              <a:rPr lang="fr-FR" sz="2400" noProof="0" dirty="0" err="1"/>
              <a:t>diesen</a:t>
            </a:r>
            <a:r>
              <a:rPr lang="fr-FR" sz="2400" noProof="0" dirty="0"/>
              <a:t> </a:t>
            </a:r>
            <a:r>
              <a:rPr lang="fr-FR" sz="2400" noProof="0" dirty="0" err="1"/>
              <a:t>Regionen</a:t>
            </a:r>
            <a:r>
              <a:rPr lang="fr-FR" sz="2400" noProof="0" dirty="0"/>
              <a:t>?</a:t>
            </a:r>
          </a:p>
        </p:txBody>
      </p:sp>
      <p:pic>
        <p:nvPicPr>
          <p:cNvPr id="6" name="Grafik 5" descr="Benutzer Silhouette">
            <a:extLst>
              <a:ext uri="{FF2B5EF4-FFF2-40B4-BE49-F238E27FC236}">
                <a16:creationId xmlns:a16="http://schemas.microsoft.com/office/drawing/2014/main" id="{951306D9-D7BD-EF0B-E5A0-AE1EA1F60B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24350" y="5715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48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5825E9-93A2-8F9F-F0EB-0461151BC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436BC12D-8346-DE3E-3174-5FEBFE778E80}"/>
              </a:ext>
            </a:extLst>
          </p:cNvPr>
          <p:cNvSpPr/>
          <p:nvPr/>
        </p:nvSpPr>
        <p:spPr>
          <a:xfrm>
            <a:off x="838200" y="2451990"/>
            <a:ext cx="10178039" cy="41177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332B1F-2FF5-8B48-36A9-BCBDF5F01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2961"/>
            <a:ext cx="10515600" cy="13258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3200" b="1" noProof="0" dirty="0"/>
              <a:t>Discussion en groupes:</a:t>
            </a:r>
            <a:r>
              <a:rPr lang="fr-FR" sz="3200" b="1" dirty="0"/>
              <a:t> </a:t>
            </a:r>
            <a:r>
              <a:rPr lang="fr-FR" sz="3200" b="1" noProof="0" dirty="0"/>
              <a:t>le français dans le monde</a:t>
            </a:r>
          </a:p>
          <a:p>
            <a:pPr marL="0" indent="0" algn="just">
              <a:buNone/>
            </a:pPr>
            <a:endParaRPr lang="fr-FR" sz="3200" dirty="0"/>
          </a:p>
          <a:p>
            <a:pPr marL="0" indent="0" algn="just">
              <a:buNone/>
            </a:pPr>
            <a:endParaRPr lang="fr-FR" sz="4000" dirty="0"/>
          </a:p>
          <a:p>
            <a:pPr marL="0" indent="0" algn="just">
              <a:buNone/>
            </a:pPr>
            <a:endParaRPr lang="fr-FR" sz="4000" noProof="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94EC80A-0C2D-2D8A-4881-EB564B8C7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9</a:t>
            </a:fld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97A379FF-0949-A5B7-FF88-1D46E9348BEC}"/>
              </a:ext>
            </a:extLst>
          </p:cNvPr>
          <p:cNvSpPr txBox="1"/>
          <p:nvPr/>
        </p:nvSpPr>
        <p:spPr>
          <a:xfrm>
            <a:off x="876300" y="1016773"/>
            <a:ext cx="1043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fr-FR" sz="2400" noProof="0" dirty="0"/>
          </a:p>
          <a:p>
            <a:pPr algn="just"/>
            <a:r>
              <a:rPr lang="fr-FR" sz="2400" b="1" dirty="0"/>
              <a:t>groupes: au moins une personne de chaque groupe de continents </a:t>
            </a:r>
            <a:r>
              <a:rPr lang="fr-FR" sz="2400" noProof="0" dirty="0"/>
              <a:t>(</a:t>
            </a:r>
            <a:r>
              <a:rPr lang="fr-FR" sz="2400" noProof="0" dirty="0" err="1"/>
              <a:t>Gruppen</a:t>
            </a:r>
            <a:r>
              <a:rPr lang="fr-FR" sz="2400" noProof="0" dirty="0"/>
              <a:t>: </a:t>
            </a:r>
            <a:r>
              <a:rPr lang="fr-FR" sz="2400" noProof="0" dirty="0" err="1"/>
              <a:t>mindestens</a:t>
            </a:r>
            <a:r>
              <a:rPr lang="fr-FR" sz="2400" noProof="0" dirty="0"/>
              <a:t> </a:t>
            </a:r>
            <a:r>
              <a:rPr lang="fr-FR" sz="2400" noProof="0" dirty="0" err="1"/>
              <a:t>eine</a:t>
            </a:r>
            <a:r>
              <a:rPr lang="fr-FR" sz="2400" noProof="0" dirty="0"/>
              <a:t> Person </a:t>
            </a:r>
            <a:r>
              <a:rPr lang="fr-FR" sz="2400" noProof="0" dirty="0" err="1"/>
              <a:t>aus</a:t>
            </a:r>
            <a:r>
              <a:rPr lang="fr-FR" sz="2400" noProof="0" dirty="0"/>
              <a:t> </a:t>
            </a:r>
            <a:r>
              <a:rPr lang="fr-FR" sz="2400" noProof="0" dirty="0" err="1"/>
              <a:t>jeder</a:t>
            </a:r>
            <a:r>
              <a:rPr lang="fr-FR" sz="2400" noProof="0" dirty="0"/>
              <a:t> </a:t>
            </a:r>
            <a:r>
              <a:rPr lang="fr-FR" sz="2400" noProof="0" dirty="0" err="1"/>
              <a:t>Kontinentgruppe</a:t>
            </a:r>
            <a:r>
              <a:rPr lang="fr-FR" sz="2400" noProof="0" dirty="0"/>
              <a:t>)</a:t>
            </a:r>
          </a:p>
        </p:txBody>
      </p:sp>
      <p:pic>
        <p:nvPicPr>
          <p:cNvPr id="6" name="Grafik 5" descr="Benutzer Silhouette">
            <a:extLst>
              <a:ext uri="{FF2B5EF4-FFF2-40B4-BE49-F238E27FC236}">
                <a16:creationId xmlns:a16="http://schemas.microsoft.com/office/drawing/2014/main" id="{32F089BB-55F0-72DB-59E9-AEE471184A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4120" y="1412080"/>
            <a:ext cx="625980" cy="62598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4910675A-340D-6133-601D-8D28E31555AD}"/>
              </a:ext>
            </a:extLst>
          </p:cNvPr>
          <p:cNvSpPr txBox="1"/>
          <p:nvPr/>
        </p:nvSpPr>
        <p:spPr>
          <a:xfrm>
            <a:off x="870476" y="2456795"/>
            <a:ext cx="1017803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u="sng" noProof="0" dirty="0"/>
              <a:t>Questions:</a:t>
            </a:r>
          </a:p>
          <a:p>
            <a:endParaRPr lang="fr-FR" sz="2000" noProof="0" dirty="0"/>
          </a:p>
          <a:p>
            <a:r>
              <a:rPr lang="fr-FR" sz="2000" b="1" dirty="0"/>
              <a:t>1</a:t>
            </a:r>
            <a:r>
              <a:rPr lang="fr-FR" sz="2000" b="1" noProof="0" dirty="0"/>
              <a:t>) Quels sont les potentiels du français comme langue internationale ? </a:t>
            </a:r>
          </a:p>
          <a:p>
            <a:r>
              <a:rPr lang="fr-FR" sz="2000" dirty="0" err="1"/>
              <a:t>Was</a:t>
            </a:r>
            <a:r>
              <a:rPr lang="fr-FR" sz="2000" dirty="0"/>
              <a:t> </a:t>
            </a:r>
            <a:r>
              <a:rPr lang="fr-FR" sz="2000" dirty="0" err="1"/>
              <a:t>sind</a:t>
            </a:r>
            <a:r>
              <a:rPr lang="fr-FR" sz="2000" dirty="0"/>
              <a:t> </a:t>
            </a:r>
            <a:r>
              <a:rPr lang="fr-FR" sz="2000" dirty="0" err="1"/>
              <a:t>Potenziale</a:t>
            </a:r>
            <a:r>
              <a:rPr lang="fr-FR" sz="2000" dirty="0"/>
              <a:t> des </a:t>
            </a:r>
            <a:r>
              <a:rPr lang="fr-FR" sz="2000" dirty="0" err="1"/>
              <a:t>Französischen</a:t>
            </a:r>
            <a:r>
              <a:rPr lang="fr-FR" sz="2000" dirty="0"/>
              <a:t> </a:t>
            </a:r>
            <a:r>
              <a:rPr lang="fr-FR" sz="2000" dirty="0" err="1"/>
              <a:t>als</a:t>
            </a:r>
            <a:r>
              <a:rPr lang="fr-FR" sz="2000" dirty="0"/>
              <a:t> internationale </a:t>
            </a:r>
            <a:r>
              <a:rPr lang="fr-FR" sz="2000" dirty="0" err="1"/>
              <a:t>Sprache</a:t>
            </a:r>
            <a:r>
              <a:rPr lang="fr-FR" sz="2000" dirty="0"/>
              <a:t>?</a:t>
            </a:r>
          </a:p>
          <a:p>
            <a:endParaRPr lang="fr-FR" sz="2000" noProof="0" dirty="0"/>
          </a:p>
          <a:p>
            <a:r>
              <a:rPr lang="fr-FR" sz="2000" b="1" dirty="0"/>
              <a:t>2) Qu’est-ce qui est problématique par rapport à l’emploi du </a:t>
            </a:r>
            <a:r>
              <a:rPr lang="fr-FR" sz="2000" b="1" dirty="0" err="1"/>
              <a:t>fran</a:t>
            </a:r>
            <a:r>
              <a:rPr lang="fr-FR" sz="2000" b="1" noProof="0" dirty="0"/>
              <a:t>ç</a:t>
            </a:r>
            <a:r>
              <a:rPr lang="fr-FR" sz="2000" b="1" dirty="0"/>
              <a:t>ais comme langue internationale?</a:t>
            </a:r>
          </a:p>
          <a:p>
            <a:r>
              <a:rPr lang="fr-FR" sz="2000" noProof="0" dirty="0" err="1"/>
              <a:t>Was</a:t>
            </a:r>
            <a:r>
              <a:rPr lang="fr-FR" sz="2000" noProof="0" dirty="0"/>
              <a:t> </a:t>
            </a:r>
            <a:r>
              <a:rPr lang="fr-FR" sz="2000" noProof="0" dirty="0" err="1"/>
              <a:t>ist</a:t>
            </a:r>
            <a:r>
              <a:rPr lang="fr-FR" sz="2000" noProof="0" dirty="0"/>
              <a:t> </a:t>
            </a:r>
            <a:r>
              <a:rPr lang="fr-FR" sz="2000" noProof="0" dirty="0" err="1"/>
              <a:t>problematisch</a:t>
            </a:r>
            <a:r>
              <a:rPr lang="fr-FR" sz="2000" noProof="0" dirty="0"/>
              <a:t> an der </a:t>
            </a:r>
            <a:r>
              <a:rPr lang="fr-FR" sz="2000" noProof="0" dirty="0" err="1"/>
              <a:t>internationalen</a:t>
            </a:r>
            <a:r>
              <a:rPr lang="fr-FR" sz="2000" noProof="0" dirty="0"/>
              <a:t> </a:t>
            </a:r>
            <a:r>
              <a:rPr lang="fr-FR" sz="2000" noProof="0" dirty="0" err="1"/>
              <a:t>Verwendung</a:t>
            </a:r>
            <a:r>
              <a:rPr lang="fr-FR" sz="2000" noProof="0" dirty="0"/>
              <a:t> des </a:t>
            </a:r>
            <a:r>
              <a:rPr lang="fr-FR" sz="2000" noProof="0" dirty="0" err="1"/>
              <a:t>Französischen</a:t>
            </a:r>
            <a:r>
              <a:rPr lang="fr-FR" sz="2000" noProof="0" dirty="0"/>
              <a:t> ?</a:t>
            </a:r>
          </a:p>
          <a:p>
            <a:endParaRPr lang="fr-FR" sz="2000" dirty="0"/>
          </a:p>
          <a:p>
            <a:r>
              <a:rPr lang="fr-FR" sz="2000" b="1" noProof="0" dirty="0"/>
              <a:t>3) Que pensez-vous de l‘utilisation du français dans </a:t>
            </a:r>
            <a:r>
              <a:rPr lang="fr-FR" sz="2000" b="1" noProof="0"/>
              <a:t>les différentes </a:t>
            </a:r>
            <a:r>
              <a:rPr lang="fr-FR" sz="2000" b="1" noProof="0" dirty="0"/>
              <a:t>régions du monde ? Pourquoi est-ce que vous voulez apprendre le français ? </a:t>
            </a:r>
          </a:p>
          <a:p>
            <a:r>
              <a:rPr lang="fr-FR" sz="2000" noProof="0" dirty="0" err="1"/>
              <a:t>Was</a:t>
            </a:r>
            <a:r>
              <a:rPr lang="fr-FR" sz="2000" noProof="0" dirty="0"/>
              <a:t> </a:t>
            </a:r>
            <a:r>
              <a:rPr lang="fr-FR" sz="2000" noProof="0" dirty="0" err="1"/>
              <a:t>denkt</a:t>
            </a:r>
            <a:r>
              <a:rPr lang="fr-FR" sz="2000" noProof="0" dirty="0"/>
              <a:t> </a:t>
            </a:r>
            <a:r>
              <a:rPr lang="fr-FR" sz="2000" noProof="0" dirty="0" err="1"/>
              <a:t>ihr</a:t>
            </a:r>
            <a:r>
              <a:rPr lang="fr-FR" sz="2000" noProof="0" dirty="0"/>
              <a:t> </a:t>
            </a:r>
            <a:r>
              <a:rPr lang="fr-FR" sz="2000" noProof="0" dirty="0" err="1"/>
              <a:t>über</a:t>
            </a:r>
            <a:r>
              <a:rPr lang="fr-FR" sz="2000" noProof="0" dirty="0"/>
              <a:t> die </a:t>
            </a:r>
            <a:r>
              <a:rPr lang="fr-FR" sz="2000" noProof="0" dirty="0" err="1"/>
              <a:t>Verwendung</a:t>
            </a:r>
            <a:r>
              <a:rPr lang="fr-FR" sz="2000" noProof="0" dirty="0"/>
              <a:t> des </a:t>
            </a:r>
            <a:r>
              <a:rPr lang="fr-FR" sz="2000" noProof="0" dirty="0" err="1"/>
              <a:t>Französischen</a:t>
            </a:r>
            <a:r>
              <a:rPr lang="fr-FR" sz="2000" noProof="0" dirty="0"/>
              <a:t> in den </a:t>
            </a:r>
            <a:r>
              <a:rPr lang="fr-FR" sz="2000" noProof="0" dirty="0" err="1"/>
              <a:t>verschiedenen</a:t>
            </a:r>
            <a:r>
              <a:rPr lang="fr-FR" sz="2000" noProof="0" dirty="0"/>
              <a:t> </a:t>
            </a:r>
            <a:r>
              <a:rPr lang="fr-FR" sz="2000" noProof="0" dirty="0" err="1"/>
              <a:t>Regionen</a:t>
            </a:r>
            <a:r>
              <a:rPr lang="fr-FR" sz="2000" noProof="0" dirty="0"/>
              <a:t> der </a:t>
            </a:r>
            <a:r>
              <a:rPr lang="fr-FR" sz="2000" noProof="0" dirty="0" err="1"/>
              <a:t>Welt</a:t>
            </a:r>
            <a:r>
              <a:rPr lang="fr-FR" sz="2000" noProof="0" dirty="0"/>
              <a:t>? </a:t>
            </a:r>
            <a:r>
              <a:rPr lang="fr-FR" sz="2000" noProof="0" dirty="0" err="1"/>
              <a:t>Warum</a:t>
            </a:r>
            <a:r>
              <a:rPr lang="fr-FR" sz="2000" noProof="0" dirty="0"/>
              <a:t> </a:t>
            </a:r>
            <a:r>
              <a:rPr lang="fr-FR" sz="2000" noProof="0" dirty="0" err="1"/>
              <a:t>möchtet</a:t>
            </a:r>
            <a:r>
              <a:rPr lang="fr-FR" sz="2000" noProof="0" dirty="0"/>
              <a:t> </a:t>
            </a:r>
            <a:r>
              <a:rPr lang="fr-FR" sz="2000" noProof="0" dirty="0" err="1"/>
              <a:t>ihr</a:t>
            </a:r>
            <a:r>
              <a:rPr lang="fr-FR" sz="2000" noProof="0" dirty="0"/>
              <a:t> </a:t>
            </a:r>
            <a:r>
              <a:rPr lang="fr-FR" sz="2000" noProof="0" dirty="0" err="1"/>
              <a:t>persönlich</a:t>
            </a:r>
            <a:r>
              <a:rPr lang="fr-FR" sz="2000" noProof="0" dirty="0"/>
              <a:t> </a:t>
            </a:r>
            <a:r>
              <a:rPr lang="fr-FR" sz="2000" dirty="0"/>
              <a:t>F</a:t>
            </a:r>
            <a:r>
              <a:rPr lang="fr-FR" sz="2000" noProof="0" dirty="0" err="1"/>
              <a:t>ranzösisch</a:t>
            </a:r>
            <a:r>
              <a:rPr lang="fr-FR" sz="2000" noProof="0" dirty="0"/>
              <a:t> </a:t>
            </a:r>
            <a:r>
              <a:rPr lang="fr-FR" sz="2000" noProof="0" dirty="0" err="1"/>
              <a:t>lernen</a:t>
            </a:r>
            <a:r>
              <a:rPr lang="fr-FR" sz="2000" noProof="0" dirty="0"/>
              <a:t>?</a:t>
            </a:r>
          </a:p>
          <a:p>
            <a:endParaRPr lang="fr-FR" sz="2000" noProof="0" dirty="0"/>
          </a:p>
        </p:txBody>
      </p:sp>
    </p:spTree>
    <p:extLst>
      <p:ext uri="{BB962C8B-B14F-4D97-AF65-F5344CB8AC3E}">
        <p14:creationId xmlns:p14="http://schemas.microsoft.com/office/powerpoint/2010/main" val="4193105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917</Words>
  <Application>Microsoft Office PowerPoint</Application>
  <PresentationFormat>Breitbild</PresentationFormat>
  <Paragraphs>149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Bonjour tout le monde ! séance n° 4  –  03/12/2025   </vt:lpstr>
      <vt:lpstr>PowerPoint-Präsentation</vt:lpstr>
      <vt:lpstr>Plan du cours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Clara Forster</dc:creator>
  <cp:lastModifiedBy>Clara Forster</cp:lastModifiedBy>
  <cp:revision>2</cp:revision>
  <dcterms:created xsi:type="dcterms:W3CDTF">2025-04-04T10:45:43Z</dcterms:created>
  <dcterms:modified xsi:type="dcterms:W3CDTF">2025-11-26T10:15:41Z</dcterms:modified>
</cp:coreProperties>
</file>