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9"/>
  </p:notesMasterIdLst>
  <p:sldIdLst>
    <p:sldId id="256" r:id="rId2"/>
    <p:sldId id="257" r:id="rId3"/>
    <p:sldId id="274" r:id="rId4"/>
    <p:sldId id="259" r:id="rId5"/>
    <p:sldId id="271" r:id="rId6"/>
    <p:sldId id="260" r:id="rId7"/>
    <p:sldId id="262" r:id="rId8"/>
    <p:sldId id="272" r:id="rId9"/>
    <p:sldId id="264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6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09EC8E-0CD9-46DE-AFE1-AE3FA9D68FB5}" v="3" dt="2025-11-19T13:36:54.7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a Forster" userId="09c7291c-ffda-41df-8add-e8985cc17c35" providerId="ADAL" clId="{85A050B9-A1A8-4894-B47C-8117506A43CA}"/>
    <pc:docChg chg="undo custSel addSld delSld modSld">
      <pc:chgData name="Clara Forster" userId="09c7291c-ffda-41df-8add-e8985cc17c35" providerId="ADAL" clId="{85A050B9-A1A8-4894-B47C-8117506A43CA}" dt="2025-11-19T13:36:54.766" v="267"/>
      <pc:docMkLst>
        <pc:docMk/>
      </pc:docMkLst>
      <pc:sldChg chg="modSp mod">
        <pc:chgData name="Clara Forster" userId="09c7291c-ffda-41df-8add-e8985cc17c35" providerId="ADAL" clId="{85A050B9-A1A8-4894-B47C-8117506A43CA}" dt="2025-11-18T13:44:32.749" v="36" actId="20577"/>
        <pc:sldMkLst>
          <pc:docMk/>
          <pc:sldMk cId="3460944651" sldId="256"/>
        </pc:sldMkLst>
        <pc:spChg chg="mod">
          <ac:chgData name="Clara Forster" userId="09c7291c-ffda-41df-8add-e8985cc17c35" providerId="ADAL" clId="{85A050B9-A1A8-4894-B47C-8117506A43CA}" dt="2025-11-18T13:44:12.202" v="9" actId="20577"/>
          <ac:spMkLst>
            <pc:docMk/>
            <pc:sldMk cId="3460944651" sldId="256"/>
            <ac:spMk id="2" creationId="{44C53E22-5D2C-D33C-8C17-6FD3781FD8B1}"/>
          </ac:spMkLst>
        </pc:spChg>
        <pc:spChg chg="mod">
          <ac:chgData name="Clara Forster" userId="09c7291c-ffda-41df-8add-e8985cc17c35" providerId="ADAL" clId="{85A050B9-A1A8-4894-B47C-8117506A43CA}" dt="2025-11-18T13:44:32.749" v="36" actId="20577"/>
          <ac:spMkLst>
            <pc:docMk/>
            <pc:sldMk cId="3460944651" sldId="256"/>
            <ac:spMk id="3" creationId="{E74D703F-93B7-2C52-9E6B-8BD763C25B4B}"/>
          </ac:spMkLst>
        </pc:spChg>
      </pc:sldChg>
      <pc:sldChg chg="del">
        <pc:chgData name="Clara Forster" userId="09c7291c-ffda-41df-8add-e8985cc17c35" providerId="ADAL" clId="{85A050B9-A1A8-4894-B47C-8117506A43CA}" dt="2025-11-18T13:45:22.290" v="38" actId="2696"/>
        <pc:sldMkLst>
          <pc:docMk/>
          <pc:sldMk cId="3716789129" sldId="258"/>
        </pc:sldMkLst>
      </pc:sldChg>
      <pc:sldChg chg="modSp mod">
        <pc:chgData name="Clara Forster" userId="09c7291c-ffda-41df-8add-e8985cc17c35" providerId="ADAL" clId="{85A050B9-A1A8-4894-B47C-8117506A43CA}" dt="2025-11-19T13:36:54.766" v="267"/>
        <pc:sldMkLst>
          <pc:docMk/>
          <pc:sldMk cId="3527940526" sldId="263"/>
        </pc:sldMkLst>
        <pc:graphicFrameChg chg="mod modGraphic">
          <ac:chgData name="Clara Forster" userId="09c7291c-ffda-41df-8add-e8985cc17c35" providerId="ADAL" clId="{85A050B9-A1A8-4894-B47C-8117506A43CA}" dt="2025-11-19T13:36:54.766" v="267"/>
          <ac:graphicFrameMkLst>
            <pc:docMk/>
            <pc:sldMk cId="3527940526" sldId="263"/>
            <ac:graphicFrameMk id="10" creationId="{296446FA-6F87-692D-6472-7872E542E4AE}"/>
          </ac:graphicFrameMkLst>
        </pc:graphicFrameChg>
      </pc:sldChg>
      <pc:sldChg chg="modSp mod">
        <pc:chgData name="Clara Forster" userId="09c7291c-ffda-41df-8add-e8985cc17c35" providerId="ADAL" clId="{85A050B9-A1A8-4894-B47C-8117506A43CA}" dt="2025-11-19T13:36:03.143" v="212" actId="20577"/>
        <pc:sldMkLst>
          <pc:docMk/>
          <pc:sldMk cId="2473334098" sldId="264"/>
        </pc:sldMkLst>
        <pc:graphicFrameChg chg="modGraphic">
          <ac:chgData name="Clara Forster" userId="09c7291c-ffda-41df-8add-e8985cc17c35" providerId="ADAL" clId="{85A050B9-A1A8-4894-B47C-8117506A43CA}" dt="2025-11-19T13:36:03.143" v="212" actId="20577"/>
          <ac:graphicFrameMkLst>
            <pc:docMk/>
            <pc:sldMk cId="2473334098" sldId="264"/>
            <ac:graphicFrameMk id="10" creationId="{22AB23C8-E56E-72C5-5448-E5A09662DB56}"/>
          </ac:graphicFrameMkLst>
        </pc:graphicFrameChg>
      </pc:sldChg>
      <pc:sldChg chg="addSp delSp modSp mod">
        <pc:chgData name="Clara Forster" userId="09c7291c-ffda-41df-8add-e8985cc17c35" providerId="ADAL" clId="{85A050B9-A1A8-4894-B47C-8117506A43CA}" dt="2025-11-18T13:57:49.352" v="124" actId="20577"/>
        <pc:sldMkLst>
          <pc:docMk/>
          <pc:sldMk cId="1437328938" sldId="266"/>
        </pc:sldMkLst>
        <pc:spChg chg="add del mod">
          <ac:chgData name="Clara Forster" userId="09c7291c-ffda-41df-8add-e8985cc17c35" providerId="ADAL" clId="{85A050B9-A1A8-4894-B47C-8117506A43CA}" dt="2025-11-18T13:57:49.352" v="124" actId="20577"/>
          <ac:spMkLst>
            <pc:docMk/>
            <pc:sldMk cId="1437328938" sldId="266"/>
            <ac:spMk id="3" creationId="{91D9C9A2-B6B8-2160-8C30-F40C9B646496}"/>
          </ac:spMkLst>
        </pc:spChg>
        <pc:spChg chg="add del mod">
          <ac:chgData name="Clara Forster" userId="09c7291c-ffda-41df-8add-e8985cc17c35" providerId="ADAL" clId="{85A050B9-A1A8-4894-B47C-8117506A43CA}" dt="2025-11-18T13:57:30.771" v="108" actId="478"/>
          <ac:spMkLst>
            <pc:docMk/>
            <pc:sldMk cId="1437328938" sldId="266"/>
            <ac:spMk id="5" creationId="{90F204DB-9C5C-B6A2-A9D1-402FF10A1582}"/>
          </ac:spMkLst>
        </pc:spChg>
      </pc:sldChg>
      <pc:sldChg chg="modSp mod">
        <pc:chgData name="Clara Forster" userId="09c7291c-ffda-41df-8add-e8985cc17c35" providerId="ADAL" clId="{85A050B9-A1A8-4894-B47C-8117506A43CA}" dt="2025-11-18T13:58:28.652" v="188" actId="20577"/>
        <pc:sldMkLst>
          <pc:docMk/>
          <pc:sldMk cId="3729266522" sldId="267"/>
        </pc:sldMkLst>
        <pc:spChg chg="mod">
          <ac:chgData name="Clara Forster" userId="09c7291c-ffda-41df-8add-e8985cc17c35" providerId="ADAL" clId="{85A050B9-A1A8-4894-B47C-8117506A43CA}" dt="2025-11-18T13:58:28.652" v="188" actId="20577"/>
          <ac:spMkLst>
            <pc:docMk/>
            <pc:sldMk cId="3729266522" sldId="267"/>
            <ac:spMk id="3" creationId="{EF646471-5E8E-3462-039F-76471EC05FAE}"/>
          </ac:spMkLst>
        </pc:spChg>
      </pc:sldChg>
      <pc:sldChg chg="del">
        <pc:chgData name="Clara Forster" userId="09c7291c-ffda-41df-8add-e8985cc17c35" providerId="ADAL" clId="{85A050B9-A1A8-4894-B47C-8117506A43CA}" dt="2025-11-18T13:47:30.587" v="42" actId="2696"/>
        <pc:sldMkLst>
          <pc:docMk/>
          <pc:sldMk cId="3814880414" sldId="273"/>
        </pc:sldMkLst>
      </pc:sldChg>
      <pc:sldChg chg="modSp add mod">
        <pc:chgData name="Clara Forster" userId="09c7291c-ffda-41df-8add-e8985cc17c35" providerId="ADAL" clId="{85A050B9-A1A8-4894-B47C-8117506A43CA}" dt="2025-11-18T13:46:09.743" v="41" actId="207"/>
        <pc:sldMkLst>
          <pc:docMk/>
          <pc:sldMk cId="3112153342" sldId="274"/>
        </pc:sldMkLst>
        <pc:graphicFrameChg chg="modGraphic">
          <ac:chgData name="Clara Forster" userId="09c7291c-ffda-41df-8add-e8985cc17c35" providerId="ADAL" clId="{85A050B9-A1A8-4894-B47C-8117506A43CA}" dt="2025-11-18T13:46:09.743" v="41" actId="207"/>
          <ac:graphicFrameMkLst>
            <pc:docMk/>
            <pc:sldMk cId="3112153342" sldId="274"/>
            <ac:graphicFrameMk id="5" creationId="{A9698225-D6B1-8279-1338-0284E24100BA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7325A-730E-4B07-9DFF-E4D1DF889B00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AB06E-C816-4F92-95AF-DDAA624C8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613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6AB06E-C816-4F92-95AF-DDAA624C8B50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216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00E8-9141-4E61-8C08-9F5866F3E37C}" type="datetime1">
              <a:rPr lang="de-DE" smtClean="0"/>
              <a:t>19.11.2025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193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AAED-DC61-457C-853B-5BF7C4E7D6E3}" type="datetime1">
              <a:rPr lang="de-DE" smtClean="0"/>
              <a:t>19.11.2025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9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72B89-3DA6-4A84-9DA6-8DE0653DA4FF}" type="datetime1">
              <a:rPr lang="de-DE" smtClean="0"/>
              <a:t>19.11.2025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656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210C7-6E6D-495D-B3C2-32F44DED9C93}" type="datetime1">
              <a:rPr lang="de-DE" smtClean="0"/>
              <a:t>19.11.2025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235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222-F631-4DC6-A435-E67F40070159}" type="datetime1">
              <a:rPr lang="de-DE" smtClean="0"/>
              <a:t>19.11.2025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912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FC48-331A-477F-91A2-859C2FAB7D7A}" type="datetime1">
              <a:rPr lang="de-DE" smtClean="0"/>
              <a:t>19.11.2025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641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63A4-A59E-4B6F-8E6C-F7DA1364D6B0}" type="datetime1">
              <a:rPr lang="de-DE" smtClean="0"/>
              <a:t>19.11.2025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9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6ED0-9EF1-4DD9-BF3B-C9BEAB60DE23}" type="datetime1">
              <a:rPr lang="de-DE" smtClean="0"/>
              <a:t>19.11.2025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0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054DE-042E-44FF-A6C3-E6EAFCB7B6FD}" type="datetime1">
              <a:rPr lang="de-DE" smtClean="0"/>
              <a:t>19.11.2025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009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DD96-735F-4080-9BF5-49D24E037F8A}" type="datetime1">
              <a:rPr lang="de-DE" smtClean="0"/>
              <a:t>19.11.2025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694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C4E78-C8EA-44D9-904B-D7B3DFD222D9}" type="datetime1">
              <a:rPr lang="de-DE" smtClean="0"/>
              <a:t>19.11.2025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874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921CDB-9D52-4553-AA6E-0B54F8435EEB}" type="datetime1">
              <a:rPr lang="de-DE" smtClean="0"/>
              <a:t>19.11.2025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95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7" Type="http://schemas.openxmlformats.org/officeDocument/2006/relationships/image" Target="../media/image37.sv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svg"/><Relationship Id="rId4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svg"/><Relationship Id="rId3" Type="http://schemas.openxmlformats.org/officeDocument/2006/relationships/image" Target="../media/image15.svg"/><Relationship Id="rId7" Type="http://schemas.openxmlformats.org/officeDocument/2006/relationships/image" Target="../media/image19.svg"/><Relationship Id="rId12" Type="http://schemas.openxmlformats.org/officeDocument/2006/relationships/image" Target="../media/image2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svg"/><Relationship Id="rId5" Type="http://schemas.openxmlformats.org/officeDocument/2006/relationships/image" Target="../media/image17.svg"/><Relationship Id="rId15" Type="http://schemas.openxmlformats.org/officeDocument/2006/relationships/image" Target="../media/image27.sv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svg"/><Relationship Id="rId14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nch Flag HD Backgrounds Free Download">
            <a:extLst>
              <a:ext uri="{FF2B5EF4-FFF2-40B4-BE49-F238E27FC236}">
                <a16:creationId xmlns:a16="http://schemas.microsoft.com/office/drawing/2014/main" id="{F5ED23CB-EC4E-0DB2-7BC7-BB62742C6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"/>
          <a:stretch/>
        </p:blipFill>
        <p:spPr bwMode="auto">
          <a:xfrm>
            <a:off x="-232117" y="-130600"/>
            <a:ext cx="12421067" cy="6988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4C53E22-5D2C-D33C-8C17-6FD3781FD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r>
              <a:rPr lang="de-DE" sz="6600" dirty="0"/>
              <a:t>Bonjour tout le </a:t>
            </a:r>
            <a:r>
              <a:rPr lang="de-DE" sz="6600" dirty="0" err="1"/>
              <a:t>monde</a:t>
            </a:r>
            <a:r>
              <a:rPr lang="de-DE" sz="6600" dirty="0"/>
              <a:t> !</a:t>
            </a:r>
            <a:br>
              <a:rPr lang="de-DE" sz="6600" dirty="0"/>
            </a:br>
            <a:r>
              <a:rPr lang="de-DE" sz="2800" dirty="0" err="1"/>
              <a:t>séance</a:t>
            </a:r>
            <a:r>
              <a:rPr lang="de-DE" sz="2800" dirty="0"/>
              <a:t> n° 2  –  19/11/2025  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74D703F-93B7-2C52-9E6B-8BD763C25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r>
              <a:rPr lang="de-DE" sz="1900" dirty="0" err="1"/>
              <a:t>WiSe</a:t>
            </a:r>
            <a:r>
              <a:rPr lang="de-DE" sz="1900" dirty="0"/>
              <a:t> 2025-26 – </a:t>
            </a:r>
            <a:r>
              <a:rPr lang="de-DE" sz="1900" dirty="0" err="1"/>
              <a:t>Französich</a:t>
            </a:r>
            <a:r>
              <a:rPr lang="de-DE" sz="1900" dirty="0"/>
              <a:t>  </a:t>
            </a:r>
          </a:p>
          <a:p>
            <a:r>
              <a:rPr lang="de-DE" sz="1900" dirty="0" err="1"/>
              <a:t>mercredi</a:t>
            </a:r>
            <a:r>
              <a:rPr lang="de-DE" sz="1900" dirty="0"/>
              <a:t> 10-12h, DPL 23.426</a:t>
            </a:r>
          </a:p>
          <a:p>
            <a:r>
              <a:rPr lang="de-DE" sz="1900" dirty="0"/>
              <a:t>Clara Forster (cforster@uni-muenster.de)</a:t>
            </a:r>
          </a:p>
          <a:p>
            <a:r>
              <a:rPr lang="de-DE" sz="1900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B1AF5D-AF72-4DF2-4F92-BD4777E2E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de-DE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44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16FF76-BD2D-DFE9-DA90-0F84A2EE7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E5BB9C-9EDF-CB0C-3609-1834022C3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000" u="sng"/>
              <a:t>wichtige unregelmäßige Verben: </a:t>
            </a:r>
            <a:r>
              <a:rPr lang="de-DE" sz="4000" u="sng" err="1"/>
              <a:t>être</a:t>
            </a:r>
            <a:r>
              <a:rPr lang="de-DE" sz="4000" u="sng"/>
              <a:t> und </a:t>
            </a:r>
            <a:r>
              <a:rPr lang="de-DE" sz="4000" u="sng" err="1"/>
              <a:t>avoir</a:t>
            </a:r>
            <a:r>
              <a:rPr lang="de-DE" sz="4000" u="sng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119FDBA-2EBD-3030-74AE-951113AE5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10</a:t>
            </a:fld>
            <a:endParaRPr lang="de-DE"/>
          </a:p>
        </p:txBody>
      </p:sp>
      <p:graphicFrame>
        <p:nvGraphicFramePr>
          <p:cNvPr id="10" name="Inhaltsplatzhalter 9">
            <a:extLst>
              <a:ext uri="{FF2B5EF4-FFF2-40B4-BE49-F238E27FC236}">
                <a16:creationId xmlns:a16="http://schemas.microsoft.com/office/drawing/2014/main" id="{296446FA-6F87-692D-6472-7872E542E4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1295543"/>
              </p:ext>
            </p:extLst>
          </p:nvPr>
        </p:nvGraphicFramePr>
        <p:xfrm>
          <a:off x="838200" y="2524872"/>
          <a:ext cx="10515600" cy="2595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3918">
                  <a:extLst>
                    <a:ext uri="{9D8B030D-6E8A-4147-A177-3AD203B41FA5}">
                      <a16:colId xmlns:a16="http://schemas.microsoft.com/office/drawing/2014/main" val="4243949993"/>
                    </a:ext>
                  </a:extLst>
                </a:gridCol>
                <a:gridCol w="4093882">
                  <a:extLst>
                    <a:ext uri="{9D8B030D-6E8A-4147-A177-3AD203B41FA5}">
                      <a16:colId xmlns:a16="http://schemas.microsoft.com/office/drawing/2014/main" val="3286177967"/>
                    </a:ext>
                  </a:extLst>
                </a:gridCol>
                <a:gridCol w="1177365">
                  <a:extLst>
                    <a:ext uri="{9D8B030D-6E8A-4147-A177-3AD203B41FA5}">
                      <a16:colId xmlns:a16="http://schemas.microsoft.com/office/drawing/2014/main" val="3863509588"/>
                    </a:ext>
                  </a:extLst>
                </a:gridCol>
                <a:gridCol w="4080435">
                  <a:extLst>
                    <a:ext uri="{9D8B030D-6E8A-4147-A177-3AD203B41FA5}">
                      <a16:colId xmlns:a16="http://schemas.microsoft.com/office/drawing/2014/main" val="12818480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être</a:t>
                      </a:r>
                      <a:r>
                        <a:rPr lang="de-DE"/>
                        <a:t> (sein)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avoir</a:t>
                      </a:r>
                      <a:r>
                        <a:rPr lang="de-DE"/>
                        <a:t> (haben)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479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suis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j‘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2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198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est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3432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sommes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avons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367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êtes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avez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34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sont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ont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923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7940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783AD2-2150-A563-AEBC-67D0E3158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CDED4F-C629-EC34-C21E-D9A6EA0BF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52681"/>
          </a:xfrm>
        </p:spPr>
        <p:txBody>
          <a:bodyPr/>
          <a:lstStyle/>
          <a:p>
            <a:pPr marL="0" indent="0">
              <a:buNone/>
            </a:pPr>
            <a:r>
              <a:rPr lang="fr-FR" err="1"/>
              <a:t>Indico</a:t>
            </a:r>
            <a:endParaRPr lang="fr-FR"/>
          </a:p>
          <a:p>
            <a:pPr>
              <a:buFont typeface="Wingdings" panose="05000000000000000000" pitchFamily="2" charset="2"/>
              <a:buChar char="à"/>
            </a:pPr>
            <a:r>
              <a:rPr lang="fr-FR"/>
              <a:t> fiche de travail: « </a:t>
            </a:r>
            <a:r>
              <a:rPr lang="fr-FR" err="1"/>
              <a:t>Übung</a:t>
            </a:r>
            <a:r>
              <a:rPr lang="fr-FR"/>
              <a:t> </a:t>
            </a:r>
            <a:r>
              <a:rPr lang="fr-FR" err="1"/>
              <a:t>zur</a:t>
            </a:r>
            <a:r>
              <a:rPr lang="fr-FR"/>
              <a:t> </a:t>
            </a:r>
            <a:r>
              <a:rPr lang="fr-FR" err="1"/>
              <a:t>Verbkonjugation</a:t>
            </a:r>
            <a:r>
              <a:rPr lang="fr-FR"/>
              <a:t> »</a:t>
            </a:r>
            <a:endParaRPr lang="fr-FR" noProof="0"/>
          </a:p>
          <a:p>
            <a:pPr lvl="1">
              <a:buFont typeface="Wingdings" panose="05000000000000000000" pitchFamily="2" charset="2"/>
              <a:buChar char="à"/>
            </a:pPr>
            <a:r>
              <a:rPr lang="fr-FR"/>
              <a:t> travaillez à deux ou à trois </a:t>
            </a:r>
            <a:endParaRPr lang="fr-FR" noProof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7E839A7-D113-CCD7-44C4-8B5F2B741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11</a:t>
            </a:fld>
            <a:endParaRPr lang="de-DE"/>
          </a:p>
        </p:txBody>
      </p:sp>
      <p:pic>
        <p:nvPicPr>
          <p:cNvPr id="6" name="Grafik 5" descr="Gruppenbrainstorming Silhouette">
            <a:extLst>
              <a:ext uri="{FF2B5EF4-FFF2-40B4-BE49-F238E27FC236}">
                <a16:creationId xmlns:a16="http://schemas.microsoft.com/office/drawing/2014/main" id="{A4528D65-8063-FB3E-08D0-DED089748D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72250" y="2673545"/>
            <a:ext cx="595575" cy="595575"/>
          </a:xfrm>
          <a:prstGeom prst="rect">
            <a:avLst/>
          </a:prstGeom>
        </p:spPr>
      </p:pic>
      <p:pic>
        <p:nvPicPr>
          <p:cNvPr id="2" name="Grafik 1" descr="Dokument Silhouette">
            <a:extLst>
              <a:ext uri="{FF2B5EF4-FFF2-40B4-BE49-F238E27FC236}">
                <a16:creationId xmlns:a16="http://schemas.microsoft.com/office/drawing/2014/main" id="{6F567FE2-FA0A-FDD1-F137-2F1D831E41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41890" y="2280783"/>
            <a:ext cx="537419" cy="53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831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C70B4A-1FAF-DBA2-7636-8747F5ED0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D9C9A2-B6B8-2160-8C30-F40C9B646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4"/>
            <a:ext cx="10515600" cy="165268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r-FR" sz="12800" noProof="0" dirty="0"/>
              <a:t>être &amp; avoir</a:t>
            </a:r>
          </a:p>
          <a:p>
            <a:pPr marL="0" indent="0">
              <a:buNone/>
            </a:pPr>
            <a:r>
              <a:rPr lang="fr-FR" sz="12800" noProof="0" dirty="0"/>
              <a:t>1.	Je _________ (être) une fille. </a:t>
            </a:r>
          </a:p>
          <a:p>
            <a:pPr marL="0" indent="0">
              <a:buNone/>
            </a:pPr>
            <a:r>
              <a:rPr lang="fr-FR" sz="12800" noProof="0" dirty="0"/>
              <a:t>2.	Elle __________ (être) française.</a:t>
            </a:r>
          </a:p>
          <a:p>
            <a:pPr marL="0" indent="0">
              <a:buNone/>
            </a:pPr>
            <a:r>
              <a:rPr lang="fr-FR" sz="12800" noProof="0" dirty="0"/>
              <a:t>3.	Nous __________ (avoir) faim. </a:t>
            </a:r>
          </a:p>
          <a:p>
            <a:pPr marL="0" indent="0">
              <a:buNone/>
            </a:pPr>
            <a:r>
              <a:rPr lang="fr-FR" sz="12800" noProof="0" dirty="0"/>
              <a:t>4.	Il ___________ (avoir) dix ans. </a:t>
            </a:r>
          </a:p>
          <a:p>
            <a:pPr marL="0" indent="0">
              <a:buNone/>
            </a:pPr>
            <a:r>
              <a:rPr lang="fr-FR" sz="12800" noProof="0" dirty="0"/>
              <a:t>5.	Vous __________ (avoir) un chien. </a:t>
            </a:r>
          </a:p>
          <a:p>
            <a:pPr marL="0" indent="0">
              <a:buNone/>
            </a:pPr>
            <a:r>
              <a:rPr lang="fr-FR" sz="12800" noProof="0" dirty="0"/>
              <a:t>6.	Tu ________ (être) gentil. </a:t>
            </a:r>
          </a:p>
          <a:p>
            <a:pPr marL="0" indent="0">
              <a:buNone/>
            </a:pPr>
            <a:r>
              <a:rPr lang="fr-FR" sz="12800" noProof="0" dirty="0"/>
              <a:t>7.	Elles _________ (</a:t>
            </a:r>
            <a:r>
              <a:rPr lang="fr-FR" sz="12800" dirty="0"/>
              <a:t>avoir</a:t>
            </a:r>
            <a:r>
              <a:rPr lang="fr-FR" sz="12800" noProof="0" dirty="0"/>
              <a:t>) une grande maison. </a:t>
            </a:r>
          </a:p>
          <a:p>
            <a:pPr marL="0" indent="0">
              <a:buNone/>
            </a:pPr>
            <a:r>
              <a:rPr lang="fr-FR" sz="12800" noProof="0" dirty="0"/>
              <a:t>8.	On ___________ (être) content. </a:t>
            </a:r>
          </a:p>
          <a:p>
            <a:pPr marL="0" indent="0">
              <a:buNone/>
            </a:pPr>
            <a:r>
              <a:rPr lang="fr-FR" sz="12800" noProof="0" dirty="0"/>
              <a:t>9.	J’___________ (avoir) vingt-deux ans. </a:t>
            </a:r>
          </a:p>
          <a:p>
            <a:pPr marL="0" indent="0">
              <a:buNone/>
            </a:pPr>
            <a:r>
              <a:rPr lang="fr-FR" sz="12800" noProof="0" dirty="0"/>
              <a:t>10.	Elle __________ (avoir) peur des chiens.</a:t>
            </a:r>
          </a:p>
          <a:p>
            <a:pPr marL="0" indent="0">
              <a:buNone/>
            </a:pPr>
            <a:endParaRPr lang="fr-FR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039D32-AEA3-EF9E-EBF5-0B77938C3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7328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E344DD-5CE5-A482-5B97-8A4DFD69B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646471-5E8E-3462-039F-76471EC05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4"/>
            <a:ext cx="10515600" cy="165268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sz="12800" noProof="0" dirty="0" err="1"/>
              <a:t>Verben</a:t>
            </a:r>
            <a:r>
              <a:rPr lang="fr-FR" sz="12800" noProof="0" dirty="0"/>
              <a:t> </a:t>
            </a:r>
            <a:r>
              <a:rPr lang="fr-FR" sz="12800" noProof="0" dirty="0" err="1"/>
              <a:t>auf</a:t>
            </a:r>
            <a:r>
              <a:rPr lang="fr-FR" sz="12800" noProof="0" dirty="0"/>
              <a:t> -er</a:t>
            </a:r>
          </a:p>
          <a:p>
            <a:pPr marL="0" indent="0">
              <a:buNone/>
            </a:pPr>
            <a:r>
              <a:rPr lang="fr-FR" sz="12800" noProof="0" dirty="0"/>
              <a:t>1.	Tu ___________ (parler) anglais et allemand.</a:t>
            </a:r>
          </a:p>
          <a:p>
            <a:pPr marL="0" indent="0">
              <a:buNone/>
            </a:pPr>
            <a:r>
              <a:rPr lang="fr-FR" sz="12800" noProof="0" dirty="0"/>
              <a:t>2.	Il ne _____________(parler) pas allemand. </a:t>
            </a:r>
          </a:p>
          <a:p>
            <a:pPr marL="0" indent="0">
              <a:buNone/>
            </a:pPr>
            <a:r>
              <a:rPr lang="fr-FR" sz="12800" noProof="0" dirty="0"/>
              <a:t>3.	Nous _____________ (habiter) à Paris.</a:t>
            </a:r>
          </a:p>
          <a:p>
            <a:pPr marL="0" indent="0">
              <a:buNone/>
            </a:pPr>
            <a:r>
              <a:rPr lang="fr-FR" sz="12800" noProof="0" dirty="0"/>
              <a:t>4.	Vous _____________ (manger) des gâteaux. </a:t>
            </a:r>
          </a:p>
          <a:p>
            <a:pPr marL="0" indent="0">
              <a:buNone/>
            </a:pPr>
            <a:r>
              <a:rPr lang="fr-FR" sz="12800" noProof="0" dirty="0"/>
              <a:t>5.	Elle ______________ (s’appeler) Julie. </a:t>
            </a:r>
          </a:p>
          <a:p>
            <a:pPr marL="0" indent="0">
              <a:buNone/>
            </a:pPr>
            <a:r>
              <a:rPr lang="fr-FR" sz="12800" noProof="0" dirty="0"/>
              <a:t>6.	On _____________ (retourner) à la maison.</a:t>
            </a:r>
          </a:p>
          <a:p>
            <a:pPr marL="0" indent="0">
              <a:buNone/>
            </a:pPr>
            <a:r>
              <a:rPr lang="fr-FR" sz="12800" noProof="0" dirty="0"/>
              <a:t>7.	J’______________ (adorer) le chocolat.</a:t>
            </a:r>
          </a:p>
          <a:p>
            <a:pPr marL="0" indent="0">
              <a:buNone/>
            </a:pPr>
            <a:r>
              <a:rPr lang="fr-FR" sz="12800" noProof="0" dirty="0"/>
              <a:t>8.	Ils _____________ (nager) dans la mer. </a:t>
            </a:r>
          </a:p>
          <a:p>
            <a:pPr marL="0" indent="0">
              <a:buNone/>
            </a:pPr>
            <a:r>
              <a:rPr lang="fr-FR" sz="12800" noProof="0" dirty="0"/>
              <a:t>9.	Tu ______________ (aimer) le fromage. </a:t>
            </a:r>
          </a:p>
          <a:p>
            <a:pPr marL="0" indent="0">
              <a:buNone/>
            </a:pPr>
            <a:r>
              <a:rPr lang="fr-FR" sz="12800" noProof="0" dirty="0"/>
              <a:t>10.	</a:t>
            </a:r>
            <a:r>
              <a:rPr lang="fr-FR" sz="12800" noProof="0"/>
              <a:t>Elles _____________ </a:t>
            </a:r>
            <a:r>
              <a:rPr lang="fr-FR" sz="12800" noProof="0" dirty="0"/>
              <a:t>(aimer) voyager en France. </a:t>
            </a:r>
          </a:p>
          <a:p>
            <a:pPr marL="0" indent="0">
              <a:buNone/>
            </a:pPr>
            <a:endParaRPr lang="fr-FR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FC93EAD-7EDA-66DC-D9A1-1B0928EE3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266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E384C0-F0F0-9E7B-32BF-6921FBE31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8C38BC-A6A9-EF35-3473-F42F66692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5"/>
            <a:ext cx="10515600" cy="11172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12800" noProof="0"/>
              <a:t> </a:t>
            </a:r>
          </a:p>
          <a:p>
            <a:pPr marL="0" indent="0">
              <a:buNone/>
            </a:pPr>
            <a:endParaRPr lang="fr-FR" noProof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1E69A65-FF24-42E1-E839-5712C8804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14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E443C01-2553-66C1-DFA0-E6E80FAE336D}"/>
              </a:ext>
            </a:extLst>
          </p:cNvPr>
          <p:cNvSpPr txBox="1"/>
          <p:nvPr/>
        </p:nvSpPr>
        <p:spPr>
          <a:xfrm>
            <a:off x="896471" y="1111624"/>
            <a:ext cx="98432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3)	</a:t>
            </a:r>
            <a:r>
              <a:rPr lang="de-DE" err="1"/>
              <a:t>Écrivez</a:t>
            </a:r>
            <a:r>
              <a:rPr lang="de-DE"/>
              <a:t> des </a:t>
            </a:r>
            <a:r>
              <a:rPr lang="de-DE" err="1"/>
              <a:t>phrases</a:t>
            </a:r>
            <a:r>
              <a:rPr lang="de-DE"/>
              <a:t> </a:t>
            </a:r>
            <a:r>
              <a:rPr lang="de-DE" err="1"/>
              <a:t>avec</a:t>
            </a:r>
            <a:r>
              <a:rPr lang="de-DE"/>
              <a:t> </a:t>
            </a:r>
            <a:r>
              <a:rPr lang="de-DE" err="1"/>
              <a:t>être</a:t>
            </a:r>
            <a:r>
              <a:rPr lang="de-DE"/>
              <a:t>, </a:t>
            </a:r>
            <a:r>
              <a:rPr lang="de-DE" err="1"/>
              <a:t>avoir</a:t>
            </a:r>
            <a:r>
              <a:rPr lang="de-DE"/>
              <a:t> et </a:t>
            </a:r>
            <a:r>
              <a:rPr lang="de-DE" err="1"/>
              <a:t>les</a:t>
            </a:r>
            <a:r>
              <a:rPr lang="de-DE"/>
              <a:t> </a:t>
            </a:r>
            <a:r>
              <a:rPr lang="de-DE" err="1"/>
              <a:t>verbes</a:t>
            </a:r>
            <a:r>
              <a:rPr lang="de-DE"/>
              <a:t> en -er (Schreibt eigene Sätze mit </a:t>
            </a:r>
            <a:r>
              <a:rPr lang="de-DE" err="1"/>
              <a:t>être</a:t>
            </a:r>
            <a:r>
              <a:rPr lang="de-DE"/>
              <a:t>, </a:t>
            </a:r>
            <a:r>
              <a:rPr lang="de-DE" err="1"/>
              <a:t>avoir</a:t>
            </a:r>
            <a:r>
              <a:rPr lang="de-DE"/>
              <a:t> und den </a:t>
            </a:r>
            <a:r>
              <a:rPr lang="de-DE" err="1"/>
              <a:t>verben</a:t>
            </a:r>
            <a:r>
              <a:rPr lang="de-DE"/>
              <a:t> auf -er). </a:t>
            </a:r>
          </a:p>
        </p:txBody>
      </p:sp>
    </p:spTree>
    <p:extLst>
      <p:ext uri="{BB962C8B-B14F-4D97-AF65-F5344CB8AC3E}">
        <p14:creationId xmlns:p14="http://schemas.microsoft.com/office/powerpoint/2010/main" val="2888068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4BA454-D7CE-41A6-4320-C19B64C09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8AA4BE-CBEE-7978-F344-2770F0F74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5"/>
            <a:ext cx="10515600" cy="11172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12800" noProof="0"/>
              <a:t> </a:t>
            </a:r>
          </a:p>
          <a:p>
            <a:pPr marL="0" indent="0">
              <a:buNone/>
            </a:pPr>
            <a:endParaRPr lang="fr-FR" noProof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3856A25-CFCB-4124-E2C0-D90229331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15</a:t>
            </a:fld>
            <a:endParaRPr lang="de-DE"/>
          </a:p>
        </p:txBody>
      </p:sp>
      <p:graphicFrame>
        <p:nvGraphicFramePr>
          <p:cNvPr id="5" name="Inhaltsplatzhalter 9">
            <a:extLst>
              <a:ext uri="{FF2B5EF4-FFF2-40B4-BE49-F238E27FC236}">
                <a16:creationId xmlns:a16="http://schemas.microsoft.com/office/drawing/2014/main" id="{0894966F-AF87-7B37-C128-2E50D92B8B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7403152"/>
              </p:ext>
            </p:extLst>
          </p:nvPr>
        </p:nvGraphicFramePr>
        <p:xfrm>
          <a:off x="838199" y="987316"/>
          <a:ext cx="10515601" cy="2595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46717">
                  <a:extLst>
                    <a:ext uri="{9D8B030D-6E8A-4147-A177-3AD203B41FA5}">
                      <a16:colId xmlns:a16="http://schemas.microsoft.com/office/drawing/2014/main" val="4243949993"/>
                    </a:ext>
                  </a:extLst>
                </a:gridCol>
                <a:gridCol w="1583473">
                  <a:extLst>
                    <a:ext uri="{9D8B030D-6E8A-4147-A177-3AD203B41FA5}">
                      <a16:colId xmlns:a16="http://schemas.microsoft.com/office/drawing/2014/main" val="3286177967"/>
                    </a:ext>
                  </a:extLst>
                </a:gridCol>
                <a:gridCol w="1728439">
                  <a:extLst>
                    <a:ext uri="{9D8B030D-6E8A-4147-A177-3AD203B41FA5}">
                      <a16:colId xmlns:a16="http://schemas.microsoft.com/office/drawing/2014/main" val="3863509588"/>
                    </a:ext>
                  </a:extLst>
                </a:gridCol>
                <a:gridCol w="1996069">
                  <a:extLst>
                    <a:ext uri="{9D8B030D-6E8A-4147-A177-3AD203B41FA5}">
                      <a16:colId xmlns:a16="http://schemas.microsoft.com/office/drawing/2014/main" val="1281848056"/>
                    </a:ext>
                  </a:extLst>
                </a:gridCol>
                <a:gridCol w="1951463">
                  <a:extLst>
                    <a:ext uri="{9D8B030D-6E8A-4147-A177-3AD203B41FA5}">
                      <a16:colId xmlns:a16="http://schemas.microsoft.com/office/drawing/2014/main" val="2792420813"/>
                    </a:ext>
                  </a:extLst>
                </a:gridCol>
                <a:gridCol w="2109440">
                  <a:extLst>
                    <a:ext uri="{9D8B030D-6E8A-4147-A177-3AD203B41FA5}">
                      <a16:colId xmlns:a16="http://schemas.microsoft.com/office/drawing/2014/main" val="14002497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aller (gehen)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voir</a:t>
                      </a:r>
                      <a:r>
                        <a:rPr lang="de-DE"/>
                        <a:t> (sehen)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vouloir</a:t>
                      </a:r>
                      <a:r>
                        <a:rPr lang="de-DE"/>
                        <a:t> (wollen)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pouvoir</a:t>
                      </a:r>
                      <a:r>
                        <a:rPr lang="de-DE"/>
                        <a:t> (können)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savoir</a:t>
                      </a:r>
                      <a:r>
                        <a:rPr lang="de-DE"/>
                        <a:t> (wissen)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479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je/j‘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2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198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3432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367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34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923371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FB2DA364-040D-F1A4-A77D-FB8E9E32DC9E}"/>
              </a:ext>
            </a:extLst>
          </p:cNvPr>
          <p:cNvSpPr txBox="1"/>
          <p:nvPr/>
        </p:nvSpPr>
        <p:spPr>
          <a:xfrm>
            <a:off x="739346" y="386379"/>
            <a:ext cx="1051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u="sng"/>
              <a:t>Weitere wichtige unregelmäßige Verben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A97B3ED7-6825-442E-4B51-47B398951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928325"/>
              </p:ext>
            </p:extLst>
          </p:nvPr>
        </p:nvGraphicFramePr>
        <p:xfrm>
          <a:off x="838199" y="3722468"/>
          <a:ext cx="10515601" cy="286512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46717">
                  <a:extLst>
                    <a:ext uri="{9D8B030D-6E8A-4147-A177-3AD203B41FA5}">
                      <a16:colId xmlns:a16="http://schemas.microsoft.com/office/drawing/2014/main" val="573076922"/>
                    </a:ext>
                  </a:extLst>
                </a:gridCol>
                <a:gridCol w="1583473">
                  <a:extLst>
                    <a:ext uri="{9D8B030D-6E8A-4147-A177-3AD203B41FA5}">
                      <a16:colId xmlns:a16="http://schemas.microsoft.com/office/drawing/2014/main" val="2170251574"/>
                    </a:ext>
                  </a:extLst>
                </a:gridCol>
                <a:gridCol w="1728439">
                  <a:extLst>
                    <a:ext uri="{9D8B030D-6E8A-4147-A177-3AD203B41FA5}">
                      <a16:colId xmlns:a16="http://schemas.microsoft.com/office/drawing/2014/main" val="1417498790"/>
                    </a:ext>
                  </a:extLst>
                </a:gridCol>
                <a:gridCol w="1996069">
                  <a:extLst>
                    <a:ext uri="{9D8B030D-6E8A-4147-A177-3AD203B41FA5}">
                      <a16:colId xmlns:a16="http://schemas.microsoft.com/office/drawing/2014/main" val="1724915963"/>
                    </a:ext>
                  </a:extLst>
                </a:gridCol>
                <a:gridCol w="1973765">
                  <a:extLst>
                    <a:ext uri="{9D8B030D-6E8A-4147-A177-3AD203B41FA5}">
                      <a16:colId xmlns:a16="http://schemas.microsoft.com/office/drawing/2014/main" val="3890577653"/>
                    </a:ext>
                  </a:extLst>
                </a:gridCol>
                <a:gridCol w="2087138">
                  <a:extLst>
                    <a:ext uri="{9D8B030D-6E8A-4147-A177-3AD203B41FA5}">
                      <a16:colId xmlns:a16="http://schemas.microsoft.com/office/drawing/2014/main" val="1760555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dire</a:t>
                      </a:r>
                      <a:r>
                        <a:rPr lang="de-DE"/>
                        <a:t> (sagen)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faire (machen)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venir</a:t>
                      </a:r>
                      <a:r>
                        <a:rPr lang="de-DE"/>
                        <a:t> (kommen)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connaître</a:t>
                      </a:r>
                      <a:r>
                        <a:rPr lang="de-DE"/>
                        <a:t> (kennen)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prendre</a:t>
                      </a:r>
                      <a:r>
                        <a:rPr lang="de-DE"/>
                        <a:t> (nehmen)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788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je/j‘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476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3097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227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727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029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378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252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ABE637-628F-FE37-9532-7A34824E3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7369D6-F481-2260-BAF3-D10A36720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5"/>
            <a:ext cx="10515600" cy="11172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12800" noProof="0"/>
              <a:t> </a:t>
            </a:r>
          </a:p>
          <a:p>
            <a:pPr marL="0" indent="0">
              <a:buNone/>
            </a:pPr>
            <a:endParaRPr lang="fr-FR" noProof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F75AE84-6C3E-8601-1EF0-29C77EEAF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16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39E4011-F758-2E29-E9FE-E5F45476B550}"/>
              </a:ext>
            </a:extLst>
          </p:cNvPr>
          <p:cNvSpPr txBox="1"/>
          <p:nvPr/>
        </p:nvSpPr>
        <p:spPr>
          <a:xfrm>
            <a:off x="896471" y="1111624"/>
            <a:ext cx="984324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err="1"/>
              <a:t>Devoirs</a:t>
            </a:r>
            <a:r>
              <a:rPr lang="de-DE" u="sng"/>
              <a:t> (Hausaufgabe):</a:t>
            </a:r>
          </a:p>
          <a:p>
            <a:endParaRPr lang="de-DE"/>
          </a:p>
          <a:p>
            <a:r>
              <a:rPr lang="de-DE" err="1"/>
              <a:t>Vous</a:t>
            </a:r>
            <a:r>
              <a:rPr lang="de-DE"/>
              <a:t> </a:t>
            </a:r>
            <a:r>
              <a:rPr lang="de-DE" err="1"/>
              <a:t>connaissez</a:t>
            </a:r>
            <a:r>
              <a:rPr lang="de-DE"/>
              <a:t> </a:t>
            </a:r>
            <a:r>
              <a:rPr lang="de-DE" err="1"/>
              <a:t>déjà</a:t>
            </a:r>
            <a:r>
              <a:rPr lang="de-DE"/>
              <a:t> la </a:t>
            </a:r>
            <a:r>
              <a:rPr lang="de-DE" err="1"/>
              <a:t>conjugaison</a:t>
            </a:r>
            <a:r>
              <a:rPr lang="de-DE"/>
              <a:t> des </a:t>
            </a:r>
            <a:r>
              <a:rPr lang="de-DE" err="1"/>
              <a:t>verbes</a:t>
            </a:r>
            <a:r>
              <a:rPr lang="de-DE"/>
              <a:t> en </a:t>
            </a:r>
            <a:r>
              <a:rPr lang="de-DE" i="1"/>
              <a:t>–er </a:t>
            </a:r>
            <a:r>
              <a:rPr lang="de-DE"/>
              <a:t>et </a:t>
            </a:r>
            <a:r>
              <a:rPr lang="de-DE" err="1"/>
              <a:t>quelques</a:t>
            </a:r>
            <a:r>
              <a:rPr lang="de-DE"/>
              <a:t> </a:t>
            </a:r>
            <a:r>
              <a:rPr lang="de-DE" err="1"/>
              <a:t>verbes</a:t>
            </a:r>
            <a:r>
              <a:rPr lang="de-DE"/>
              <a:t> </a:t>
            </a:r>
            <a:r>
              <a:rPr lang="de-DE" err="1"/>
              <a:t>irréguliers</a:t>
            </a:r>
            <a:r>
              <a:rPr lang="de-DE"/>
              <a:t>. </a:t>
            </a:r>
            <a:r>
              <a:rPr lang="de-DE" err="1"/>
              <a:t>Trouvez</a:t>
            </a:r>
            <a:r>
              <a:rPr lang="de-DE"/>
              <a:t> </a:t>
            </a:r>
            <a:r>
              <a:rPr lang="de-DE" err="1"/>
              <a:t>les</a:t>
            </a:r>
            <a:r>
              <a:rPr lang="de-DE"/>
              <a:t> </a:t>
            </a:r>
            <a:r>
              <a:rPr lang="de-DE" err="1"/>
              <a:t>autres</a:t>
            </a:r>
            <a:r>
              <a:rPr lang="de-DE"/>
              <a:t> </a:t>
            </a:r>
            <a:r>
              <a:rPr lang="de-DE" err="1"/>
              <a:t>groupes</a:t>
            </a:r>
            <a:r>
              <a:rPr lang="de-DE"/>
              <a:t> de </a:t>
            </a:r>
            <a:r>
              <a:rPr lang="de-DE" err="1"/>
              <a:t>verbes</a:t>
            </a:r>
            <a:r>
              <a:rPr lang="de-DE"/>
              <a:t> et </a:t>
            </a:r>
            <a:r>
              <a:rPr lang="de-DE" err="1"/>
              <a:t>leur</a:t>
            </a:r>
            <a:r>
              <a:rPr lang="de-DE"/>
              <a:t> </a:t>
            </a:r>
            <a:r>
              <a:rPr lang="de-DE" err="1"/>
              <a:t>conjugaison</a:t>
            </a:r>
            <a:r>
              <a:rPr lang="de-DE"/>
              <a:t> ! </a:t>
            </a:r>
          </a:p>
          <a:p>
            <a:r>
              <a:rPr lang="de-DE" err="1"/>
              <a:t>Notez</a:t>
            </a:r>
            <a:r>
              <a:rPr lang="de-DE"/>
              <a:t> </a:t>
            </a:r>
            <a:r>
              <a:rPr lang="de-DE" err="1"/>
              <a:t>les</a:t>
            </a:r>
            <a:r>
              <a:rPr lang="de-DE"/>
              <a:t> </a:t>
            </a:r>
            <a:r>
              <a:rPr lang="de-DE" err="1"/>
              <a:t>règles</a:t>
            </a:r>
            <a:r>
              <a:rPr lang="de-DE"/>
              <a:t> de </a:t>
            </a:r>
            <a:r>
              <a:rPr lang="de-DE" err="1"/>
              <a:t>conjugaison</a:t>
            </a:r>
            <a:r>
              <a:rPr lang="de-DE"/>
              <a:t> et </a:t>
            </a:r>
            <a:r>
              <a:rPr lang="de-DE" err="1"/>
              <a:t>faites</a:t>
            </a:r>
            <a:r>
              <a:rPr lang="de-DE"/>
              <a:t> </a:t>
            </a:r>
            <a:r>
              <a:rPr lang="de-DE" err="1"/>
              <a:t>un</a:t>
            </a:r>
            <a:r>
              <a:rPr lang="de-DE"/>
              <a:t> </a:t>
            </a:r>
            <a:r>
              <a:rPr lang="de-DE" err="1"/>
              <a:t>tableau</a:t>
            </a:r>
            <a:r>
              <a:rPr lang="de-DE"/>
              <a:t> </a:t>
            </a:r>
            <a:r>
              <a:rPr lang="de-DE" err="1"/>
              <a:t>pour</a:t>
            </a:r>
            <a:r>
              <a:rPr lang="de-DE"/>
              <a:t> </a:t>
            </a:r>
            <a:r>
              <a:rPr lang="de-DE" err="1"/>
              <a:t>chaque</a:t>
            </a:r>
            <a:r>
              <a:rPr lang="de-DE"/>
              <a:t> </a:t>
            </a:r>
            <a:r>
              <a:rPr lang="de-DE" err="1"/>
              <a:t>groupe</a:t>
            </a:r>
            <a:r>
              <a:rPr lang="de-DE"/>
              <a:t> de </a:t>
            </a:r>
            <a:r>
              <a:rPr lang="de-DE" err="1"/>
              <a:t>verbes</a:t>
            </a:r>
            <a:r>
              <a:rPr lang="de-DE"/>
              <a:t> comme </a:t>
            </a:r>
            <a:r>
              <a:rPr lang="de-DE" err="1"/>
              <a:t>pour</a:t>
            </a:r>
            <a:r>
              <a:rPr lang="de-DE"/>
              <a:t> </a:t>
            </a:r>
            <a:r>
              <a:rPr lang="de-DE" err="1"/>
              <a:t>les</a:t>
            </a:r>
            <a:r>
              <a:rPr lang="de-DE"/>
              <a:t> </a:t>
            </a:r>
            <a:r>
              <a:rPr lang="de-DE" err="1"/>
              <a:t>verbes</a:t>
            </a:r>
            <a:r>
              <a:rPr lang="de-DE"/>
              <a:t> en –</a:t>
            </a:r>
            <a:r>
              <a:rPr lang="de-DE" i="1"/>
              <a:t>er </a:t>
            </a:r>
            <a:r>
              <a:rPr lang="de-DE"/>
              <a:t>! </a:t>
            </a:r>
          </a:p>
          <a:p>
            <a:endParaRPr lang="de-DE"/>
          </a:p>
          <a:p>
            <a:r>
              <a:rPr lang="de-DE"/>
              <a:t>(Ihr kennt schon die Konjugation der Verben auf –</a:t>
            </a:r>
            <a:r>
              <a:rPr lang="de-DE" i="1"/>
              <a:t>er </a:t>
            </a:r>
            <a:r>
              <a:rPr lang="de-DE"/>
              <a:t>und einige unregelmäßige Verben. Findet die anderen regelmäßigen Konjugationsgruppen!</a:t>
            </a:r>
          </a:p>
          <a:p>
            <a:r>
              <a:rPr lang="de-DE"/>
              <a:t>Schreibt euch die Konjugationsregeln auf und erstellt zu jeder Konjugationsgruppe eine ähnliche Tabelle wie die zu den Verben auf –</a:t>
            </a:r>
            <a:r>
              <a:rPr lang="de-DE" i="1"/>
              <a:t>er</a:t>
            </a:r>
            <a:r>
              <a:rPr lang="de-DE"/>
              <a:t>!) </a:t>
            </a:r>
          </a:p>
          <a:p>
            <a:endParaRPr lang="de-DE"/>
          </a:p>
          <a:p>
            <a:endParaRPr lang="de-DE"/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A97430DE-C1C7-2F9F-6A22-66DFDFFEDB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067657"/>
              </p:ext>
            </p:extLst>
          </p:nvPr>
        </p:nvGraphicFramePr>
        <p:xfrm>
          <a:off x="1868068" y="4405312"/>
          <a:ext cx="2990033" cy="21336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86352">
                  <a:extLst>
                    <a:ext uri="{9D8B030D-6E8A-4147-A177-3AD203B41FA5}">
                      <a16:colId xmlns:a16="http://schemas.microsoft.com/office/drawing/2014/main" val="2121663379"/>
                    </a:ext>
                  </a:extLst>
                </a:gridCol>
                <a:gridCol w="2103681">
                  <a:extLst>
                    <a:ext uri="{9D8B030D-6E8A-4147-A177-3AD203B41FA5}">
                      <a16:colId xmlns:a16="http://schemas.microsoft.com/office/drawing/2014/main" val="3830359774"/>
                    </a:ext>
                  </a:extLst>
                </a:gridCol>
              </a:tblGrid>
              <a:tr h="244925"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err="1"/>
                        <a:t>verbe</a:t>
                      </a:r>
                      <a:r>
                        <a:rPr lang="de-DE" sz="1400"/>
                        <a:t> en -?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633229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/>
                        <a:t>je/j‘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477914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295372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/>
                        <a:t>Il/</a:t>
                      </a:r>
                      <a:r>
                        <a:rPr lang="de-DE" sz="1400" err="1"/>
                        <a:t>elle</a:t>
                      </a:r>
                      <a:r>
                        <a:rPr lang="de-DE" sz="1400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431670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 err="1"/>
                        <a:t>nous</a:t>
                      </a:r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204731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 err="1"/>
                        <a:t>vous</a:t>
                      </a:r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038570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/>
                        <a:t>Ils/</a:t>
                      </a:r>
                      <a:r>
                        <a:rPr lang="de-DE" sz="1400" err="1"/>
                        <a:t>elles</a:t>
                      </a:r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409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958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F706C4E-3129-5465-5516-309B7EB84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17</a:t>
            </a:fld>
            <a:endParaRPr lang="de-DE"/>
          </a:p>
        </p:txBody>
      </p:sp>
      <p:sp>
        <p:nvSpPr>
          <p:cNvPr id="5" name="Sprechblase: rechteckig 4">
            <a:extLst>
              <a:ext uri="{FF2B5EF4-FFF2-40B4-BE49-F238E27FC236}">
                <a16:creationId xmlns:a16="http://schemas.microsoft.com/office/drawing/2014/main" id="{7F38BCF4-34FB-B067-71FD-BE9FB13AC986}"/>
              </a:ext>
            </a:extLst>
          </p:cNvPr>
          <p:cNvSpPr/>
          <p:nvPr/>
        </p:nvSpPr>
        <p:spPr>
          <a:xfrm>
            <a:off x="1371600" y="1671185"/>
            <a:ext cx="2743200" cy="1538515"/>
          </a:xfrm>
          <a:prstGeom prst="wedgeRectCallout">
            <a:avLst>
              <a:gd name="adj1" fmla="val 81547"/>
              <a:gd name="adj2" fmla="val 3985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/>
              <a:t>À plus ! </a:t>
            </a:r>
          </a:p>
          <a:p>
            <a:pPr algn="ctr"/>
            <a:r>
              <a:rPr lang="de-DE" sz="2400"/>
              <a:t> (à plus </a:t>
            </a:r>
            <a:r>
              <a:rPr lang="de-DE" sz="2400" err="1"/>
              <a:t>tard</a:t>
            </a:r>
            <a:r>
              <a:rPr lang="de-DE" sz="2400"/>
              <a:t>)</a:t>
            </a:r>
          </a:p>
        </p:txBody>
      </p:sp>
      <p:sp>
        <p:nvSpPr>
          <p:cNvPr id="7" name="Sprechblase: rechteckig 6">
            <a:extLst>
              <a:ext uri="{FF2B5EF4-FFF2-40B4-BE49-F238E27FC236}">
                <a16:creationId xmlns:a16="http://schemas.microsoft.com/office/drawing/2014/main" id="{6C69C63F-8463-7BC4-E4AB-2EDD16E882DA}"/>
              </a:ext>
            </a:extLst>
          </p:cNvPr>
          <p:cNvSpPr/>
          <p:nvPr/>
        </p:nvSpPr>
        <p:spPr>
          <a:xfrm>
            <a:off x="5711371" y="398805"/>
            <a:ext cx="2743200" cy="1538515"/>
          </a:xfrm>
          <a:prstGeom prst="wedgeRectCallout">
            <a:avLst>
              <a:gd name="adj1" fmla="val -34854"/>
              <a:gd name="adj2" fmla="val 8372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/>
              <a:t>Au </a:t>
            </a:r>
            <a:r>
              <a:rPr lang="de-DE" sz="2400" err="1"/>
              <a:t>revoir</a:t>
            </a:r>
            <a:r>
              <a:rPr lang="de-DE" sz="2400"/>
              <a:t> ! </a:t>
            </a:r>
          </a:p>
        </p:txBody>
      </p:sp>
      <p:sp>
        <p:nvSpPr>
          <p:cNvPr id="8" name="Sprechblase: rechteckig 7">
            <a:extLst>
              <a:ext uri="{FF2B5EF4-FFF2-40B4-BE49-F238E27FC236}">
                <a16:creationId xmlns:a16="http://schemas.microsoft.com/office/drawing/2014/main" id="{1545499E-FE37-A9E1-7C42-A97FAD390486}"/>
              </a:ext>
            </a:extLst>
          </p:cNvPr>
          <p:cNvSpPr/>
          <p:nvPr/>
        </p:nvSpPr>
        <p:spPr>
          <a:xfrm>
            <a:off x="979715" y="4198822"/>
            <a:ext cx="2743200" cy="1538515"/>
          </a:xfrm>
          <a:prstGeom prst="wedgeRectCallout">
            <a:avLst>
              <a:gd name="adj1" fmla="val 96098"/>
              <a:gd name="adj2" fmla="val -72405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/>
              <a:t>À la </a:t>
            </a:r>
            <a:r>
              <a:rPr lang="de-DE" sz="2400" err="1"/>
              <a:t>prochaine</a:t>
            </a:r>
            <a:r>
              <a:rPr lang="de-DE" sz="2400"/>
              <a:t> !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6175F324-AA2C-4A18-A148-D5E598750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8342" y="4354285"/>
            <a:ext cx="3385457" cy="1822677"/>
          </a:xfrm>
          <a:prstGeom prst="wedgeRectCallout">
            <a:avLst>
              <a:gd name="adj1" fmla="val -84070"/>
              <a:gd name="adj2" fmla="val -62522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de-DE" sz="2400"/>
              <a:t>À </a:t>
            </a:r>
            <a:r>
              <a:rPr lang="de-DE" sz="2400" err="1"/>
              <a:t>toute</a:t>
            </a:r>
            <a:r>
              <a:rPr lang="de-DE" sz="2400"/>
              <a:t> ! </a:t>
            </a:r>
          </a:p>
          <a:p>
            <a:pPr marL="0" indent="0" algn="ctr">
              <a:buNone/>
            </a:pPr>
            <a:r>
              <a:rPr lang="de-DE" sz="2400"/>
              <a:t>(à </a:t>
            </a:r>
            <a:r>
              <a:rPr lang="de-DE" sz="2400" err="1"/>
              <a:t>toute</a:t>
            </a:r>
            <a:r>
              <a:rPr lang="de-DE" sz="2400"/>
              <a:t> à </a:t>
            </a:r>
            <a:r>
              <a:rPr lang="de-DE" sz="2400" err="1"/>
              <a:t>l‘heure</a:t>
            </a:r>
            <a:r>
              <a:rPr lang="de-DE" sz="2400"/>
              <a:t>)</a:t>
            </a:r>
          </a:p>
        </p:txBody>
      </p:sp>
      <p:pic>
        <p:nvPicPr>
          <p:cNvPr id="16" name="Grafik 15" descr="Frau, die winkt">
            <a:extLst>
              <a:ext uri="{FF2B5EF4-FFF2-40B4-BE49-F238E27FC236}">
                <a16:creationId xmlns:a16="http://schemas.microsoft.com/office/drawing/2014/main" id="{0F9EE6ED-9941-373C-FE04-79C1C495E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35084" y="3250178"/>
            <a:ext cx="1552575" cy="1209675"/>
          </a:xfrm>
          <a:prstGeom prst="rect">
            <a:avLst/>
          </a:prstGeom>
        </p:spPr>
      </p:pic>
      <p:pic>
        <p:nvPicPr>
          <p:cNvPr id="18" name="Grafik 17" descr="Frau mit Haarknoten">
            <a:extLst>
              <a:ext uri="{FF2B5EF4-FFF2-40B4-BE49-F238E27FC236}">
                <a16:creationId xmlns:a16="http://schemas.microsoft.com/office/drawing/2014/main" id="{390F6205-915A-40F0-A347-E5A1DE7991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39229" y="2612911"/>
            <a:ext cx="762000" cy="819150"/>
          </a:xfrm>
          <a:prstGeom prst="rect">
            <a:avLst/>
          </a:prstGeom>
        </p:spPr>
      </p:pic>
      <p:pic>
        <p:nvPicPr>
          <p:cNvPr id="20" name="Grafik 19" descr="Ein lächelndes Gesicht">
            <a:extLst>
              <a:ext uri="{FF2B5EF4-FFF2-40B4-BE49-F238E27FC236}">
                <a16:creationId xmlns:a16="http://schemas.microsoft.com/office/drawing/2014/main" id="{28322CF5-0F11-80F8-ED48-660C32CA6C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56615" y="3006608"/>
            <a:ext cx="304800" cy="314325"/>
          </a:xfrm>
          <a:prstGeom prst="rect">
            <a:avLst/>
          </a:prstGeom>
        </p:spPr>
      </p:pic>
      <p:sp>
        <p:nvSpPr>
          <p:cNvPr id="21" name="Sprechblase: rechteckig 20">
            <a:extLst>
              <a:ext uri="{FF2B5EF4-FFF2-40B4-BE49-F238E27FC236}">
                <a16:creationId xmlns:a16="http://schemas.microsoft.com/office/drawing/2014/main" id="{930E9A58-C9F4-789F-790D-BCCD842DC763}"/>
              </a:ext>
            </a:extLst>
          </p:cNvPr>
          <p:cNvSpPr/>
          <p:nvPr/>
        </p:nvSpPr>
        <p:spPr>
          <a:xfrm>
            <a:off x="4013201" y="5093719"/>
            <a:ext cx="2743200" cy="1538515"/>
          </a:xfrm>
          <a:prstGeom prst="wedgeRectCallout">
            <a:avLst>
              <a:gd name="adj1" fmla="val 20701"/>
              <a:gd name="adj2" fmla="val -81839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/>
              <a:t>À la </a:t>
            </a:r>
            <a:r>
              <a:rPr lang="de-DE" sz="2400" err="1"/>
              <a:t>semaine</a:t>
            </a:r>
            <a:r>
              <a:rPr lang="de-DE" sz="2400"/>
              <a:t> </a:t>
            </a:r>
            <a:r>
              <a:rPr lang="de-DE" sz="2400" err="1"/>
              <a:t>prochaine</a:t>
            </a:r>
            <a:r>
              <a:rPr lang="de-DE" sz="2400"/>
              <a:t> !</a:t>
            </a:r>
          </a:p>
        </p:txBody>
      </p:sp>
      <p:sp>
        <p:nvSpPr>
          <p:cNvPr id="22" name="Sprechblase: rechteckig 21">
            <a:extLst>
              <a:ext uri="{FF2B5EF4-FFF2-40B4-BE49-F238E27FC236}">
                <a16:creationId xmlns:a16="http://schemas.microsoft.com/office/drawing/2014/main" id="{01459C87-6D95-FDDF-FDD2-640260B4E5A2}"/>
              </a:ext>
            </a:extLst>
          </p:cNvPr>
          <p:cNvSpPr/>
          <p:nvPr/>
        </p:nvSpPr>
        <p:spPr>
          <a:xfrm>
            <a:off x="8617630" y="1937320"/>
            <a:ext cx="2743200" cy="1538515"/>
          </a:xfrm>
          <a:prstGeom prst="wedgeRectCallout">
            <a:avLst>
              <a:gd name="adj1" fmla="val -125066"/>
              <a:gd name="adj2" fmla="val 3419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/>
              <a:t>Salut ! </a:t>
            </a:r>
          </a:p>
        </p:txBody>
      </p:sp>
    </p:spTree>
    <p:extLst>
      <p:ext uri="{BB962C8B-B14F-4D97-AF65-F5344CB8AC3E}">
        <p14:creationId xmlns:p14="http://schemas.microsoft.com/office/powerpoint/2010/main" val="3208743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6557C26-C439-E5D9-EE18-C4D3DA6E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9994" y="6232934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fr-FR" noProof="0" smtClean="0">
                <a:solidFill>
                  <a:srgbClr val="595959"/>
                </a:solidFill>
              </a:rPr>
              <a:pPr>
                <a:spcAft>
                  <a:spcPts val="600"/>
                </a:spcAft>
              </a:pPr>
              <a:t>2</a:t>
            </a:fld>
            <a:endParaRPr lang="fr-FR" noProof="0">
              <a:solidFill>
                <a:srgbClr val="595959"/>
              </a:solidFill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F6B062F-03A0-23A9-93BE-DA407E4BF54E}"/>
              </a:ext>
            </a:extLst>
          </p:cNvPr>
          <p:cNvSpPr txBox="1"/>
          <p:nvPr/>
        </p:nvSpPr>
        <p:spPr>
          <a:xfrm>
            <a:off x="718056" y="549762"/>
            <a:ext cx="10484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err="1">
                <a:latin typeface="Berlin Sans FB" panose="020E0602020502020306" pitchFamily="34" charset="0"/>
              </a:rPr>
              <a:t>Un</a:t>
            </a:r>
            <a:r>
              <a:rPr lang="de-DE">
                <a:latin typeface="Berlin Sans FB" panose="020E0602020502020306" pitchFamily="34" charset="0"/>
              </a:rPr>
              <a:t> </a:t>
            </a:r>
            <a:r>
              <a:rPr lang="de-DE" err="1">
                <a:latin typeface="Berlin Sans FB" panose="020E0602020502020306" pitchFamily="34" charset="0"/>
              </a:rPr>
              <a:t>petit</a:t>
            </a:r>
            <a:r>
              <a:rPr lang="de-DE">
                <a:latin typeface="Berlin Sans FB" panose="020E0602020502020306" pitchFamily="34" charset="0"/>
              </a:rPr>
              <a:t> </a:t>
            </a:r>
            <a:r>
              <a:rPr lang="de-DE" err="1">
                <a:latin typeface="Berlin Sans FB" panose="020E0602020502020306" pitchFamily="34" charset="0"/>
              </a:rPr>
              <a:t>jeu</a:t>
            </a:r>
            <a:r>
              <a:rPr lang="de-DE">
                <a:latin typeface="Berlin Sans FB" panose="020E0602020502020306" pitchFamily="34" charset="0"/>
              </a:rPr>
              <a:t> </a:t>
            </a:r>
            <a:r>
              <a:rPr lang="de-DE" err="1">
                <a:latin typeface="Berlin Sans FB" panose="020E0602020502020306" pitchFamily="34" charset="0"/>
              </a:rPr>
              <a:t>pour</a:t>
            </a:r>
            <a:r>
              <a:rPr lang="de-DE">
                <a:latin typeface="Berlin Sans FB" panose="020E0602020502020306" pitchFamily="34" charset="0"/>
              </a:rPr>
              <a:t> </a:t>
            </a:r>
            <a:r>
              <a:rPr lang="de-DE" err="1">
                <a:latin typeface="Berlin Sans FB" panose="020E0602020502020306" pitchFamily="34" charset="0"/>
              </a:rPr>
              <a:t>commencer</a:t>
            </a:r>
            <a:r>
              <a:rPr lang="de-DE">
                <a:latin typeface="Berlin Sans FB" panose="020E0602020502020306" pitchFamily="34" charset="0"/>
              </a:rPr>
              <a:t> ! </a:t>
            </a:r>
          </a:p>
        </p:txBody>
      </p:sp>
      <p:sp>
        <p:nvSpPr>
          <p:cNvPr id="10" name="Sprechblase: rechteckig 9">
            <a:extLst>
              <a:ext uri="{FF2B5EF4-FFF2-40B4-BE49-F238E27FC236}">
                <a16:creationId xmlns:a16="http://schemas.microsoft.com/office/drawing/2014/main" id="{F5E65F86-FA6C-9072-9E52-666F81EDED45}"/>
              </a:ext>
            </a:extLst>
          </p:cNvPr>
          <p:cNvSpPr/>
          <p:nvPr/>
        </p:nvSpPr>
        <p:spPr>
          <a:xfrm>
            <a:off x="2858200" y="1300617"/>
            <a:ext cx="3102229" cy="601382"/>
          </a:xfrm>
          <a:prstGeom prst="wedgeRectCallout">
            <a:avLst>
              <a:gd name="adj1" fmla="val -63509"/>
              <a:gd name="adj2" fmla="val 153422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« </a:t>
            </a:r>
            <a:r>
              <a:rPr lang="fr-FR" noProof="0"/>
              <a:t>Comment tu t‘appelles ? » </a:t>
            </a:r>
          </a:p>
        </p:txBody>
      </p:sp>
      <p:sp>
        <p:nvSpPr>
          <p:cNvPr id="13" name="Sprechblase: rechteckig 12">
            <a:extLst>
              <a:ext uri="{FF2B5EF4-FFF2-40B4-BE49-F238E27FC236}">
                <a16:creationId xmlns:a16="http://schemas.microsoft.com/office/drawing/2014/main" id="{84F0ACD0-1A3C-DB67-D1C5-73FB0EF57334}"/>
              </a:ext>
            </a:extLst>
          </p:cNvPr>
          <p:cNvSpPr/>
          <p:nvPr/>
        </p:nvSpPr>
        <p:spPr>
          <a:xfrm>
            <a:off x="5549042" y="2050276"/>
            <a:ext cx="3102229" cy="601382"/>
          </a:xfrm>
          <a:prstGeom prst="wedgeRectCallout">
            <a:avLst>
              <a:gd name="adj1" fmla="val 83506"/>
              <a:gd name="adj2" fmla="val 118907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« Je m’appelle XYZ</a:t>
            </a:r>
            <a:r>
              <a:rPr lang="fr-FR" noProof="0"/>
              <a:t> » </a:t>
            </a:r>
          </a:p>
        </p:txBody>
      </p:sp>
      <p:pic>
        <p:nvPicPr>
          <p:cNvPr id="15" name="Grafik 14" descr="Mann in einem Polohemd">
            <a:extLst>
              <a:ext uri="{FF2B5EF4-FFF2-40B4-BE49-F238E27FC236}">
                <a16:creationId xmlns:a16="http://schemas.microsoft.com/office/drawing/2014/main" id="{B57FABC8-7FA2-2CAD-D0AE-612FCE2BE7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4230" y="3277184"/>
            <a:ext cx="1697168" cy="1659453"/>
          </a:xfrm>
          <a:prstGeom prst="rect">
            <a:avLst/>
          </a:prstGeom>
        </p:spPr>
      </p:pic>
      <p:pic>
        <p:nvPicPr>
          <p:cNvPr id="17" name="Grafik 16" descr="Frau mit lockigem Haar">
            <a:extLst>
              <a:ext uri="{FF2B5EF4-FFF2-40B4-BE49-F238E27FC236}">
                <a16:creationId xmlns:a16="http://schemas.microsoft.com/office/drawing/2014/main" id="{6CDB7FCA-BDDE-D3F5-26C2-A754240623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3336" y="2544889"/>
            <a:ext cx="1438062" cy="987144"/>
          </a:xfrm>
          <a:prstGeom prst="rect">
            <a:avLst/>
          </a:prstGeom>
        </p:spPr>
      </p:pic>
      <p:pic>
        <p:nvPicPr>
          <p:cNvPr id="19" name="Grafik 18" descr="Ein glückliches Gesicht">
            <a:extLst>
              <a:ext uri="{FF2B5EF4-FFF2-40B4-BE49-F238E27FC236}">
                <a16:creationId xmlns:a16="http://schemas.microsoft.com/office/drawing/2014/main" id="{277C79C9-2DAB-2804-70D2-71E7F735E1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482814" y="2963319"/>
            <a:ext cx="431020" cy="444489"/>
          </a:xfrm>
          <a:prstGeom prst="rect">
            <a:avLst/>
          </a:prstGeom>
        </p:spPr>
      </p:pic>
      <p:pic>
        <p:nvPicPr>
          <p:cNvPr id="21" name="Grafik 20" descr="Mann im Blazer">
            <a:extLst>
              <a:ext uri="{FF2B5EF4-FFF2-40B4-BE49-F238E27FC236}">
                <a16:creationId xmlns:a16="http://schemas.microsoft.com/office/drawing/2014/main" id="{D97A9ECC-3F7F-7D66-068B-72E016868F0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H="1">
            <a:off x="9526430" y="3277184"/>
            <a:ext cx="1772234" cy="1710698"/>
          </a:xfrm>
          <a:prstGeom prst="rect">
            <a:avLst/>
          </a:prstGeom>
        </p:spPr>
      </p:pic>
      <p:pic>
        <p:nvPicPr>
          <p:cNvPr id="25" name="Grafik 24" descr="Mann mit rasierten Haaren">
            <a:extLst>
              <a:ext uri="{FF2B5EF4-FFF2-40B4-BE49-F238E27FC236}">
                <a16:creationId xmlns:a16="http://schemas.microsoft.com/office/drawing/2014/main" id="{4C56C58B-1C80-B726-80F6-0644B146C6D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flipH="1">
            <a:off x="9853669" y="2478045"/>
            <a:ext cx="984494" cy="1053988"/>
          </a:xfrm>
          <a:prstGeom prst="rect">
            <a:avLst/>
          </a:prstGeom>
        </p:spPr>
      </p:pic>
      <p:pic>
        <p:nvPicPr>
          <p:cNvPr id="27" name="Grafik 26" descr="Eine lächelnde Frau">
            <a:extLst>
              <a:ext uri="{FF2B5EF4-FFF2-40B4-BE49-F238E27FC236}">
                <a16:creationId xmlns:a16="http://schemas.microsoft.com/office/drawing/2014/main" id="{28FE5427-D0C9-CCAB-CAE5-C21BE7F7A92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flipH="1">
            <a:off x="9992016" y="2875359"/>
            <a:ext cx="464679" cy="508242"/>
          </a:xfrm>
          <a:prstGeom prst="rect">
            <a:avLst/>
          </a:prstGeom>
        </p:spPr>
      </p:pic>
      <p:sp>
        <p:nvSpPr>
          <p:cNvPr id="28" name="Textfeld 27">
            <a:extLst>
              <a:ext uri="{FF2B5EF4-FFF2-40B4-BE49-F238E27FC236}">
                <a16:creationId xmlns:a16="http://schemas.microsoft.com/office/drawing/2014/main" id="{01EBF879-258E-0160-40E8-A43B11F9E5EC}"/>
              </a:ext>
            </a:extLst>
          </p:cNvPr>
          <p:cNvSpPr txBox="1"/>
          <p:nvPr/>
        </p:nvSpPr>
        <p:spPr>
          <a:xfrm>
            <a:off x="6112828" y="2593987"/>
            <a:ext cx="1974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+ </a:t>
            </a:r>
            <a:r>
              <a:rPr lang="de-DE" err="1"/>
              <a:t>mouvement</a:t>
            </a:r>
            <a:endParaRPr lang="de-DE"/>
          </a:p>
        </p:txBody>
      </p:sp>
      <p:sp>
        <p:nvSpPr>
          <p:cNvPr id="31" name="Sprechblase: rechteckig 30">
            <a:extLst>
              <a:ext uri="{FF2B5EF4-FFF2-40B4-BE49-F238E27FC236}">
                <a16:creationId xmlns:a16="http://schemas.microsoft.com/office/drawing/2014/main" id="{D5C9EC32-A948-6CA4-3FD3-7E223D281FAC}"/>
              </a:ext>
            </a:extLst>
          </p:cNvPr>
          <p:cNvSpPr/>
          <p:nvPr/>
        </p:nvSpPr>
        <p:spPr>
          <a:xfrm>
            <a:off x="2858199" y="3005039"/>
            <a:ext cx="3102229" cy="601382"/>
          </a:xfrm>
          <a:prstGeom prst="wedgeRectCallout">
            <a:avLst>
              <a:gd name="adj1" fmla="val -61159"/>
              <a:gd name="adj2" fmla="val -1915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« Salut XYZ</a:t>
            </a:r>
            <a:r>
              <a:rPr lang="fr-FR" noProof="0"/>
              <a:t> !» 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D3EE27F8-2BF2-67F6-91A0-9F5A677FE4B6}"/>
              </a:ext>
            </a:extLst>
          </p:cNvPr>
          <p:cNvSpPr txBox="1"/>
          <p:nvPr/>
        </p:nvSpPr>
        <p:spPr>
          <a:xfrm>
            <a:off x="3242473" y="3570032"/>
            <a:ext cx="2483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+ </a:t>
            </a:r>
            <a:r>
              <a:rPr lang="de-DE" err="1"/>
              <a:t>répète</a:t>
            </a:r>
            <a:r>
              <a:rPr lang="de-DE"/>
              <a:t> le </a:t>
            </a:r>
            <a:r>
              <a:rPr lang="de-DE" err="1"/>
              <a:t>mouvement</a:t>
            </a:r>
            <a:endParaRPr lang="de-DE"/>
          </a:p>
        </p:txBody>
      </p:sp>
      <p:sp>
        <p:nvSpPr>
          <p:cNvPr id="33" name="Sprechblase: rechteckig 32">
            <a:extLst>
              <a:ext uri="{FF2B5EF4-FFF2-40B4-BE49-F238E27FC236}">
                <a16:creationId xmlns:a16="http://schemas.microsoft.com/office/drawing/2014/main" id="{A7168C20-8567-CB30-DD8F-DAA3D2A1DCD1}"/>
              </a:ext>
            </a:extLst>
          </p:cNvPr>
          <p:cNvSpPr/>
          <p:nvPr/>
        </p:nvSpPr>
        <p:spPr>
          <a:xfrm>
            <a:off x="5549042" y="3946068"/>
            <a:ext cx="3102229" cy="601382"/>
          </a:xfrm>
          <a:prstGeom prst="wedgeRectCallout">
            <a:avLst>
              <a:gd name="adj1" fmla="val 80614"/>
              <a:gd name="adj2" fmla="val -15067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« Et toi ? </a:t>
            </a:r>
            <a:r>
              <a:rPr lang="fr-FR" noProof="0"/>
              <a:t>Comment tu t‘appelles ? » </a:t>
            </a:r>
          </a:p>
        </p:txBody>
      </p:sp>
      <p:sp>
        <p:nvSpPr>
          <p:cNvPr id="34" name="Sprechblase: rechteckig 33">
            <a:extLst>
              <a:ext uri="{FF2B5EF4-FFF2-40B4-BE49-F238E27FC236}">
                <a16:creationId xmlns:a16="http://schemas.microsoft.com/office/drawing/2014/main" id="{37E1B84E-4B37-F73D-F9C2-5E3AE3DCA572}"/>
              </a:ext>
            </a:extLst>
          </p:cNvPr>
          <p:cNvSpPr/>
          <p:nvPr/>
        </p:nvSpPr>
        <p:spPr>
          <a:xfrm>
            <a:off x="2932997" y="4635946"/>
            <a:ext cx="3102229" cy="601382"/>
          </a:xfrm>
          <a:prstGeom prst="wedgeRectCallout">
            <a:avLst>
              <a:gd name="adj1" fmla="val -61339"/>
              <a:gd name="adj2" fmla="val -11523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« Je m’appelle ZYX</a:t>
            </a:r>
            <a:r>
              <a:rPr lang="fr-FR" noProof="0"/>
              <a:t> » 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CDBFC961-9A41-4421-4AC3-AF078DEFD009}"/>
              </a:ext>
            </a:extLst>
          </p:cNvPr>
          <p:cNvSpPr txBox="1"/>
          <p:nvPr/>
        </p:nvSpPr>
        <p:spPr>
          <a:xfrm>
            <a:off x="3574387" y="5189215"/>
            <a:ext cx="1974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+ </a:t>
            </a:r>
            <a:r>
              <a:rPr lang="de-DE" err="1"/>
              <a:t>mouvement</a:t>
            </a:r>
            <a:endParaRPr lang="de-DE"/>
          </a:p>
        </p:txBody>
      </p:sp>
      <p:sp>
        <p:nvSpPr>
          <p:cNvPr id="36" name="Sprechblase: rechteckig 35">
            <a:extLst>
              <a:ext uri="{FF2B5EF4-FFF2-40B4-BE49-F238E27FC236}">
                <a16:creationId xmlns:a16="http://schemas.microsoft.com/office/drawing/2014/main" id="{CFEE4232-D244-4455-022A-7AFB63C639C7}"/>
              </a:ext>
            </a:extLst>
          </p:cNvPr>
          <p:cNvSpPr/>
          <p:nvPr/>
        </p:nvSpPr>
        <p:spPr>
          <a:xfrm>
            <a:off x="5689269" y="5391675"/>
            <a:ext cx="3102229" cy="601382"/>
          </a:xfrm>
          <a:prstGeom prst="wedgeRectCallout">
            <a:avLst>
              <a:gd name="adj1" fmla="val 68317"/>
              <a:gd name="adj2" fmla="val -21970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« Salut ZYX</a:t>
            </a:r>
            <a:r>
              <a:rPr lang="fr-FR" noProof="0"/>
              <a:t> !» 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57C9AB84-DD5B-CE19-C1C7-FDF99FB4C295}"/>
              </a:ext>
            </a:extLst>
          </p:cNvPr>
          <p:cNvSpPr txBox="1"/>
          <p:nvPr/>
        </p:nvSpPr>
        <p:spPr>
          <a:xfrm>
            <a:off x="6167992" y="5938906"/>
            <a:ext cx="2483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+ </a:t>
            </a:r>
            <a:r>
              <a:rPr lang="de-DE" err="1"/>
              <a:t>répète</a:t>
            </a:r>
            <a:r>
              <a:rPr lang="de-DE"/>
              <a:t> le </a:t>
            </a:r>
            <a:r>
              <a:rPr lang="de-DE" err="1"/>
              <a:t>mouvement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5381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Slide Background">
            <a:extLst>
              <a:ext uri="{FF2B5EF4-FFF2-40B4-BE49-F238E27FC236}">
                <a16:creationId xmlns:a16="http://schemas.microsoft.com/office/drawing/2014/main" id="{924D84CD-5280-4B52-B96E-8EDAA2B20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3E65D517-46E4-8037-A63D-629DE1253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C7E313-986B-36FF-A3F2-0C1B14B83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661" y="536431"/>
            <a:ext cx="10477600" cy="1157242"/>
          </a:xfrm>
        </p:spPr>
        <p:txBody>
          <a:bodyPr>
            <a:normAutofit/>
          </a:bodyPr>
          <a:lstStyle/>
          <a:p>
            <a:r>
              <a:rPr lang="de-DE" sz="4000" dirty="0"/>
              <a:t>Plan du </a:t>
            </a:r>
            <a:r>
              <a:rPr lang="de-DE" sz="4000" dirty="0" err="1"/>
              <a:t>cours</a:t>
            </a:r>
            <a:r>
              <a:rPr lang="de-DE" sz="4000" dirty="0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C067D03-F4C5-FAF9-F67F-87DC5B7B9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2520" y="6356350"/>
            <a:ext cx="3200400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A9698225-D6B1-8279-1338-0284E24100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369764"/>
              </p:ext>
            </p:extLst>
          </p:nvPr>
        </p:nvGraphicFramePr>
        <p:xfrm>
          <a:off x="1080471" y="1532362"/>
          <a:ext cx="10031057" cy="4492138"/>
        </p:xfrm>
        <a:graphic>
          <a:graphicData uri="http://schemas.openxmlformats.org/drawingml/2006/table">
            <a:tbl>
              <a:tblPr firstRow="1" bandRow="1"/>
              <a:tblGrid>
                <a:gridCol w="855392">
                  <a:extLst>
                    <a:ext uri="{9D8B030D-6E8A-4147-A177-3AD203B41FA5}">
                      <a16:colId xmlns:a16="http://schemas.microsoft.com/office/drawing/2014/main" val="1820234376"/>
                    </a:ext>
                  </a:extLst>
                </a:gridCol>
                <a:gridCol w="1171977">
                  <a:extLst>
                    <a:ext uri="{9D8B030D-6E8A-4147-A177-3AD203B41FA5}">
                      <a16:colId xmlns:a16="http://schemas.microsoft.com/office/drawing/2014/main" val="3387810073"/>
                    </a:ext>
                  </a:extLst>
                </a:gridCol>
                <a:gridCol w="8003688">
                  <a:extLst>
                    <a:ext uri="{9D8B030D-6E8A-4147-A177-3AD203B41FA5}">
                      <a16:colId xmlns:a16="http://schemas.microsoft.com/office/drawing/2014/main" val="863131603"/>
                    </a:ext>
                  </a:extLst>
                </a:gridCol>
              </a:tblGrid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séance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date</a:t>
                      </a:r>
                      <a:endParaRPr lang="de-DE" sz="16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 dirty="0" err="1">
                          <a:effectLst/>
                          <a:latin typeface="Aptos" panose="020B0004020202020204" pitchFamily="34" charset="0"/>
                        </a:rPr>
                        <a:t>thème</a:t>
                      </a:r>
                      <a:r>
                        <a:rPr lang="de-DE" sz="1600" b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05820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un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12/11/2025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Bonjour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! Je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m'appelle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…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Begrüßung, Organisatorisches, sich vorstellen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98362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2 deux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19/11/2025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Faire des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phrases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grammatikalische Grundlagen, Verbkonjugation im Präsens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421606"/>
                  </a:ext>
                </a:extLst>
              </a:tr>
              <a:tr h="355224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3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trois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26/11/2025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La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musique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française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– </a:t>
                      </a:r>
                      <a:r>
                        <a:rPr lang="de-DE" sz="1600" i="0" dirty="0">
                          <a:effectLst/>
                          <a:latin typeface="Aptos" panose="020B0004020202020204" pitchFamily="34" charset="0"/>
                        </a:rPr>
                        <a:t>französische Musik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de-DE" sz="1600" b="1" dirty="0">
                          <a:effectLst/>
                          <a:latin typeface="Aptos" panose="020B0004020202020204" pitchFamily="34" charset="0"/>
                          <a:sym typeface="Wingdings" panose="05000000000000000000" pitchFamily="2" charset="2"/>
                        </a:rPr>
                        <a:t>Kopfhörer mitbringen! </a:t>
                      </a:r>
                      <a:endParaRPr lang="de-DE" sz="1600" b="1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0278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4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quatre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03/12/2025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Le Français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dans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le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monde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Frankophonie, der französiche Einfluss in der Welt, Kolonialgeschichte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83713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5 cinq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10/12/2025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0" i="1" dirty="0">
                          <a:effectLst/>
                          <a:latin typeface="Aptos" panose="020B0004020202020204" pitchFamily="34" charset="0"/>
                        </a:rPr>
                        <a:t>Il </a:t>
                      </a:r>
                      <a:r>
                        <a:rPr lang="de-DE" sz="1600" b="0" i="1" dirty="0" err="1">
                          <a:effectLst/>
                          <a:latin typeface="Aptos" panose="020B0004020202020204" pitchFamily="34" charset="0"/>
                        </a:rPr>
                        <a:t>est</a:t>
                      </a:r>
                      <a:r>
                        <a:rPr lang="de-DE" sz="1600" b="0" i="1" dirty="0">
                          <a:effectLst/>
                          <a:latin typeface="Aptos" panose="020B0004020202020204" pitchFamily="34" charset="0"/>
                        </a:rPr>
                        <a:t> quelle heure ? </a:t>
                      </a:r>
                      <a:r>
                        <a:rPr lang="de-DE" sz="1600" b="0" dirty="0">
                          <a:effectLst/>
                          <a:latin typeface="Aptos" panose="020B0004020202020204" pitchFamily="34" charset="0"/>
                        </a:rPr>
                        <a:t>– Zahlen &amp; Uhrzeiten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657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6 six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17/122025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Voyage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voyage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Reisen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606669"/>
                  </a:ext>
                </a:extLst>
              </a:tr>
              <a:tr h="356582">
                <a:tc gridSpan="3">
                  <a:txBody>
                    <a:bodyPr/>
                    <a:lstStyle/>
                    <a:p>
                      <a:pPr marL="0" marR="0" algn="ctr" fontAlgn="t">
                        <a:buNone/>
                      </a:pPr>
                      <a:r>
                        <a:rPr lang="de-DE" sz="1600" b="1" i="1" dirty="0" err="1">
                          <a:effectLst/>
                          <a:latin typeface="Aptos" panose="020B0004020202020204" pitchFamily="34" charset="0"/>
                        </a:rPr>
                        <a:t>vacances</a:t>
                      </a:r>
                      <a:r>
                        <a:rPr lang="de-DE" sz="1600" b="1" i="1" dirty="0">
                          <a:effectLst/>
                          <a:latin typeface="Aptos" panose="020B0004020202020204" pitchFamily="34" charset="0"/>
                        </a:rPr>
                        <a:t> de </a:t>
                      </a:r>
                      <a:r>
                        <a:rPr lang="de-DE" sz="1600" b="1" i="1" dirty="0" err="1">
                          <a:effectLst/>
                          <a:latin typeface="Aptos" panose="020B0004020202020204" pitchFamily="34" charset="0"/>
                        </a:rPr>
                        <a:t>no</a:t>
                      </a:r>
                      <a:r>
                        <a:rPr lang="az-Cyrl-AZ" sz="1600" b="1" i="1" dirty="0">
                          <a:effectLst/>
                          <a:latin typeface="Aptos" panose="020B0004020202020204" pitchFamily="34" charset="0"/>
                        </a:rPr>
                        <a:t>ё</a:t>
                      </a:r>
                      <a:r>
                        <a:rPr lang="de-DE" sz="1600" b="1" i="1" dirty="0">
                          <a:effectLst/>
                          <a:latin typeface="Aptos" panose="020B0004020202020204" pitchFamily="34" charset="0"/>
                        </a:rPr>
                        <a:t>l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fontAlgn="t">
                        <a:buNone/>
                      </a:pP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fontAlgn="t">
                        <a:buNone/>
                      </a:pP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986561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7 sept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07/01/2026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Les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Activités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Freizeitaktivitäten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513182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8 huit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14/01/2026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Qu'est-ce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qu'on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mange?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- Essen in Frankreich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89081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9 neuf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21/01/2026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Vous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avez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choisi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?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- Essen und Trinken bestellen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70165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10 dix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28/01/2026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À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Vous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!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 Eure Ideen zum Weiterlernen, Abschluss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193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2153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8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14CA917-09D9-D3B0-FB0B-AA0B4112E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de-DE" sz="4000">
                <a:solidFill>
                  <a:schemeClr val="bg1"/>
                </a:solidFill>
              </a:rPr>
              <a:t>La pratique </a:t>
            </a:r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EF0B442-A092-CE28-64DC-2514E20C5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2526" y="6355399"/>
            <a:ext cx="672957" cy="343768"/>
          </a:xfrm>
        </p:spPr>
        <p:txBody>
          <a:bodyPr anchor="ctr">
            <a:normAutofit/>
          </a:bodyPr>
          <a:lstStyle/>
          <a:p>
            <a:pPr algn="ctr">
              <a:spcAft>
                <a:spcPts val="600"/>
              </a:spcAft>
            </a:pPr>
            <a:fld id="{906CE641-9D56-4250-A2F0-FA3ED935D71C}" type="slidenum">
              <a:rPr lang="de-DE">
                <a:solidFill>
                  <a:schemeClr val="tx1"/>
                </a:solidFill>
              </a:rPr>
              <a:pPr algn="ctr">
                <a:spcAft>
                  <a:spcPts val="600"/>
                </a:spcAft>
              </a:pPr>
              <a:t>4</a:t>
            </a:fld>
            <a:endParaRPr lang="de-DE">
              <a:solidFill>
                <a:schemeClr val="tx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A079B8-4D2E-A3E7-B26C-AF6CBD7BB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10679401" cy="3959619"/>
          </a:xfrm>
        </p:spPr>
        <p:txBody>
          <a:bodyPr>
            <a:normAutofit/>
          </a:bodyPr>
          <a:lstStyle/>
          <a:p>
            <a:endParaRPr lang="de-DE" sz="2400"/>
          </a:p>
          <a:p>
            <a:pPr>
              <a:lnSpc>
                <a:spcPct val="150000"/>
              </a:lnSpc>
            </a:pPr>
            <a:r>
              <a:rPr lang="de-DE" sz="2400" err="1"/>
              <a:t>Travaillez</a:t>
            </a:r>
            <a:r>
              <a:rPr lang="de-DE" sz="2400"/>
              <a:t> </a:t>
            </a:r>
            <a:r>
              <a:rPr lang="de-DE" sz="2400" err="1"/>
              <a:t>avec</a:t>
            </a:r>
            <a:r>
              <a:rPr lang="de-DE" sz="2400"/>
              <a:t> </a:t>
            </a:r>
            <a:r>
              <a:rPr lang="de-DE" sz="2400" err="1"/>
              <a:t>un</a:t>
            </a:r>
            <a:r>
              <a:rPr lang="de-DE" sz="2400"/>
              <a:t> </a:t>
            </a:r>
            <a:r>
              <a:rPr lang="de-DE" sz="2400" err="1"/>
              <a:t>ordinateur</a:t>
            </a:r>
            <a:r>
              <a:rPr lang="de-DE" sz="2400"/>
              <a:t> (Computer) </a:t>
            </a:r>
            <a:r>
              <a:rPr lang="de-DE" sz="2400" err="1"/>
              <a:t>ou</a:t>
            </a:r>
            <a:r>
              <a:rPr lang="de-DE" sz="2400"/>
              <a:t> </a:t>
            </a:r>
            <a:r>
              <a:rPr lang="de-DE" sz="2400" err="1"/>
              <a:t>une</a:t>
            </a:r>
            <a:r>
              <a:rPr lang="de-DE" sz="2400"/>
              <a:t> </a:t>
            </a:r>
            <a:r>
              <a:rPr lang="de-DE" sz="2400" err="1"/>
              <a:t>tablette</a:t>
            </a:r>
            <a:r>
              <a:rPr lang="de-DE" sz="2400"/>
              <a:t> (Tablet) </a:t>
            </a:r>
          </a:p>
          <a:p>
            <a:pPr>
              <a:lnSpc>
                <a:spcPct val="150000"/>
              </a:lnSpc>
            </a:pPr>
            <a:r>
              <a:rPr lang="de-DE" sz="2400" err="1"/>
              <a:t>Faites</a:t>
            </a:r>
            <a:r>
              <a:rPr lang="de-DE" sz="2400"/>
              <a:t> </a:t>
            </a:r>
            <a:r>
              <a:rPr lang="de-DE" sz="2400" err="1"/>
              <a:t>une</a:t>
            </a:r>
            <a:r>
              <a:rPr lang="de-DE" sz="2400"/>
              <a:t> liste des </a:t>
            </a:r>
            <a:r>
              <a:rPr lang="de-DE" sz="2400" err="1"/>
              <a:t>mots</a:t>
            </a:r>
            <a:r>
              <a:rPr lang="de-DE" sz="2400"/>
              <a:t> </a:t>
            </a:r>
            <a:r>
              <a:rPr lang="de-DE" sz="2400">
                <a:sym typeface="Wingdings" panose="05000000000000000000" pitchFamily="2" charset="2"/>
              </a:rPr>
              <a:t> (legt eine Vokabelliste an  </a:t>
            </a:r>
            <a:r>
              <a:rPr lang="de-DE" sz="2400" err="1">
                <a:sym typeface="Wingdings" panose="05000000000000000000" pitchFamily="2" charset="2"/>
              </a:rPr>
              <a:t>ggf</a:t>
            </a:r>
            <a:r>
              <a:rPr lang="de-DE" sz="2400">
                <a:sym typeface="Wingdings" panose="05000000000000000000" pitchFamily="2" charset="2"/>
              </a:rPr>
              <a:t> mehrsprachig)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400">
                <a:sym typeface="Wingdings" panose="05000000000000000000" pitchFamily="2" charset="2"/>
              </a:rPr>
              <a:t> </a:t>
            </a:r>
            <a:r>
              <a:rPr lang="de-DE" sz="2400" err="1">
                <a:sym typeface="Wingdings" panose="05000000000000000000" pitchFamily="2" charset="2"/>
              </a:rPr>
              <a:t>revisez</a:t>
            </a:r>
            <a:r>
              <a:rPr lang="de-DE" sz="2400">
                <a:sym typeface="Wingdings" panose="05000000000000000000" pitchFamily="2" charset="2"/>
              </a:rPr>
              <a:t> </a:t>
            </a:r>
            <a:r>
              <a:rPr lang="de-DE" sz="2400" err="1">
                <a:sym typeface="Wingdings" panose="05000000000000000000" pitchFamily="2" charset="2"/>
              </a:rPr>
              <a:t>les</a:t>
            </a:r>
            <a:r>
              <a:rPr lang="de-DE" sz="2400">
                <a:sym typeface="Wingdings" panose="05000000000000000000" pitchFamily="2" charset="2"/>
              </a:rPr>
              <a:t> </a:t>
            </a:r>
            <a:r>
              <a:rPr lang="de-DE" sz="2400" err="1">
                <a:sym typeface="Wingdings" panose="05000000000000000000" pitchFamily="2" charset="2"/>
              </a:rPr>
              <a:t>mots</a:t>
            </a:r>
            <a:r>
              <a:rPr lang="de-DE" sz="2400">
                <a:sym typeface="Wingdings" panose="05000000000000000000" pitchFamily="2" charset="2"/>
              </a:rPr>
              <a:t> à la </a:t>
            </a:r>
            <a:r>
              <a:rPr lang="de-DE" sz="2400" err="1">
                <a:sym typeface="Wingdings" panose="05000000000000000000" pitchFamily="2" charset="2"/>
              </a:rPr>
              <a:t>maison</a:t>
            </a:r>
            <a:r>
              <a:rPr lang="de-DE" sz="2400">
                <a:sym typeface="Wingdings" panose="05000000000000000000" pitchFamily="2" charset="2"/>
              </a:rPr>
              <a:t> (wiederholt die Vokabeln zuhause)</a:t>
            </a:r>
          </a:p>
          <a:p>
            <a:pPr>
              <a:lnSpc>
                <a:spcPct val="150000"/>
              </a:lnSpc>
            </a:pPr>
            <a:r>
              <a:rPr lang="de-DE" sz="2400" err="1">
                <a:sym typeface="Wingdings" panose="05000000000000000000" pitchFamily="2" charset="2"/>
              </a:rPr>
              <a:t>utilisez</a:t>
            </a:r>
            <a:r>
              <a:rPr lang="de-DE" sz="2400">
                <a:sym typeface="Wingdings" panose="05000000000000000000" pitchFamily="2" charset="2"/>
              </a:rPr>
              <a:t> des </a:t>
            </a:r>
            <a:r>
              <a:rPr lang="de-DE" sz="2400" err="1">
                <a:sym typeface="Wingdings" panose="05000000000000000000" pitchFamily="2" charset="2"/>
              </a:rPr>
              <a:t>dictionnaires</a:t>
            </a:r>
            <a:r>
              <a:rPr lang="de-DE" sz="2400">
                <a:sym typeface="Wingdings" panose="05000000000000000000" pitchFamily="2" charset="2"/>
              </a:rPr>
              <a:t> (en </a:t>
            </a:r>
            <a:r>
              <a:rPr lang="de-DE" sz="2400" err="1">
                <a:sym typeface="Wingdings" panose="05000000000000000000" pitchFamily="2" charset="2"/>
              </a:rPr>
              <a:t>ligne</a:t>
            </a:r>
            <a:r>
              <a:rPr lang="de-DE" sz="2400">
                <a:sym typeface="Wingdings" panose="05000000000000000000" pitchFamily="2" charset="2"/>
              </a:rPr>
              <a:t>)  leo.org , pons.de , </a:t>
            </a:r>
            <a:r>
              <a:rPr lang="de-DE" sz="2400" err="1">
                <a:sym typeface="Wingdings" panose="05000000000000000000" pitchFamily="2" charset="2"/>
              </a:rPr>
              <a:t>DeepL</a:t>
            </a:r>
            <a:r>
              <a:rPr lang="de-DE" sz="2400">
                <a:sym typeface="Wingdings" panose="05000000000000000000" pitchFamily="2" charset="2"/>
              </a:rPr>
              <a:t> , … (</a:t>
            </a:r>
            <a:r>
              <a:rPr lang="de-DE" sz="2400" err="1">
                <a:sym typeface="Wingdings" panose="05000000000000000000" pitchFamily="2" charset="2"/>
              </a:rPr>
              <a:t>pas</a:t>
            </a:r>
            <a:r>
              <a:rPr lang="de-DE" sz="2400">
                <a:sym typeface="Wingdings" panose="05000000000000000000" pitchFamily="2" charset="2"/>
              </a:rPr>
              <a:t> de IA !) </a:t>
            </a:r>
            <a:endParaRPr lang="de-DE" sz="2400"/>
          </a:p>
        </p:txBody>
      </p:sp>
    </p:spTree>
    <p:extLst>
      <p:ext uri="{BB962C8B-B14F-4D97-AF65-F5344CB8AC3E}">
        <p14:creationId xmlns:p14="http://schemas.microsoft.com/office/powerpoint/2010/main" val="514980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B80A88-8E15-B8A9-DBB9-03C8E81AB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nhaltsplatzhalter 1">
            <a:extLst>
              <a:ext uri="{FF2B5EF4-FFF2-40B4-BE49-F238E27FC236}">
                <a16:creationId xmlns:a16="http://schemas.microsoft.com/office/drawing/2014/main" id="{73DD0C0B-4FD4-732A-C898-395FD780D4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196469"/>
              </p:ext>
            </p:extLst>
          </p:nvPr>
        </p:nvGraphicFramePr>
        <p:xfrm>
          <a:off x="916737" y="2316480"/>
          <a:ext cx="10515600" cy="24942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9071969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48221153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04980525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9942112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5394531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français</a:t>
                      </a:r>
                      <a:r>
                        <a:rPr lang="de-DE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allemand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anglais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espagnol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visualisation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28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le </a:t>
                      </a:r>
                      <a:r>
                        <a:rPr lang="de-DE" err="1"/>
                        <a:t>nom</a:t>
                      </a:r>
                      <a:r>
                        <a:rPr lang="de-DE"/>
                        <a:t> (m)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Der Name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 </a:t>
                      </a:r>
                      <a:r>
                        <a:rPr lang="de-DE" err="1"/>
                        <a:t>name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el</a:t>
                      </a:r>
                      <a:r>
                        <a:rPr lang="de-DE"/>
                        <a:t> </a:t>
                      </a:r>
                      <a:r>
                        <a:rPr lang="de-DE" err="1"/>
                        <a:t>nombre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590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l‘âge</a:t>
                      </a:r>
                      <a:r>
                        <a:rPr lang="de-DE"/>
                        <a:t> (m)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Das Alter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age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La </a:t>
                      </a:r>
                      <a:r>
                        <a:rPr lang="de-DE" err="1"/>
                        <a:t>edad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938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le jour (m)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Der 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day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El </a:t>
                      </a:r>
                      <a:r>
                        <a:rPr lang="de-DE" err="1"/>
                        <a:t>día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616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l‘université</a:t>
                      </a:r>
                      <a:r>
                        <a:rPr lang="de-DE"/>
                        <a:t> (f)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Die Universität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university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La </a:t>
                      </a:r>
                      <a:r>
                        <a:rPr lang="de-DE" err="1"/>
                        <a:t>universidad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293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la </a:t>
                      </a:r>
                      <a:r>
                        <a:rPr lang="de-DE" err="1"/>
                        <a:t>langue</a:t>
                      </a:r>
                      <a:r>
                        <a:rPr lang="de-DE"/>
                        <a:t> (f)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Die Sprache, die Zunge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Language, tongue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La </a:t>
                      </a:r>
                      <a:r>
                        <a:rPr lang="de-DE" err="1"/>
                        <a:t>lengua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0779320"/>
                  </a:ext>
                </a:extLst>
              </a:tr>
            </a:tbl>
          </a:graphicData>
        </a:graphic>
      </p:graphicFrame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DFEF4EE-B9CF-C2EF-9F7A-EEB8722C2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5</a:t>
            </a:fld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5111932-538B-779C-4C00-40E1171E35A3}"/>
              </a:ext>
            </a:extLst>
          </p:cNvPr>
          <p:cNvSpPr txBox="1"/>
          <p:nvPr/>
        </p:nvSpPr>
        <p:spPr>
          <a:xfrm>
            <a:off x="793321" y="981717"/>
            <a:ext cx="10338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u="sng">
                <a:latin typeface="+mj-lt"/>
              </a:rPr>
              <a:t>Liste de </a:t>
            </a:r>
            <a:r>
              <a:rPr lang="de-DE" sz="2000" u="sng" err="1">
                <a:latin typeface="+mj-lt"/>
              </a:rPr>
              <a:t>mots</a:t>
            </a:r>
            <a:r>
              <a:rPr lang="de-DE" sz="2000" u="sng">
                <a:latin typeface="+mj-lt"/>
              </a:rPr>
              <a:t> plurilingue (mehrsprachige Wortliste) </a:t>
            </a:r>
          </a:p>
        </p:txBody>
      </p:sp>
      <p:pic>
        <p:nvPicPr>
          <p:cNvPr id="7" name="Grafik 6" descr="Abschlusshut mit einfarbiger Füllung">
            <a:extLst>
              <a:ext uri="{FF2B5EF4-FFF2-40B4-BE49-F238E27FC236}">
                <a16:creationId xmlns:a16="http://schemas.microsoft.com/office/drawing/2014/main" id="{9501CCD5-42FF-DD48-DB9F-2FDA373F2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25000" y="3754369"/>
            <a:ext cx="457200" cy="457200"/>
          </a:xfrm>
          <a:prstGeom prst="rect">
            <a:avLst/>
          </a:prstGeom>
        </p:spPr>
      </p:pic>
      <p:pic>
        <p:nvPicPr>
          <p:cNvPr id="9" name="Grafik 8" descr="dunkel (kleinere Sonne) Silhouette">
            <a:extLst>
              <a:ext uri="{FF2B5EF4-FFF2-40B4-BE49-F238E27FC236}">
                <a16:creationId xmlns:a16="http://schemas.microsoft.com/office/drawing/2014/main" id="{E826D771-D976-96D6-B4A7-5846E25606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469837" y="3318674"/>
            <a:ext cx="567526" cy="567526"/>
          </a:xfrm>
          <a:prstGeom prst="rect">
            <a:avLst/>
          </a:prstGeom>
        </p:spPr>
      </p:pic>
      <p:pic>
        <p:nvPicPr>
          <p:cNvPr id="11" name="Grafik 10" descr="Zunge mit einfarbiger Füllung">
            <a:extLst>
              <a:ext uri="{FF2B5EF4-FFF2-40B4-BE49-F238E27FC236}">
                <a16:creationId xmlns:a16="http://schemas.microsoft.com/office/drawing/2014/main" id="{3552F3A1-7DB6-8437-8B91-557F6CDB7CA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76423" y="4199368"/>
            <a:ext cx="354353" cy="354353"/>
          </a:xfrm>
          <a:prstGeom prst="rect">
            <a:avLst/>
          </a:prstGeom>
        </p:spPr>
      </p:pic>
      <p:pic>
        <p:nvPicPr>
          <p:cNvPr id="13" name="Grafik 12" descr="Baby krabbelnd mit einfarbiger Füllung">
            <a:extLst>
              <a:ext uri="{FF2B5EF4-FFF2-40B4-BE49-F238E27FC236}">
                <a16:creationId xmlns:a16="http://schemas.microsoft.com/office/drawing/2014/main" id="{FF06D442-A7CB-68F4-4337-CB90F41743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402986" y="3077474"/>
            <a:ext cx="346874" cy="346874"/>
          </a:xfrm>
          <a:prstGeom prst="rect">
            <a:avLst/>
          </a:prstGeom>
        </p:spPr>
      </p:pic>
      <p:pic>
        <p:nvPicPr>
          <p:cNvPr id="15" name="Grafik 14" descr="Frau mit einfarbiger Füllung">
            <a:extLst>
              <a:ext uri="{FF2B5EF4-FFF2-40B4-BE49-F238E27FC236}">
                <a16:creationId xmlns:a16="http://schemas.microsoft.com/office/drawing/2014/main" id="{F5699DFF-6CC4-4725-C42C-24A91B698B2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766644" y="3075555"/>
            <a:ext cx="337570" cy="337570"/>
          </a:xfrm>
          <a:prstGeom prst="rect">
            <a:avLst/>
          </a:prstGeom>
        </p:spPr>
      </p:pic>
      <p:pic>
        <p:nvPicPr>
          <p:cNvPr id="17" name="Grafik 16" descr="Frau mit Stock mit einfarbiger Füllung">
            <a:extLst>
              <a:ext uri="{FF2B5EF4-FFF2-40B4-BE49-F238E27FC236}">
                <a16:creationId xmlns:a16="http://schemas.microsoft.com/office/drawing/2014/main" id="{C48E02E5-7657-2EAE-2806-AA5D21D79A9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054147" y="3047552"/>
            <a:ext cx="365573" cy="365573"/>
          </a:xfrm>
          <a:prstGeom prst="rect">
            <a:avLst/>
          </a:prstGeom>
        </p:spPr>
      </p:pic>
      <p:pic>
        <p:nvPicPr>
          <p:cNvPr id="19" name="Grafik 18" descr="Mitarbeitendenausweis Silhouette">
            <a:extLst>
              <a:ext uri="{FF2B5EF4-FFF2-40B4-BE49-F238E27FC236}">
                <a16:creationId xmlns:a16="http://schemas.microsoft.com/office/drawing/2014/main" id="{06DED073-6B54-22C5-D099-DAF2096F6CF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538044" y="2634837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631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588CA5-22E5-0881-84D3-5092AE745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400" noProof="0"/>
              <a:t>Qu’est-ce qu’une phrase ?</a:t>
            </a:r>
          </a:p>
          <a:p>
            <a:pPr marL="0" indent="0" algn="just">
              <a:buNone/>
            </a:pPr>
            <a:endParaRPr lang="fr-FR" sz="2400"/>
          </a:p>
          <a:p>
            <a:pPr marL="0" indent="0" algn="just">
              <a:buNone/>
            </a:pPr>
            <a:r>
              <a:rPr lang="de-DE" sz="2400"/>
              <a:t>„Ein Satz ist eine aus einem Wort oder mehreren Wörtern bestehende in sich geschlossene sprachliche Einheit. […]</a:t>
            </a:r>
          </a:p>
          <a:p>
            <a:pPr marL="0" indent="0" algn="just">
              <a:buNone/>
            </a:pPr>
            <a:r>
              <a:rPr lang="de-DE" sz="2400"/>
              <a:t>Der Satz wird auch definiert als sprachliche Einheit, die aus Subjekt und Prädikat besteht.“</a:t>
            </a:r>
          </a:p>
          <a:p>
            <a:pPr marL="0" indent="0" algn="just">
              <a:buNone/>
            </a:pPr>
            <a:r>
              <a:rPr lang="fr-FR" sz="1200"/>
              <a:t>https://de.wikipedia.org/wiki/Satz_(Grammatik)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32C2D97-5FC6-004D-C757-0476BAF8E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221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C5E0AB-9BCC-4659-87C5-896D7078D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2D83E7-F32E-2B4B-36E4-1ABD85DA9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935" y="1690922"/>
            <a:ext cx="10869561" cy="21505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err="1"/>
              <a:t>Indico</a:t>
            </a:r>
            <a:endParaRPr lang="fr-FR"/>
          </a:p>
          <a:p>
            <a:pPr>
              <a:buFont typeface="Wingdings" panose="05000000000000000000" pitchFamily="2" charset="2"/>
              <a:buChar char="à"/>
            </a:pPr>
            <a:r>
              <a:rPr lang="fr-FR"/>
              <a:t> texte</a:t>
            </a:r>
            <a:r>
              <a:rPr lang="fr-FR" noProof="0"/>
              <a:t> « Je m’appelle Jessica » 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r-FR"/>
              <a:t> travaillez à deux ou à trois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r-FR"/>
              <a:t> consultez la fiche  avec la solution quand vous avez fini</a:t>
            </a:r>
          </a:p>
          <a:p>
            <a:pPr marL="457200" lvl="1" indent="0">
              <a:buNone/>
            </a:pPr>
            <a:r>
              <a:rPr lang="fr-FR" noProof="0"/>
              <a:t>(</a:t>
            </a:r>
            <a:r>
              <a:rPr lang="fr-FR" noProof="0" err="1"/>
              <a:t>nutzt</a:t>
            </a:r>
            <a:r>
              <a:rPr lang="fr-FR" noProof="0"/>
              <a:t> </a:t>
            </a:r>
            <a:r>
              <a:rPr lang="fr-FR" noProof="0" err="1"/>
              <a:t>das</a:t>
            </a:r>
            <a:r>
              <a:rPr lang="fr-FR" noProof="0"/>
              <a:t> </a:t>
            </a:r>
            <a:r>
              <a:rPr lang="fr-FR" noProof="0" err="1"/>
              <a:t>Lösungsblatt</a:t>
            </a:r>
            <a:r>
              <a:rPr lang="fr-FR" noProof="0"/>
              <a:t>, </a:t>
            </a:r>
            <a:r>
              <a:rPr lang="fr-FR" noProof="0" err="1"/>
              <a:t>sobald</a:t>
            </a:r>
            <a:r>
              <a:rPr lang="fr-FR" noProof="0"/>
              <a:t> </a:t>
            </a:r>
            <a:r>
              <a:rPr lang="fr-FR" noProof="0" err="1"/>
              <a:t>ihr</a:t>
            </a:r>
            <a:r>
              <a:rPr lang="fr-FR" noProof="0"/>
              <a:t> </a:t>
            </a:r>
            <a:r>
              <a:rPr lang="fr-FR" noProof="0" err="1"/>
              <a:t>fertig</a:t>
            </a:r>
            <a:r>
              <a:rPr lang="fr-FR" noProof="0"/>
              <a:t> </a:t>
            </a:r>
            <a:r>
              <a:rPr lang="fr-FR" noProof="0" err="1"/>
              <a:t>seid</a:t>
            </a:r>
            <a:r>
              <a:rPr lang="fr-FR" noProof="0"/>
              <a:t>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1A1EE4-BA2A-8AE9-4890-4FA330FD8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7</a:t>
            </a:fld>
            <a:endParaRPr lang="de-DE"/>
          </a:p>
        </p:txBody>
      </p:sp>
      <p:pic>
        <p:nvPicPr>
          <p:cNvPr id="6" name="Grafik 5" descr="Gruppenbrainstorming Silhouette">
            <a:extLst>
              <a:ext uri="{FF2B5EF4-FFF2-40B4-BE49-F238E27FC236}">
                <a16:creationId xmlns:a16="http://schemas.microsoft.com/office/drawing/2014/main" id="{04ECDF61-572F-E9FD-B22D-31AD4B267C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01298" y="2423550"/>
            <a:ext cx="595575" cy="595575"/>
          </a:xfrm>
          <a:prstGeom prst="rect">
            <a:avLst/>
          </a:prstGeom>
        </p:spPr>
      </p:pic>
      <p:pic>
        <p:nvPicPr>
          <p:cNvPr id="7" name="Grafik 6" descr="Dokument Silhouette">
            <a:extLst>
              <a:ext uri="{FF2B5EF4-FFF2-40B4-BE49-F238E27FC236}">
                <a16:creationId xmlns:a16="http://schemas.microsoft.com/office/drawing/2014/main" id="{40515688-55D4-2CCB-85FF-C3F2629973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58581" y="2073219"/>
            <a:ext cx="537419" cy="537419"/>
          </a:xfrm>
          <a:prstGeom prst="rect">
            <a:avLst/>
          </a:prstGeom>
        </p:spPr>
      </p:pic>
      <p:pic>
        <p:nvPicPr>
          <p:cNvPr id="9" name="Grafik 8" descr="Dokument Silhouette">
            <a:extLst>
              <a:ext uri="{FF2B5EF4-FFF2-40B4-BE49-F238E27FC236}">
                <a16:creationId xmlns:a16="http://schemas.microsoft.com/office/drawing/2014/main" id="{10FBC091-96AB-E43F-A2C4-5A0C082C59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717187" y="2849585"/>
            <a:ext cx="537419" cy="53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072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58C6A1-330C-9482-D3EF-AD451DD72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BAE591-7464-67B3-08EB-3407EC74B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935" y="1690922"/>
            <a:ext cx="10869561" cy="2150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err="1"/>
              <a:t>Indico</a:t>
            </a:r>
            <a:br>
              <a:rPr lang="de-DE"/>
            </a:br>
            <a:r>
              <a:rPr lang="de-DE">
                <a:sym typeface="Wingdings" panose="05000000000000000000" pitchFamily="2" charset="2"/>
              </a:rPr>
              <a:t> </a:t>
            </a:r>
            <a:r>
              <a:rPr lang="fr-FR">
                <a:sym typeface="Wingdings" panose="05000000000000000000" pitchFamily="2" charset="2"/>
              </a:rPr>
              <a:t>fiche de travail « la conjugaison des verbes »</a:t>
            </a:r>
            <a:br>
              <a:rPr lang="fr-FR">
                <a:sym typeface="Wingdings" panose="05000000000000000000" pitchFamily="2" charset="2"/>
              </a:rPr>
            </a:br>
            <a:r>
              <a:rPr lang="fr-FR">
                <a:sym typeface="Wingdings" panose="05000000000000000000" pitchFamily="2" charset="2"/>
              </a:rPr>
              <a:t>	</a:t>
            </a:r>
            <a:r>
              <a:rPr lang="fr-FR" sz="2400">
                <a:sym typeface="Wingdings" panose="05000000000000000000" pitchFamily="2" charset="2"/>
              </a:rPr>
              <a:t> travaillez à deux ou à trois</a:t>
            </a:r>
            <a:endParaRPr lang="de-DE" sz="2400"/>
          </a:p>
          <a:p>
            <a:pPr marL="0" indent="0">
              <a:buNone/>
            </a:pPr>
            <a:endParaRPr lang="fr-FR" noProof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2BA9274-FCBA-C3B9-93B6-D46907419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8</a:t>
            </a:fld>
            <a:endParaRPr lang="de-DE"/>
          </a:p>
        </p:txBody>
      </p:sp>
      <p:pic>
        <p:nvPicPr>
          <p:cNvPr id="6" name="Grafik 5" descr="Gruppenbrainstorming Silhouette">
            <a:extLst>
              <a:ext uri="{FF2B5EF4-FFF2-40B4-BE49-F238E27FC236}">
                <a16:creationId xmlns:a16="http://schemas.microsoft.com/office/drawing/2014/main" id="{A8520D9E-5855-730F-2AAD-7380E6B8C5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71798" y="2508913"/>
            <a:ext cx="595575" cy="595575"/>
          </a:xfrm>
          <a:prstGeom prst="rect">
            <a:avLst/>
          </a:prstGeom>
        </p:spPr>
      </p:pic>
      <p:pic>
        <p:nvPicPr>
          <p:cNvPr id="7" name="Grafik 6" descr="Dokument Silhouette">
            <a:extLst>
              <a:ext uri="{FF2B5EF4-FFF2-40B4-BE49-F238E27FC236}">
                <a16:creationId xmlns:a16="http://schemas.microsoft.com/office/drawing/2014/main" id="{39129FAF-D396-DFA2-D665-5D8D6F5733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02906" y="2062000"/>
            <a:ext cx="537419" cy="53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12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2BB8E4-393B-4EEB-4A92-852279344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BA4722-07D0-285C-8ECE-CF6274B01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000" u="sng"/>
              <a:t>Verben auf -er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8BACB98-6F61-549E-E22A-1380F5784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9</a:t>
            </a:fld>
            <a:endParaRPr lang="de-DE"/>
          </a:p>
        </p:txBody>
      </p:sp>
      <p:graphicFrame>
        <p:nvGraphicFramePr>
          <p:cNvPr id="10" name="Inhaltsplatzhalter 9">
            <a:extLst>
              <a:ext uri="{FF2B5EF4-FFF2-40B4-BE49-F238E27FC236}">
                <a16:creationId xmlns:a16="http://schemas.microsoft.com/office/drawing/2014/main" id="{22AB23C8-E56E-72C5-5448-E5A09662DB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683257"/>
              </p:ext>
            </p:extLst>
          </p:nvPr>
        </p:nvGraphicFramePr>
        <p:xfrm>
          <a:off x="838200" y="1879413"/>
          <a:ext cx="10515600" cy="2595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3918">
                  <a:extLst>
                    <a:ext uri="{9D8B030D-6E8A-4147-A177-3AD203B41FA5}">
                      <a16:colId xmlns:a16="http://schemas.microsoft.com/office/drawing/2014/main" val="4243949993"/>
                    </a:ext>
                  </a:extLst>
                </a:gridCol>
                <a:gridCol w="4093882">
                  <a:extLst>
                    <a:ext uri="{9D8B030D-6E8A-4147-A177-3AD203B41FA5}">
                      <a16:colId xmlns:a16="http://schemas.microsoft.com/office/drawing/2014/main" val="3286177967"/>
                    </a:ext>
                  </a:extLst>
                </a:gridCol>
                <a:gridCol w="1177365">
                  <a:extLst>
                    <a:ext uri="{9D8B030D-6E8A-4147-A177-3AD203B41FA5}">
                      <a16:colId xmlns:a16="http://schemas.microsoft.com/office/drawing/2014/main" val="3863509588"/>
                    </a:ext>
                  </a:extLst>
                </a:gridCol>
                <a:gridCol w="4080435">
                  <a:extLst>
                    <a:ext uri="{9D8B030D-6E8A-4147-A177-3AD203B41FA5}">
                      <a16:colId xmlns:a16="http://schemas.microsoft.com/office/drawing/2014/main" val="12818480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parler</a:t>
                      </a:r>
                      <a:r>
                        <a:rPr lang="de-DE"/>
                        <a:t> (sprechen)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habiter</a:t>
                      </a:r>
                      <a:r>
                        <a:rPr lang="de-DE"/>
                        <a:t> (wohnen)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479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parl</a:t>
                      </a:r>
                      <a:r>
                        <a:rPr lang="de-DE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j‘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habit</a:t>
                      </a:r>
                      <a:r>
                        <a:rPr lang="de-DE" dirty="0"/>
                        <a:t>-e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2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parl</a:t>
                      </a:r>
                      <a:r>
                        <a:rPr lang="de-DE" dirty="0"/>
                        <a:t>-es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habit</a:t>
                      </a:r>
                      <a:r>
                        <a:rPr lang="de-DE" dirty="0"/>
                        <a:t>-es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198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parl</a:t>
                      </a:r>
                      <a:r>
                        <a:rPr lang="de-DE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habit</a:t>
                      </a:r>
                      <a:r>
                        <a:rPr lang="de-DE" dirty="0"/>
                        <a:t>-e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3432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parl-ons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habit-ons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367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parl-ez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habit-ez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34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parl-ent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habit-ent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923371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B14DA7B6-150F-8196-8B3D-345E69DEE1AF}"/>
              </a:ext>
            </a:extLst>
          </p:cNvPr>
          <p:cNvSpPr txBox="1"/>
          <p:nvPr/>
        </p:nvSpPr>
        <p:spPr>
          <a:xfrm>
            <a:off x="838200" y="4864847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Weitere Verben auf –er:  </a:t>
            </a:r>
            <a:r>
              <a:rPr lang="de-DE" err="1"/>
              <a:t>s‘appeler</a:t>
            </a:r>
            <a:r>
              <a:rPr lang="de-DE"/>
              <a:t> (heißen), </a:t>
            </a:r>
            <a:r>
              <a:rPr lang="de-DE" err="1"/>
              <a:t>manger</a:t>
            </a:r>
            <a:r>
              <a:rPr lang="de-DE"/>
              <a:t> (essen), </a:t>
            </a:r>
            <a:r>
              <a:rPr lang="de-DE" err="1"/>
              <a:t>adorer</a:t>
            </a:r>
            <a:r>
              <a:rPr lang="de-DE"/>
              <a:t> (lieben), </a:t>
            </a:r>
            <a:r>
              <a:rPr lang="de-DE" err="1"/>
              <a:t>retourner</a:t>
            </a:r>
            <a:r>
              <a:rPr lang="de-DE"/>
              <a:t> (zurückkehren), </a:t>
            </a:r>
          </a:p>
          <a:p>
            <a:r>
              <a:rPr lang="de-DE" err="1"/>
              <a:t>aimer</a:t>
            </a:r>
            <a:r>
              <a:rPr lang="de-DE"/>
              <a:t> (lieben/mögen), </a:t>
            </a:r>
            <a:r>
              <a:rPr lang="de-DE" err="1"/>
              <a:t>nager</a:t>
            </a:r>
            <a:r>
              <a:rPr lang="de-DE"/>
              <a:t> (schwimmen), …</a:t>
            </a:r>
          </a:p>
        </p:txBody>
      </p:sp>
    </p:spTree>
    <p:extLst>
      <p:ext uri="{BB962C8B-B14F-4D97-AF65-F5344CB8AC3E}">
        <p14:creationId xmlns:p14="http://schemas.microsoft.com/office/powerpoint/2010/main" val="2473334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1121</Words>
  <Application>Microsoft Office PowerPoint</Application>
  <PresentationFormat>Breitbild</PresentationFormat>
  <Paragraphs>243</Paragraphs>
  <Slides>17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Berlin Sans FB</vt:lpstr>
      <vt:lpstr>Wingdings</vt:lpstr>
      <vt:lpstr>Office Theme</vt:lpstr>
      <vt:lpstr>Bonjour tout le monde ! séance n° 2  –  19/11/2025   </vt:lpstr>
      <vt:lpstr>PowerPoint-Präsentation</vt:lpstr>
      <vt:lpstr>Plan du cours </vt:lpstr>
      <vt:lpstr>La pratique </vt:lpstr>
      <vt:lpstr>PowerPoint-Präsentation</vt:lpstr>
      <vt:lpstr>PowerPoint-Präsentation</vt:lpstr>
      <vt:lpstr>PowerPoint-Präsentation</vt:lpstr>
      <vt:lpstr>PowerPoint-Präsentation</vt:lpstr>
      <vt:lpstr>Verben auf -er </vt:lpstr>
      <vt:lpstr>wichtige unregelmäßige Verben: être und avoir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Clara Forster</dc:creator>
  <cp:lastModifiedBy>Clara Forster</cp:lastModifiedBy>
  <cp:revision>1</cp:revision>
  <dcterms:created xsi:type="dcterms:W3CDTF">2025-04-04T10:45:43Z</dcterms:created>
  <dcterms:modified xsi:type="dcterms:W3CDTF">2025-11-19T13:37:04Z</dcterms:modified>
</cp:coreProperties>
</file>