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D96A-9E12-4D98-8987-94419A240E0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F40C3-A8E1-4435-BAFB-30500938CA4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7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Viele Jugendliche in der Banlieue erleben Ausgrenzung und Polizeigewalt. Ein tragisches Beispiel war der Tod von </a:t>
            </a:r>
            <a:r>
              <a:rPr lang="de-DE" dirty="0" err="1"/>
              <a:t>Nahel</a:t>
            </a:r>
            <a:r>
              <a:rPr lang="de-DE" dirty="0"/>
              <a:t> im Jahr 2023.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40C3-A8E1-4435-BAFB-30500938CA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40C3-A8E1-4435-BAFB-30500938CA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6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Jugendlichen der Banlieue schaffen ihre eigene Kultur – durch Musik, Kleidung und Filme. Das ist auch Widerstand gegen Ungerechtigkeit.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40C3-A8E1-4435-BAFB-30500938CA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Medien zeigen oft nur das Negative. Aber es gibt auch viel Kreativität und Lebensfreude in der Banlieue.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40C3-A8E1-4435-BAFB-30500938CA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5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Banlieue zeigt die sozialen Probleme Frankreichs. Aber sie zeigt auch, wie stark junge Menschen sein können.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40C3-A8E1-4435-BAFB-30500938CA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2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F04F8-C000-D4D8-87B2-B90C980F0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7728F5-590B-6BCA-D8C3-84DE84E66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802CF-03E6-F9A9-3607-7BE310B6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A4FF83-A40C-CA73-B592-1A8A537F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2CC911-155C-E1B8-A683-8BB950EC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7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2F928-9054-6C83-2FD8-E2A3ED5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9A7F2C-B20D-5ED8-44C8-B9AFE2B2D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DF37EC-686B-4F84-3CDB-EDA24E10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2F8E53-AC23-2455-FAB8-6BED80D4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0FF63-5913-4BC5-EE73-4970A0E8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6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8A967A-8209-F3B2-242A-6063B446F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A0E86F-7FDC-815B-C0EF-15069D1C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DFD73-EA56-20E5-707D-130D9266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847ED1-DC5C-5BB9-E503-92B02576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12C17-A067-65E5-D40F-FA40C9DF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1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0DDA6-1022-5C2D-1DF5-1461921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DEF41-C4F1-14E3-8B0F-8B1B70F7F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0F4B7-5266-41AD-3E27-A05B753F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480B9-ED19-0BD5-2A88-680C4F70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B2D2AE-1852-1E3A-E448-773A03B1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2904D-2226-02F9-54C9-4DCBD76B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53CE80-C49E-8903-B4C8-DDFC02CE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2296EB-626B-5093-33AB-AB5B8877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4850A1-7610-EDF8-1F42-1EFF0BA0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B4BC80-BC6C-E212-2EAB-DB9A89A2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90E1-79AE-B271-C914-884CCBAE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E370C1-E820-37B2-B86A-92C1F5DDE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133A07-95AC-F7E3-CA02-DD385B5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7F89F5-337D-6743-DA24-7091981E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9C9614-4821-F77C-8208-2FDEBE02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C26F76-4E99-8A82-8B06-80ADB8E9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2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DD278-BBE7-E653-00F1-3E738638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1FEA3F-C81F-A19D-800C-FBB1E889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0008E3-0060-BA19-7F4E-091BE849F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1FC2ED-98BC-F7A8-4814-6D48CE1D0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AA0ABD-6B99-474B-32CA-F97E0E175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8E6B1C-482A-A264-F7F5-AFED4F15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F108D6-B3F3-2D3E-CAD8-69382B8B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FE72A9-B152-E3AE-E412-218053C1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24855-4AA0-25A7-F5D5-CEB2CAB1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CCACAF-5BE1-A38E-126C-EF3D4B18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CDD930-F196-E843-3D8D-23CE6675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D6B27D-6852-5428-5896-7579B6F8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0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0AEBB5-3E58-7C34-667F-F5A1A64D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928CC7-876F-F9BD-10E9-A18520D5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8EA7A7-D51D-68EA-FE0B-71511311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2F89F-A261-B9BA-C25D-5E130ACE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9CE2B5-2BD8-2D26-5B95-FB3435F9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9A24D7-D050-CD3E-3D66-5AF526527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B592A1-2119-9A33-61DD-5855A33A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EC3705-B1A2-5D06-56DD-F0295DF4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243D4F-9F03-5674-2E1B-1B50698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B68FB-B687-6120-20BD-582E2CB0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644F20-D115-8275-0821-720C14585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F881E-4AB2-90B4-1C38-946067EF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BD7FE6-7FA6-4101-6FF5-51420FB8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B426CD-BB39-515B-65F4-771F409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59B004-988F-9AB0-5910-75498C2F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8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07065F-F2EA-2416-35E4-CE32283C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290E3-A58E-7B30-685D-C4451084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8810E7-099E-0B1C-ED9F-DFE8275DB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4F111-F485-4B46-9123-F8DFC5C2267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A413FF-6EF9-DEB9-18E9-78FFB060A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18F7E5-C3F0-3655-941B-6ECDEA7A8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031D2-4A8E-4D94-945F-622D5AF202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7vMd1BcKk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anlieue – Wikipedia">
            <a:extLst>
              <a:ext uri="{FF2B5EF4-FFF2-40B4-BE49-F238E27FC236}">
                <a16:creationId xmlns:a16="http://schemas.microsoft.com/office/drawing/2014/main" id="{5D9425C3-34C8-B3DB-8ADC-BBA9B302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4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AAD34A-91C3-94D5-B81B-6186F38B6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5200" dirty="0">
                <a:latin typeface="Calibri" panose="020F0502020204030204" pitchFamily="34" charset="0"/>
                <a:cs typeface="Calibri" panose="020F0502020204030204" pitchFamily="34" charset="0"/>
              </a:rPr>
              <a:t>La banlieue – plus qu’un stéréotype</a:t>
            </a:r>
            <a:endParaRPr lang="en-GB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35432A-E8E2-017D-D440-81FD0F1E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Ruben &amp; Janet </a:t>
            </a:r>
          </a:p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Französisch für Anfänger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5A8C5-06BD-E664-DE55-E5BFB626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C609FC-2501-A3A5-52CB-02B90128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Banlieue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„Problem“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Ursachen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strukturelle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Ungleichheit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Einzelfälle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Jugendliche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kämpfen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für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Anerkennung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Wichtige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Debatte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Gerechtigkeit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braucht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Perspektiven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faire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Chancen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Banlieue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vielfältig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„Problem“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Kritik 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struktureller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Ungleichheit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4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20" name="Picture 4" descr="Croissant Cartoon&quot;-Bilder: Stock-Fotos &amp; -Videos. | Adobe Stock">
            <a:extLst>
              <a:ext uri="{FF2B5EF4-FFF2-40B4-BE49-F238E27FC236}">
                <a16:creationId xmlns:a16="http://schemas.microsoft.com/office/drawing/2014/main" id="{E0956E5D-4534-5F01-89B5-29D4E8B89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5452533" cy="5452533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Arc 922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8E210F-5AAF-6760-D398-9BF12CE3AEB1}"/>
              </a:ext>
            </a:extLst>
          </p:cNvPr>
          <p:cNvSpPr txBox="1"/>
          <p:nvPr/>
        </p:nvSpPr>
        <p:spPr>
          <a:xfrm>
            <a:off x="6417732" y="957715"/>
            <a:ext cx="5130798" cy="2750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pour votre attention!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F9E906-F901-EEB2-A3B1-2C82E16D1057}"/>
              </a:ext>
            </a:extLst>
          </p:cNvPr>
          <p:cNvSpPr txBox="1"/>
          <p:nvPr/>
        </p:nvSpPr>
        <p:spPr>
          <a:xfrm>
            <a:off x="6739467" y="3708134"/>
            <a:ext cx="4068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Medien zum Thema</a:t>
            </a:r>
          </a:p>
          <a:p>
            <a:r>
              <a:rPr lang="en-GB" dirty="0">
                <a:solidFill>
                  <a:schemeClr val="bg1"/>
                </a:solidFill>
              </a:rPr>
              <a:t>Buch: Didier </a:t>
            </a:r>
            <a:r>
              <a:rPr lang="en-GB" dirty="0" err="1">
                <a:solidFill>
                  <a:schemeClr val="bg1"/>
                </a:solidFill>
              </a:rPr>
              <a:t>Lapeyronnie</a:t>
            </a:r>
            <a:r>
              <a:rPr lang="en-GB" dirty="0">
                <a:solidFill>
                  <a:schemeClr val="bg1"/>
                </a:solidFill>
              </a:rPr>
              <a:t> – „Ghetto </a:t>
            </a:r>
            <a:r>
              <a:rPr lang="en-GB" dirty="0" err="1">
                <a:solidFill>
                  <a:schemeClr val="bg1"/>
                </a:solidFill>
              </a:rPr>
              <a:t>urbain</a:t>
            </a:r>
            <a:r>
              <a:rPr lang="en-GB" dirty="0">
                <a:solidFill>
                  <a:schemeClr val="bg1"/>
                </a:solidFill>
              </a:rPr>
              <a:t>“ (</a:t>
            </a:r>
            <a:r>
              <a:rPr lang="en-GB" dirty="0" err="1">
                <a:solidFill>
                  <a:schemeClr val="bg1"/>
                </a:solidFill>
              </a:rPr>
              <a:t>französisch</a:t>
            </a:r>
            <a:r>
              <a:rPr lang="en-GB" dirty="0">
                <a:solidFill>
                  <a:schemeClr val="bg1"/>
                </a:solidFill>
              </a:rPr>
              <a:t>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Videoanalyse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Why France’s suburbs rebel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engl.</a:t>
            </a:r>
            <a:r>
              <a:rPr lang="en-GB" dirty="0">
                <a:solidFill>
                  <a:schemeClr val="bg1"/>
                </a:solidFill>
              </a:rPr>
              <a:t>, YouTube)</a:t>
            </a:r>
            <a:endParaRPr lang="de-DE" dirty="0">
              <a:solidFill>
                <a:schemeClr val="bg1"/>
              </a:solidFill>
            </a:endParaRPr>
          </a:p>
          <a:p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Haine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(1995)</a:t>
            </a:r>
          </a:p>
          <a:p>
            <a:r>
              <a:rPr lang="fr-FR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Misérables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(2019)</a:t>
            </a:r>
          </a:p>
          <a:p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Banlieue – Jeunesse sacrifiée 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0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8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8E20C5-1574-2F6D-BC83-241B7147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Qu’est-ce que la banlieue ?</a:t>
            </a:r>
          </a:p>
        </p:txBody>
      </p:sp>
      <p:sp>
        <p:nvSpPr>
          <p:cNvPr id="309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4" name="Rectangle 308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62B9BDA-1B7D-4271-8B80-12304AEA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Wörtlich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„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Vorstadt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 /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Stadtrand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Gehört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politisch-administrativ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Stadt Paris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gibt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reiche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banlieue</a:t>
            </a:r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aisée</a:t>
            </a:r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arme (</a:t>
            </a:r>
            <a:r>
              <a:rPr lang="de-DE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banlieue</a:t>
            </a:r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défavorisée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Banlieues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Oft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negativ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wahrgenommen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Medien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11 300+ Banlieue Paris Photos, taleaux et images libre de droits - iStock |  Banlieue parisienne, Cité, Ville">
            <a:extLst>
              <a:ext uri="{FF2B5EF4-FFF2-40B4-BE49-F238E27FC236}">
                <a16:creationId xmlns:a16="http://schemas.microsoft.com/office/drawing/2014/main" id="{4B71E0C9-5B61-665E-D5E1-73092A26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4055" b="-1"/>
          <a:stretch>
            <a:fillRect/>
          </a:stretch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2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81EB22-5663-2E3A-A92B-74B2C89C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Qu’est-ce</a:t>
            </a:r>
            <a:r>
              <a:rPr lang="en-GB" dirty="0"/>
              <a:t> que la banlieue ?</a:t>
            </a:r>
          </a:p>
        </p:txBody>
      </p:sp>
      <p:pic>
        <p:nvPicPr>
          <p:cNvPr id="8194" name="Picture 2" descr="Karte von Paris und den Vororten">
            <a:extLst>
              <a:ext uri="{FF2B5EF4-FFF2-40B4-BE49-F238E27FC236}">
                <a16:creationId xmlns:a16="http://schemas.microsoft.com/office/drawing/2014/main" id="{286C8BCD-20DF-360A-D03A-37734F95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49" y="1299871"/>
            <a:ext cx="6937302" cy="54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0CEAB4-3870-F109-3EA4-F28AD1C8A910}"/>
              </a:ext>
            </a:extLst>
          </p:cNvPr>
          <p:cNvSpPr txBox="1"/>
          <p:nvPr/>
        </p:nvSpPr>
        <p:spPr>
          <a:xfrm>
            <a:off x="9513870" y="6277431"/>
            <a:ext cx="31323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https://de.maps-paris.com/karten-paris-viertel/paris-suburbs-anzeigen</a:t>
            </a:r>
          </a:p>
        </p:txBody>
      </p:sp>
    </p:spTree>
    <p:extLst>
      <p:ext uri="{BB962C8B-B14F-4D97-AF65-F5344CB8AC3E}">
        <p14:creationId xmlns:p14="http://schemas.microsoft.com/office/powerpoint/2010/main" val="143129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27A39-2801-83C4-8078-9C55ACDE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Injustice sociale et le classisme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3DE126F-468F-73F5-ECFB-9666C713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Weniger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Chancen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Bildungssystem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Hohe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Arbeitslosigkeit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Diskriminierung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Polizeigewalt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Beispiel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Tod von Nahel (2023) –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Auslöser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für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Proteste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099" name="Picture 3" descr="Problemgebiet Banlieue: Konflikte und Ausgrenzung in den französischen  Vorstädten | Frankreich | bpb.de">
            <a:extLst>
              <a:ext uri="{FF2B5EF4-FFF2-40B4-BE49-F238E27FC236}">
                <a16:creationId xmlns:a16="http://schemas.microsoft.com/office/drawing/2014/main" id="{A91995C4-BC21-7A4F-C272-4B2DD410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93" y="3729519"/>
            <a:ext cx="4453822" cy="29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6F5FDFA-2D49-DE26-AE23-EC6CAC17AB31}"/>
              </a:ext>
            </a:extLst>
          </p:cNvPr>
          <p:cNvSpPr txBox="1"/>
          <p:nvPr/>
        </p:nvSpPr>
        <p:spPr>
          <a:xfrm>
            <a:off x="3249656" y="6192793"/>
            <a:ext cx="42316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https://www.bpb.de/themen/europa/frankreich/152511/problemgebiet-banlieue-konflikte-und-ausgrenzung-in-den-franzoesischen-vorstaedten/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B11F6C-A05A-A278-198E-4FFCDF7F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06" y="161122"/>
            <a:ext cx="3911653" cy="2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2EC7D0-A8D8-041F-D977-98C6A47C9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5313" y="1781060"/>
            <a:ext cx="7914861" cy="197525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258E13-7AFF-A138-E10B-F01A08743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973" y="3538814"/>
            <a:ext cx="8150087" cy="12994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417CF7-0B7C-4FD3-482D-6CA3353C0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269" y="305555"/>
            <a:ext cx="6529709" cy="1569588"/>
          </a:xfrm>
          <a:prstGeom prst="rect">
            <a:avLst/>
          </a:prstGeom>
        </p:spPr>
      </p:pic>
      <p:pic>
        <p:nvPicPr>
          <p:cNvPr id="2050" name="Picture 2" descr="La mort de Nahel en banlieue de Paris, étincelle d'une colère qui perdure">
            <a:extLst>
              <a:ext uri="{FF2B5EF4-FFF2-40B4-BE49-F238E27FC236}">
                <a16:creationId xmlns:a16="http://schemas.microsoft.com/office/drawing/2014/main" id="{A0BE3BC6-957B-1DD7-631C-B3025FB3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88" y="4512868"/>
            <a:ext cx="3134685" cy="20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9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133D0-AE1B-EF76-EDE2-83FDACCF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/>
              <a:t>La culture des jeunes – résistance et identité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D047DB-1070-9AAF-2549-04658CB6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 &amp; Hip-Hop (z. B. IAM, NTM, PNL)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Mode, Slang, Style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Filme: </a:t>
            </a:r>
            <a:r>
              <a:rPr kumimoji="0" lang="en-US" altLang="en-US" sz="2200" b="0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Haine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(1995) – Symbol für Wut &amp; Identität, </a:t>
            </a:r>
            <a:r>
              <a:rPr lang="fr-FR" sz="2200" i="1">
                <a:latin typeface="Calibri" panose="020F0502020204030204" pitchFamily="34" charset="0"/>
                <a:cs typeface="Calibri" panose="020F0502020204030204" pitchFamily="34" charset="0"/>
              </a:rPr>
              <a:t>Les Misérables</a:t>
            </a:r>
            <a:r>
              <a:rPr lang="fr-FR" sz="2200">
                <a:latin typeface="Calibri" panose="020F0502020204030204" pitchFamily="34" charset="0"/>
                <a:cs typeface="Calibri" panose="020F0502020204030204" pitchFamily="34" charset="0"/>
              </a:rPr>
              <a:t> (2019), Doku: Banlieue – Jeunesse sacrifiée ? (z. B. auf France24)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en-US" sz="22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de-DE" sz="2200">
                <a:latin typeface="Calibri" panose="020F0502020204030204" pitchFamily="34" charset="0"/>
                <a:cs typeface="Calibri" panose="020F0502020204030204" pitchFamily="34" charset="0"/>
              </a:rPr>
              <a:t>Ausdruck von Wut und Identität</a:t>
            </a: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Zusammenhalt &amp; Stolz auf die Herkunft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59128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919D-016C-B64C-BF45-0D84E944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>
                <a:latin typeface="Calibri" panose="020F0502020204030204" pitchFamily="34" charset="0"/>
                <a:cs typeface="Calibri" panose="020F0502020204030204" pitchFamily="34" charset="0"/>
              </a:rPr>
              <a:t>Le rap comme miroir social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D3214D-D15A-9DCC-018B-A70D8F504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„Être français, ça se mérite, pas quand on est pauvre et noir.“ Kery James – </a:t>
            </a:r>
            <a:r>
              <a:rPr lang="en-GB" sz="2200" i="1">
                <a:latin typeface="Calibri" panose="020F0502020204030204" pitchFamily="34" charset="0"/>
                <a:cs typeface="Calibri" panose="020F0502020204030204" pitchFamily="34" charset="0"/>
              </a:rPr>
              <a:t>Banlieusards</a:t>
            </a:r>
            <a:b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200" i="1">
                <a:latin typeface="Calibri" panose="020F0502020204030204" pitchFamily="34" charset="0"/>
                <a:cs typeface="Calibri" panose="020F0502020204030204" pitchFamily="34" charset="0"/>
              </a:rPr>
              <a:t>„Franzose zu sein, muss man sich verdienen – nicht, wenn man arm und schwarz ist.“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>
                <a:latin typeface="Calibri" panose="020F0502020204030204" pitchFamily="34" charset="0"/>
                <a:cs typeface="Calibri" panose="020F0502020204030204" pitchFamily="34" charset="0"/>
              </a:rPr>
              <a:t>„Qu'est-ce qu'on attend pour foutre le feu ?“ </a:t>
            </a:r>
            <a:r>
              <a:rPr lang="fr-FR" sz="2200">
                <a:latin typeface="Calibri" panose="020F0502020204030204" pitchFamily="34" charset="0"/>
                <a:cs typeface="Calibri" panose="020F0502020204030204" pitchFamily="34" charset="0"/>
              </a:rPr>
              <a:t>Suprême NTM – </a:t>
            </a:r>
            <a:r>
              <a:rPr lang="fr-FR" sz="2200" i="1">
                <a:latin typeface="Calibri" panose="020F0502020204030204" pitchFamily="34" charset="0"/>
                <a:cs typeface="Calibri" panose="020F0502020204030204" pitchFamily="34" charset="0"/>
              </a:rPr>
              <a:t>Qu'est-ce qu'on attend </a:t>
            </a:r>
            <a:br>
              <a:rPr lang="de-DE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2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200" i="1">
                <a:latin typeface="Calibri" panose="020F0502020204030204" pitchFamily="34" charset="0"/>
                <a:cs typeface="Calibri" panose="020F0502020204030204" pitchFamily="34" charset="0"/>
              </a:rPr>
              <a:t>„Worauf warten wir noch, um das Feuer zu legen?“</a:t>
            </a:r>
            <a:r>
              <a:rPr lang="de-DE" sz="22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„J’suis qu’un fils d’immigré, mes parents ne sont pas français.“ Youssoupha – </a:t>
            </a:r>
            <a:r>
              <a:rPr lang="en-GB" sz="2200" i="1">
                <a:latin typeface="Calibri" panose="020F0502020204030204" pitchFamily="34" charset="0"/>
                <a:cs typeface="Calibri" panose="020F0502020204030204" pitchFamily="34" charset="0"/>
              </a:rPr>
              <a:t>On se connaît </a:t>
            </a:r>
            <a:b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200" i="1">
                <a:latin typeface="Calibri" panose="020F0502020204030204" pitchFamily="34" charset="0"/>
                <a:cs typeface="Calibri" panose="020F0502020204030204" pitchFamily="34" charset="0"/>
              </a:rPr>
              <a:t>„Ich bin nur ein Einwandererkind, meine Eltern sind keine Franzosen.“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619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8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en 3" title="Kery james - Banlieusards (Clip Officiel) 4K">
            <a:hlinkClick r:id="" action="ppaction://media"/>
            <a:extLst>
              <a:ext uri="{FF2B5EF4-FFF2-40B4-BE49-F238E27FC236}">
                <a16:creationId xmlns:a16="http://schemas.microsoft.com/office/drawing/2014/main" id="{390E5D61-C334-A098-6A12-A3DB64A93B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3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F51D2-E5BE-1EB1-6077-34E82348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GB" sz="5200">
                <a:latin typeface="Calibri" panose="020F0502020204030204" pitchFamily="34" charset="0"/>
                <a:cs typeface="Calibri" panose="020F0502020204030204" pitchFamily="34" charset="0"/>
              </a:rPr>
              <a:t>Pourquoi tant de préjugés ?</a:t>
            </a:r>
          </a:p>
        </p:txBody>
      </p:sp>
      <p:sp>
        <p:nvSpPr>
          <p:cNvPr id="6161" name="Rectangle 6155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2" name="Rectangle 6157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C6ED76-B920-95BC-8078-59D60F22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Medien zeigen oft nur Gewalt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Politik spricht über „Sicherheitsprobleme“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Wenig Perspektiven auf das Gute, das dort entsteht</a:t>
            </a:r>
          </a:p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Postkoloniale Migration, Rassismus</a:t>
            </a:r>
          </a:p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Stadtplanung: Ghettobildung, fehlende Integration</a:t>
            </a:r>
          </a:p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Bildungssystem reproduziert Ungleichheit</a:t>
            </a:r>
          </a:p>
          <a:p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/>
              <a:t>➤ Buch: Didier Lapeyronnie – „Ghetto urbain“ (französisch)</a:t>
            </a:r>
            <a:br>
              <a:rPr lang="en-GB" sz="1400"/>
            </a:br>
            <a:r>
              <a:rPr lang="en-GB" sz="1400"/>
              <a:t>➤ Videoanalyse: </a:t>
            </a:r>
            <a:r>
              <a:rPr lang="en-GB" sz="1400" i="1"/>
              <a:t>Why France’s suburbs rebel</a:t>
            </a:r>
            <a:r>
              <a:rPr lang="en-GB" sz="1400"/>
              <a:t> (engl., YouTube)</a:t>
            </a: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9" name="Picture 5" descr="Ghetto urbain: Ségrégation, violence, pauvreté en France aujourd'hui">
            <a:extLst>
              <a:ext uri="{FF2B5EF4-FFF2-40B4-BE49-F238E27FC236}">
                <a16:creationId xmlns:a16="http://schemas.microsoft.com/office/drawing/2014/main" id="{CBC6614B-3C19-6E34-717F-D7D18452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7609" y="601133"/>
            <a:ext cx="2650600" cy="55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8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Breitbild</PresentationFormat>
  <Paragraphs>61</Paragraphs>
  <Slides>11</Slides>
  <Notes>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</vt:lpstr>
      <vt:lpstr>La banlieue – plus qu’un stéréotype</vt:lpstr>
      <vt:lpstr>Qu’est-ce que la banlieue ?</vt:lpstr>
      <vt:lpstr>Qu’est-ce que la banlieue ?</vt:lpstr>
      <vt:lpstr>Injustice sociale et le classisme</vt:lpstr>
      <vt:lpstr>PowerPoint-Präsentation</vt:lpstr>
      <vt:lpstr>La culture des jeunes – résistance et identité</vt:lpstr>
      <vt:lpstr>Le rap comme miroir social</vt:lpstr>
      <vt:lpstr>PowerPoint-Präsentation</vt:lpstr>
      <vt:lpstr>Pourquoi tant de préjugés ?</vt:lpstr>
      <vt:lpstr>Conclusion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Mansour Jamaleddine</dc:creator>
  <cp:lastModifiedBy>Janet Mansour Jamaleddine</cp:lastModifiedBy>
  <cp:revision>4</cp:revision>
  <dcterms:created xsi:type="dcterms:W3CDTF">2025-05-15T14:22:41Z</dcterms:created>
  <dcterms:modified xsi:type="dcterms:W3CDTF">2025-05-20T13:19:41Z</dcterms:modified>
</cp:coreProperties>
</file>