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8" r:id="rId8"/>
    <p:sldId id="260" r:id="rId9"/>
    <p:sldId id="262" r:id="rId10"/>
    <p:sldId id="263" r:id="rId11"/>
    <p:sldId id="264" r:id="rId12"/>
    <p:sldId id="267" r:id="rId13"/>
    <p:sldId id="266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F9A16D-9A2C-F4E4-8D34-B741C51AC176}" v="133" dt="2025-05-16T08:14:20.014"/>
    <p1510:client id="{81397D7A-843D-993D-61DD-0AC8E69B8A3C}" v="3" dt="2025-05-16T10:52:39.089"/>
    <p1510:client id="{C0D8B1D5-70E9-C5BF-DFD4-7424D7830127}" v="227" dt="2025-05-16T09:29:17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DEBB2-CF99-41D1-8CD4-39E2521F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BCA24F-D240-4473-9C34-91DBCCA07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83F8B6-71E4-4027-8CAF-10D5B9C5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93CF-24C4-4854-88C4-3636FA376FEF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C306EB-6770-42C5-A837-D72596F2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8E5055-CE64-415E-AA23-F160F21D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1380-02D3-4A97-A2B4-197D14B64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47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D087D-428A-4103-BA23-7D791D71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15CBCA-2E30-43E1-928C-E45A71FAB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C9DF6F-CABB-42F7-A9DA-65AD1237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93CF-24C4-4854-88C4-3636FA376FEF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11D111-B821-44F2-812A-C88A84C4A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46CBC2-2186-4CF2-A369-F6934982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1380-02D3-4A97-A2B4-197D14B64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83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0C188AE-7C3F-4ECE-86F2-3831957A3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21FFB8C-46FC-43A2-A938-9F36E36D2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83D109-FAFC-4B10-A0CC-C0B71DB3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93CF-24C4-4854-88C4-3636FA376FEF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B05115-0BD8-406D-80FD-52992280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BB4EEC-F44F-4CDB-A89E-FEE51B0B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1380-02D3-4A97-A2B4-197D14B64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04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17D89-A88C-427A-97BF-5B7FE7EE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FE0B2D-C729-4498-81B0-8BEF929FC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A8E16C-197F-425A-89E1-08F1E300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93CF-24C4-4854-88C4-3636FA376FEF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4C0CAA-8A4A-4C2D-98C3-29819B4A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66D5C4-AAAD-4C54-BC90-0E00F3E3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1380-02D3-4A97-A2B4-197D14B64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39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B6F86-9B4A-4166-845A-F5D1EDD7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173930-80E3-4A8C-97E9-C3DD3C588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E19FA9-3DDE-4FF6-98D1-B1DF7E70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93CF-24C4-4854-88C4-3636FA376FEF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5FAD30-1A9C-4259-8DEB-9DEB4A0A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0D63FE-DD59-4D3D-BD77-2C572A32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1380-02D3-4A97-A2B4-197D14B64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8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39A58-DCCD-44FA-90AF-70D5E5F5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FFF710-24D8-4A7D-A486-8BD33712F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C86522-180B-4D1C-B80B-1428E1AD6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799854-A311-4067-B580-0EAEC3A0B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93CF-24C4-4854-88C4-3636FA376FEF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9BC128-52EB-4BE6-AAD3-4287269A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7239D4-28DB-417E-A824-1234552B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1380-02D3-4A97-A2B4-197D14B64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71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38AF4-5BBF-406B-A054-41B36304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58E3D8-36A6-4AE4-8FE1-A6D8D90B7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EF8A66-576C-4EDA-9722-D8D7B8649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088BBE-B2AA-4551-A33B-2F9BE694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4B991D4-C537-48DA-8710-7AFBF3084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2AD9100-360F-4CC3-85A8-BEAB4A3FB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93CF-24C4-4854-88C4-3636FA376FEF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6705853-0A9C-4548-89CA-8456333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3A5B58E-6BA4-4599-92BC-AAE5EAD2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1380-02D3-4A97-A2B4-197D14B64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11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96FD9-094D-4C94-ABE3-5EB04627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501647-BECB-4A64-9324-2FB8ABA81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93CF-24C4-4854-88C4-3636FA376FEF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1D156A-9B49-482D-94B1-EDB2F13C0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A8440B-F074-445A-BEBF-BBE0BD22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1380-02D3-4A97-A2B4-197D14B64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14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E855E1B-26FC-43F3-9B35-4B555770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93CF-24C4-4854-88C4-3636FA376FEF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03896D-6AAD-4E71-AC07-FF7E60C3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D6644C-FB46-4C6C-93BA-E9962734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1380-02D3-4A97-A2B4-197D14B64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70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0F646-8903-4B08-BF79-799228AC0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E57043-AE7E-4D01-AD70-889B33788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986DC1-2ED3-49A9-9DDD-45EC39B25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B8AB4D-A064-485F-8B18-3E71EEE6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93CF-24C4-4854-88C4-3636FA376FEF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FCD909-24C4-42B3-BF6E-9AAEDD9A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CE89BF-B1F8-493D-BC0F-337F62BF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1380-02D3-4A97-A2B4-197D14B64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67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A7D99-95F5-491F-85FC-AA994641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A865D4C-666C-4802-8F4F-766B873C4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4C8348-B53B-4F75-9A6B-2049B00BA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E986B2-3F62-4107-ADA6-F54AD04E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93CF-24C4-4854-88C4-3636FA376FEF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7D9D53-D053-4CA3-9A8A-663A1241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5563D8-F8AE-4E19-9DAE-5C2890DE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1380-02D3-4A97-A2B4-197D14B64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70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7E1407-945B-4DF1-81DA-8E89ADEC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85BA54-AD16-4BC5-9894-3A189561E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F77AE4-10F9-44B4-95BD-196C41AB6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893CF-24C4-4854-88C4-3636FA376FEF}" type="datetimeFigureOut">
              <a:rPr lang="de-DE" smtClean="0"/>
              <a:t>16.05.2025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EFC4E1-A4F9-4F0C-864C-75164367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0A3DFD-15B9-49FD-8206-F5E04A6F3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1380-02D3-4A97-A2B4-197D14B64E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29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44BCx8McRk" TargetMode="External"/><Relationship Id="rId2" Type="http://schemas.openxmlformats.org/officeDocument/2006/relationships/hyperlink" Target="https://www.bpb.de/themen/europa/frankreich/153265/warum-streiken-die-franzos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Ssw7x28tc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draußen, Person, Mann, Menschenmenge enthält.&#10;&#10;KI-generierte Inhalte können fehlerhaft sein.">
            <a:extLst>
              <a:ext uri="{FF2B5EF4-FFF2-40B4-BE49-F238E27FC236}">
                <a16:creationId xmlns:a16="http://schemas.microsoft.com/office/drawing/2014/main" id="{89E0443B-2B92-9423-7910-B4B684CDC0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55" r="31161" b="1825"/>
          <a:stretch>
            <a:fillRect/>
          </a:stretch>
        </p:blipFill>
        <p:spPr>
          <a:xfrm>
            <a:off x="3523488" y="10"/>
            <a:ext cx="8864965" cy="7012771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A2E5E1-2A7E-47BB-B8DD-78E2A1375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e-DE" sz="4400"/>
              <a:t>Demonstrations- und Streikkultur in Frankreich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D4BF41-84C3-4153-A90C-3DFE1AEAC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de-DE" sz="2000"/>
              <a:t>Carmen und Clara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111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78FE0-2FF1-4F6B-B259-7DFB187A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5ADC5C-585C-4914-B233-674653357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</a:pPr>
            <a:r>
              <a:rPr lang="de-DE" sz="1200" dirty="0">
                <a:effectLst/>
                <a:latin typeface="Calibri"/>
                <a:ea typeface="Calibri"/>
                <a:cs typeface="Times New Roman"/>
              </a:rPr>
              <a:t>https://www.bpb.de/themen/europa/frankreich/153265/warum-streiken-die-franzosen/</a:t>
            </a:r>
            <a:endParaRPr lang="de-DE" sz="1200" dirty="0">
              <a:ea typeface="Calibri" panose="020F0502020204030204"/>
              <a:cs typeface="Calibri" panose="020F0502020204030204"/>
            </a:endParaRPr>
          </a:p>
          <a:p>
            <a:pPr indent="0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</a:pPr>
            <a:r>
              <a:rPr lang="de-DE" sz="1200" dirty="0">
                <a:effectLst/>
                <a:latin typeface="Calibri"/>
                <a:ea typeface="Calibri"/>
                <a:cs typeface="Times New Roman"/>
              </a:rPr>
              <a:t>https://www.betriebsrat.de/news/mitbestimmung/so-streikt-die-welt-2795344</a:t>
            </a:r>
          </a:p>
          <a:p>
            <a:pPr indent="0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</a:pPr>
            <a:r>
              <a:rPr lang="de-DE" sz="1200" dirty="0">
                <a:effectLst/>
                <a:latin typeface="Calibri"/>
                <a:ea typeface="Calibri"/>
                <a:cs typeface="Times New Roman"/>
              </a:rPr>
              <a:t>https://www.tagesschau.de/ausland/europa/frankreich-streikrecht-101.html</a:t>
            </a:r>
          </a:p>
          <a:p>
            <a:pPr indent="0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</a:pPr>
            <a:r>
              <a:rPr lang="de-DE" sz="1200" dirty="0">
                <a:effectLst/>
                <a:latin typeface="Calibri"/>
                <a:ea typeface="Calibri"/>
                <a:cs typeface="Times New Roman"/>
              </a:rPr>
              <a:t>https://frankreich-webazine.de/die-franzoesische-kunst-des-streikens/</a:t>
            </a:r>
          </a:p>
          <a:p>
            <a:pPr indent="0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</a:pPr>
            <a:r>
              <a:rPr lang="de-DE" sz="1200" dirty="0">
                <a:effectLst/>
                <a:latin typeface="Calibri"/>
                <a:ea typeface="Calibri"/>
                <a:cs typeface="Times New Roman"/>
              </a:rPr>
              <a:t>https://www.fr.de/politik/jahre-gelbwesten-wie-steht-es-um-die-protestbewegung-92678425.html</a:t>
            </a:r>
          </a:p>
          <a:p>
            <a:pPr indent="0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</a:pPr>
            <a:r>
              <a:rPr lang="de-DE" sz="1200" dirty="0">
                <a:ea typeface="+mn-lt"/>
                <a:cs typeface="Times New Roman"/>
              </a:rPr>
              <a:t>https://ga.de/news/politik/darum-sind-die-franzosen-europameister-im-streiken_aid-48327605</a:t>
            </a:r>
            <a:endParaRPr lang="de-DE" sz="1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  <a:buNone/>
            </a:pPr>
            <a:r>
              <a:rPr lang="de-DE" sz="1200" u="sng" dirty="0">
                <a:latin typeface="Calibri"/>
                <a:ea typeface="Calibri"/>
                <a:cs typeface="Times New Roman"/>
              </a:rPr>
              <a:t>Bildquellen</a:t>
            </a:r>
            <a:endParaRPr lang="de-DE" sz="12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00000"/>
              </a:lnSpc>
              <a:spcBef>
                <a:spcPts val="500"/>
              </a:spcBef>
            </a:pPr>
            <a:r>
              <a:rPr lang="de-DE" sz="1200" dirty="0"/>
              <a:t>https://cdn.prod.www.spiegel.de/images/57fc7a91-0001-0004-0000-000001489607_w960_r1.778_fpx30_fpy45.jpg</a:t>
            </a:r>
            <a:endParaRPr lang="de-DE" sz="1200">
              <a:ea typeface="Calibri"/>
              <a:cs typeface="Calibri"/>
            </a:endParaRPr>
          </a:p>
          <a:p>
            <a:pPr indent="0">
              <a:lnSpc>
                <a:spcPct val="100000"/>
              </a:lnSpc>
              <a:spcBef>
                <a:spcPts val="500"/>
              </a:spcBef>
            </a:pPr>
            <a:r>
              <a:rPr lang="de-DE" sz="1200" dirty="0"/>
              <a:t>https://www.fr.de/assets/images/33/245/33245551-die-anfaenge-zahlreich-marschieren-die-gelbwesten-2018-ueber-die-champs-elysees-in-paris-2hVkmgs5zwec.jpg</a:t>
            </a:r>
            <a:endParaRPr lang="de-DE" sz="1200">
              <a:ea typeface="Calibri"/>
              <a:cs typeface="Calibri"/>
            </a:endParaRPr>
          </a:p>
          <a:p>
            <a:pPr indent="0">
              <a:lnSpc>
                <a:spcPct val="100000"/>
              </a:lnSpc>
              <a:spcBef>
                <a:spcPts val="500"/>
              </a:spcBef>
            </a:pPr>
            <a:r>
              <a:rPr lang="de-DE" sz="1200" dirty="0"/>
              <a:t>https://www.deutschlandfunkkultur.de/frankreichs-rentenreform-ein-land-protestiert-weltzeit-dlf-kultur-f78ca8d5-100.html</a:t>
            </a:r>
            <a:endParaRPr lang="de-DE" sz="1200">
              <a:ea typeface="Calibri"/>
              <a:cs typeface="Calibri"/>
            </a:endParaRPr>
          </a:p>
          <a:p>
            <a:pPr indent="0">
              <a:lnSpc>
                <a:spcPct val="100000"/>
              </a:lnSpc>
              <a:spcBef>
                <a:spcPts val="500"/>
              </a:spcBef>
            </a:pPr>
            <a:r>
              <a:rPr lang="de-DE" sz="1200" dirty="0"/>
              <a:t>https://www.deutschlandfunk.de/erneut-demonstrationen-in-frankreich-gegen-rentenreform-102.html</a:t>
            </a:r>
            <a:endParaRPr lang="de-DE" sz="1200">
              <a:ea typeface="Calibri"/>
              <a:cs typeface="Calibri"/>
            </a:endParaRPr>
          </a:p>
          <a:p>
            <a:pPr indent="0">
              <a:lnSpc>
                <a:spcPct val="100000"/>
              </a:lnSpc>
              <a:spcBef>
                <a:spcPts val="500"/>
              </a:spcBef>
            </a:pPr>
            <a:r>
              <a:rPr lang="de-DE" sz="1200" dirty="0"/>
              <a:t>https://www.bpb.de/themen/europa/frankreich/152656/das-jahr-das-frankreich-veraenderte-der-franzoesische-mai-68/</a:t>
            </a:r>
            <a:endParaRPr lang="de-DE" sz="1200">
              <a:ea typeface="Calibri"/>
              <a:cs typeface="Calibri"/>
            </a:endParaRPr>
          </a:p>
          <a:p>
            <a:pPr indent="0">
              <a:lnSpc>
                <a:spcPct val="100000"/>
              </a:lnSpc>
              <a:spcBef>
                <a:spcPts val="500"/>
              </a:spcBef>
            </a:pPr>
            <a:r>
              <a:rPr lang="de-DE" sz="1200" dirty="0"/>
              <a:t>https://www.blaetter.de/ausgabe/2023/maerz/frankreich-rentenreform-um-jeden-preis</a:t>
            </a:r>
            <a:endParaRPr lang="de-DE" sz="1200">
              <a:ea typeface="Calibri"/>
              <a:cs typeface="Calibri"/>
            </a:endParaRPr>
          </a:p>
          <a:p>
            <a:pPr indent="0">
              <a:lnSpc>
                <a:spcPct val="100000"/>
              </a:lnSpc>
              <a:spcBef>
                <a:spcPts val="500"/>
              </a:spcBef>
            </a:pPr>
            <a:r>
              <a:rPr lang="de-DE" sz="1200" dirty="0">
                <a:ea typeface="+mn-lt"/>
                <a:cs typeface="+mn-lt"/>
              </a:rPr>
              <a:t>https://www.deutschlandfunk.de/proteste-gegen-rechtsruck-gehen-weiter-frist-fuer-100.html</a:t>
            </a:r>
            <a:endParaRPr lang="de-DE" sz="1200">
              <a:ea typeface="Calibri"/>
              <a:cs typeface="Calibri"/>
            </a:endParaRPr>
          </a:p>
          <a:p>
            <a:pPr indent="0">
              <a:lnSpc>
                <a:spcPct val="100000"/>
              </a:lnSpc>
              <a:spcBef>
                <a:spcPts val="500"/>
              </a:spcBef>
            </a:pPr>
            <a:endParaRPr lang="de-DE" sz="2000" dirty="0">
              <a:ea typeface="Calibri" panose="020F0502020204030204"/>
              <a:cs typeface="Calibri" panose="020F0502020204030204"/>
            </a:endParaRPr>
          </a:p>
          <a:p>
            <a:pPr indent="0">
              <a:lnSpc>
                <a:spcPct val="100000"/>
              </a:lnSpc>
              <a:spcBef>
                <a:spcPts val="500"/>
              </a:spcBef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  <a:buNone/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Bef>
                <a:spcPts val="500"/>
              </a:spcBef>
            </a:pPr>
            <a:endParaRPr lang="de-DE" sz="32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994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E40E4-EFFA-433A-B5E9-C2F8C8C4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mots</a:t>
            </a:r>
            <a:r>
              <a:rPr lang="de-DE" dirty="0"/>
              <a:t> </a:t>
            </a:r>
            <a:r>
              <a:rPr lang="de-DE" dirty="0" err="1"/>
              <a:t>importants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7920BD-6458-4580-89E5-562700FB2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grève</a:t>
            </a:r>
            <a:r>
              <a:rPr lang="de-DE" dirty="0"/>
              <a:t> – der Streik</a:t>
            </a:r>
          </a:p>
          <a:p>
            <a:r>
              <a:rPr lang="de-DE" dirty="0"/>
              <a:t>faire la </a:t>
            </a:r>
            <a:r>
              <a:rPr lang="de-DE" dirty="0" err="1"/>
              <a:t>grève</a:t>
            </a:r>
            <a:r>
              <a:rPr lang="de-DE" dirty="0"/>
              <a:t> – streiken</a:t>
            </a:r>
          </a:p>
          <a:p>
            <a:r>
              <a:rPr lang="de-DE" dirty="0"/>
              <a:t>le </a:t>
            </a:r>
            <a:r>
              <a:rPr lang="de-DE" dirty="0" err="1"/>
              <a:t>droit</a:t>
            </a:r>
            <a:r>
              <a:rPr lang="de-DE" dirty="0"/>
              <a:t> de </a:t>
            </a:r>
            <a:r>
              <a:rPr lang="de-DE" dirty="0" err="1"/>
              <a:t>grève</a:t>
            </a:r>
            <a:r>
              <a:rPr lang="de-DE" dirty="0"/>
              <a:t> – das Streikrecht</a:t>
            </a:r>
          </a:p>
          <a:p>
            <a:r>
              <a:rPr lang="de-DE" dirty="0"/>
              <a:t>la </a:t>
            </a:r>
            <a:r>
              <a:rPr lang="de-DE" dirty="0" err="1"/>
              <a:t>manifestation</a:t>
            </a:r>
            <a:r>
              <a:rPr lang="de-DE" dirty="0"/>
              <a:t> – die Demonstration</a:t>
            </a:r>
          </a:p>
          <a:p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syndicats</a:t>
            </a:r>
            <a:r>
              <a:rPr lang="de-DE" dirty="0"/>
              <a:t> – die Gewerkschaften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353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nfografik: In Belgien und Frankreich wird am meisten gestreikt | Statista">
            <a:extLst>
              <a:ext uri="{FF2B5EF4-FFF2-40B4-BE49-F238E27FC236}">
                <a16:creationId xmlns:a16="http://schemas.microsoft.com/office/drawing/2014/main" id="{12A55666-6D28-4552-93FE-41105059C2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84" y="329665"/>
            <a:ext cx="6108032" cy="6198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03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1DEBC-A889-AE20-84AF-4055EB89D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ea typeface="Calibri Light"/>
                <a:cs typeface="Calibri Light"/>
              </a:rPr>
              <a:t>Streikkultur in Frankreich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C6B389-D540-F952-7FF9-DEFA1C887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de-DE" sz="2400" dirty="0">
                <a:ea typeface="Calibri"/>
                <a:cs typeface="Calibri"/>
              </a:rPr>
              <a:t>französische Verfassung:</a:t>
            </a:r>
            <a:r>
              <a:rPr lang="de-DE" sz="2400" b="1" dirty="0">
                <a:ea typeface="Calibri"/>
                <a:cs typeface="Calibri"/>
              </a:rPr>
              <a:t> </a:t>
            </a:r>
            <a:r>
              <a:rPr lang="de-DE" sz="2400" b="1" u="sng" dirty="0">
                <a:ea typeface="Calibri"/>
                <a:cs typeface="Calibri"/>
              </a:rPr>
              <a:t>individuelles Streikrecht</a:t>
            </a:r>
            <a:r>
              <a:rPr lang="de-DE" sz="2400" dirty="0">
                <a:ea typeface="Calibri"/>
                <a:cs typeface="Calibri"/>
              </a:rPr>
              <a:t> jedes Bürgers zur Verbesserung seiner Arbeitsbedingungen (unabhängig von Mitgliedschaft in Organisationen/Gewerkschaften)</a:t>
            </a:r>
            <a:endParaRPr lang="en-US" sz="2400" dirty="0"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de-DE" sz="1800">
                <a:latin typeface="Wingdings"/>
                <a:ea typeface="Calibri"/>
                <a:cs typeface="Calibri"/>
                <a:sym typeface="Wingdings"/>
              </a:rPr>
              <a:t>à </a:t>
            </a:r>
            <a:r>
              <a:rPr lang="de-DE" sz="2000" dirty="0">
                <a:ea typeface="Calibri"/>
                <a:cs typeface="Calibri"/>
              </a:rPr>
              <a:t>begünstigt Entwicklung von Massenbewegungen über einzelne Unternehmen oder Sektoren hinweg</a:t>
            </a:r>
            <a:endParaRPr lang="en-US" sz="2000">
              <a:ea typeface="Calibri"/>
              <a:cs typeface="Calibri"/>
            </a:endParaRPr>
          </a:p>
          <a:p>
            <a:r>
              <a:rPr lang="de-DE" sz="2400" dirty="0">
                <a:ea typeface="Calibri"/>
                <a:cs typeface="Calibri"/>
              </a:rPr>
              <a:t>Historischer und politischer Hintergrund:</a:t>
            </a:r>
          </a:p>
          <a:p>
            <a:pPr marL="800100" lvl="1" indent="-342900"/>
            <a:r>
              <a:rPr lang="de-DE" dirty="0">
                <a:ea typeface="Calibri"/>
                <a:cs typeface="Calibri"/>
              </a:rPr>
              <a:t>Begründet bereits mit französischer Revolution, Jean-Jaques Rousseau: Staat ist direkter Repräsentant der Bürger</a:t>
            </a:r>
            <a:endParaRPr lang="en-US" dirty="0">
              <a:ea typeface="Calibri"/>
              <a:cs typeface="Calibri"/>
            </a:endParaRPr>
          </a:p>
          <a:p>
            <a:pPr marL="800100" lvl="1" indent="-342900"/>
            <a:r>
              <a:rPr lang="de-DE" dirty="0">
                <a:ea typeface="Calibri"/>
                <a:cs typeface="Calibri"/>
              </a:rPr>
              <a:t>ab Mitte des 19. Jhd.: garantiertes Streikrecht</a:t>
            </a:r>
            <a:endParaRPr lang="en-US" dirty="0">
              <a:ea typeface="Calibri"/>
              <a:cs typeface="Calibri"/>
            </a:endParaRPr>
          </a:p>
          <a:p>
            <a:pPr marL="800100" lvl="1" indent="-342900"/>
            <a:r>
              <a:rPr lang="de-DE" dirty="0">
                <a:ea typeface="Calibri"/>
                <a:cs typeface="Calibri"/>
              </a:rPr>
              <a:t>nach dem 2. WK: Aufnahme in Präambel der Verfassung (bis heute)</a:t>
            </a:r>
          </a:p>
          <a:p>
            <a:pPr marL="800100" lvl="1" indent="-342900"/>
            <a:r>
              <a:rPr lang="de-DE" dirty="0">
                <a:ea typeface="Calibri"/>
                <a:cs typeface="Calibri"/>
              </a:rPr>
              <a:t>Starke Stellung des Präsidenten, schwaches Parlament</a:t>
            </a:r>
          </a:p>
        </p:txBody>
      </p:sp>
    </p:spTree>
    <p:extLst>
      <p:ext uri="{BB962C8B-B14F-4D97-AF65-F5344CB8AC3E}">
        <p14:creationId xmlns:p14="http://schemas.microsoft.com/office/powerpoint/2010/main" val="423198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F42BF-3BC2-4A53-9CEB-16342C85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Streikkultur in Frankreich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0AC545-5F01-41E1-A9EF-5C4FB101B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Definition Streik: mind. 2 Personen legen ihre Arbeit nieder, um Forderungen </a:t>
            </a:r>
            <a:r>
              <a:rPr lang="de-DE" dirty="0" err="1"/>
              <a:t>ggü</a:t>
            </a:r>
            <a:r>
              <a:rPr lang="de-DE" dirty="0"/>
              <a:t>. Arbeitgeber durchzusetzen</a:t>
            </a:r>
          </a:p>
          <a:p>
            <a:r>
              <a:rPr lang="de-DE" dirty="0"/>
              <a:t>Forderungen müssen im Rahmen eines Tarifvertrags zu regeln sein (Gehalt, Arbeitsbedingungen, Kündigungsschutz, …) </a:t>
            </a:r>
            <a:endParaRPr lang="de-DE" dirty="0">
              <a:latin typeface="Calibri"/>
              <a:ea typeface="Calibri"/>
              <a:cs typeface="Calibri"/>
            </a:endParaRPr>
          </a:p>
          <a:p>
            <a:pPr lvl="1"/>
            <a:r>
              <a:rPr lang="de-DE" dirty="0"/>
              <a:t>Bezug zu Arbeitsbedingungen erforderlich, kein rein politischer Streik</a:t>
            </a:r>
            <a:endParaRPr lang="de-DE" dirty="0">
              <a:ea typeface="Calibri"/>
              <a:cs typeface="Calibri"/>
            </a:endParaRPr>
          </a:p>
          <a:p>
            <a:r>
              <a:rPr lang="de-DE" dirty="0"/>
              <a:t>alle dürfen streiken, auch Staatsbedienstete</a:t>
            </a:r>
            <a:endParaRPr lang="de-DE" dirty="0">
              <a:ea typeface="Calibri"/>
              <a:cs typeface="Calibri"/>
            </a:endParaRPr>
          </a:p>
          <a:p>
            <a:pPr lvl="1"/>
            <a:r>
              <a:rPr lang="de-DE" dirty="0"/>
              <a:t>Ausnahmen: aktive Beamte der Police Nationale, Richter, Militärangehörige, Angestellte des Innenministeriums, Beamte in der Gefängnisverwaltung</a:t>
            </a:r>
            <a:endParaRPr lang="de-DE" dirty="0">
              <a:ea typeface="Calibri" panose="020F0502020204030204"/>
              <a:cs typeface="Calibri" panose="020F0502020204030204"/>
            </a:endParaRPr>
          </a:p>
          <a:p>
            <a:r>
              <a:rPr lang="de-DE" dirty="0">
                <a:ea typeface="Calibri" panose="020F0502020204030204"/>
                <a:cs typeface="Calibri" panose="020F0502020204030204"/>
              </a:rPr>
              <a:t>Im Vergleich zu Deutschland weniger feste Strukturen, dadurch mehr auf Streik ausgelegt</a:t>
            </a:r>
          </a:p>
          <a:p>
            <a:endParaRPr lang="de-DE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de-DE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914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4B961-A09B-4C18-ABF3-147D1146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Protestbewegungen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824281-C616-4EFC-AF46-C2E9BEA0F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624"/>
            <a:ext cx="7992048" cy="27078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Frühjahr 1968: bekannteste und längste Streikperiode der französischen Geschichte („</a:t>
            </a:r>
            <a:r>
              <a:rPr lang="de-DE" b="1" dirty="0"/>
              <a:t>Mai 68“</a:t>
            </a:r>
            <a:r>
              <a:rPr lang="de-DE" dirty="0"/>
              <a:t>)</a:t>
            </a:r>
          </a:p>
          <a:p>
            <a:r>
              <a:rPr lang="de-DE" dirty="0"/>
              <a:t>Auslöser: Studentenrevolte in Paris</a:t>
            </a:r>
          </a:p>
          <a:p>
            <a:r>
              <a:rPr lang="de-DE" dirty="0"/>
              <a:t>wochenlanger Generalstreik, der das ganze Land lahmlegte</a:t>
            </a:r>
          </a:p>
          <a:p>
            <a:r>
              <a:rPr lang="de-DE" dirty="0"/>
              <a:t>9 Mio. Streikende</a:t>
            </a:r>
          </a:p>
          <a:p>
            <a:r>
              <a:rPr lang="de-DE" dirty="0"/>
              <a:t>Forderungen zur Arbeitslosigkeit, Kapitalismuskritik, Friedensbewegung und Demokratisierung der Gesellschaft</a:t>
            </a:r>
          </a:p>
          <a:p>
            <a:r>
              <a:rPr lang="de-DE" dirty="0"/>
              <a:t>„fast bürgerkriegsähnliche Zustände“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E36A0E-784E-425F-93F8-DE6D5DA7B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861499"/>
            <a:ext cx="2593944" cy="34829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F639E1D-9975-4547-A0B6-8102AEA56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61" y="4533498"/>
            <a:ext cx="3224214" cy="21494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0180B64-47DC-4DD4-9E40-82E04B129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07" y="4533498"/>
            <a:ext cx="3224213" cy="21494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4789952-B4E3-4276-A92A-E7E6F28F3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091" y="4530667"/>
            <a:ext cx="3224213" cy="21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4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F4967-04C0-42AC-9B20-1FF0D362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Protestbewegungen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114572-6EA1-4F22-87C9-90CB6D291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690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2018/19: </a:t>
            </a:r>
            <a:r>
              <a:rPr lang="de-DE" b="1" dirty="0"/>
              <a:t>Gelbwestenbewegung</a:t>
            </a:r>
            <a:r>
              <a:rPr lang="de-DE" dirty="0"/>
              <a:t> (</a:t>
            </a:r>
            <a:r>
              <a:rPr lang="de-DE" i="1" dirty="0"/>
              <a:t>Mouvement des Gilets </a:t>
            </a:r>
            <a:r>
              <a:rPr lang="de-DE" i="1" dirty="0" err="1"/>
              <a:t>jaunes</a:t>
            </a:r>
            <a:r>
              <a:rPr lang="de-DE" dirty="0"/>
              <a:t>)</a:t>
            </a:r>
          </a:p>
          <a:p>
            <a:r>
              <a:rPr lang="de-DE" dirty="0"/>
              <a:t>Auslöser: Erhöhung des Dieselpreises im Zuge der Energiewende</a:t>
            </a:r>
          </a:p>
          <a:p>
            <a:r>
              <a:rPr lang="de-DE" dirty="0"/>
              <a:t>Forderungen: Anhebung von Renten und Mindestlohn, Vermögenssteuer, mehr direkte Demokratie</a:t>
            </a:r>
          </a:p>
          <a:p>
            <a:r>
              <a:rPr lang="de-DE" dirty="0"/>
              <a:t>politische Ausrichtung der Anhänger uneinheitlich: von extremen Nationalisten bis anarchistischen Aktivisten</a:t>
            </a:r>
          </a:p>
          <a:p>
            <a:r>
              <a:rPr lang="de-DE" dirty="0"/>
              <a:t>viele Ausschreitungen (Gewalt, Straßenblockaden, Plünderungen, Brandstiftung)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466C23-B91A-44D9-94E1-37F9E07B42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/>
          <a:stretch/>
        </p:blipFill>
        <p:spPr>
          <a:xfrm>
            <a:off x="8532598" y="171888"/>
            <a:ext cx="2821202" cy="271468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051D853-9250-4707-ABA8-0F35A96872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t="7535" r="10193"/>
          <a:stretch/>
        </p:blipFill>
        <p:spPr>
          <a:xfrm>
            <a:off x="8532598" y="2990537"/>
            <a:ext cx="2821202" cy="188176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17AAC65-A4A5-49B9-B4AE-638253F50E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0"/>
          <a:stretch/>
        </p:blipFill>
        <p:spPr>
          <a:xfrm>
            <a:off x="8532598" y="4976262"/>
            <a:ext cx="2821202" cy="18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694BC-EF47-4D45-A359-3DB7669F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Protestbewegungen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F3972C-80D8-444A-8725-16820DE8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05" y="1825626"/>
            <a:ext cx="10515600" cy="21387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/>
              <a:t>Januar – Juni 2023: </a:t>
            </a:r>
            <a:r>
              <a:rPr lang="de-DE" b="1" dirty="0"/>
              <a:t>Proteste gegen die Rentenreform </a:t>
            </a:r>
            <a:r>
              <a:rPr lang="de-DE" dirty="0"/>
              <a:t>(</a:t>
            </a:r>
            <a:r>
              <a:rPr lang="de-DE" i="1" dirty="0" err="1"/>
              <a:t>Réforme</a:t>
            </a:r>
            <a:r>
              <a:rPr lang="de-DE" i="1" dirty="0"/>
              <a:t> des </a:t>
            </a:r>
            <a:r>
              <a:rPr lang="de-DE" i="1" dirty="0" err="1"/>
              <a:t>retraites</a:t>
            </a:r>
            <a:r>
              <a:rPr lang="de-DE" dirty="0"/>
              <a:t>)</a:t>
            </a:r>
          </a:p>
          <a:p>
            <a:r>
              <a:rPr lang="de-DE" dirty="0"/>
              <a:t>Auslöser: Erhöhung des Rentenalters von 62 auf 64 Jahre</a:t>
            </a:r>
          </a:p>
          <a:p>
            <a:r>
              <a:rPr lang="de-DE" dirty="0"/>
              <a:t>2 Mio. Streikende</a:t>
            </a:r>
          </a:p>
          <a:p>
            <a:r>
              <a:rPr lang="de-DE" dirty="0"/>
              <a:t>Widerstand in ganz Frankreich, ziviler Ungehorsam, teils gewaltsame Eskalation</a:t>
            </a:r>
          </a:p>
          <a:p>
            <a:r>
              <a:rPr lang="de-DE" dirty="0"/>
              <a:t>viel Kritik an Macron und an der Gewaltanwendung durch die Polizei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3E79BF9-7634-450A-9D33-0607BF790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9" y="4360879"/>
            <a:ext cx="3790215" cy="21319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489DA11-627D-4110-B0BB-306F67385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13" y="4360879"/>
            <a:ext cx="3790215" cy="21319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196C64D-EB50-4288-97CE-66EBFCFD6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57" y="4354111"/>
            <a:ext cx="3790215" cy="213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49A72-B125-4A3A-85D8-E79F90ACA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Weiterführende Informationen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1BE72D-FE0D-4628-BE83-F77D86E2B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zum rechtlichen Hintergrund des Streikrechts: </a:t>
            </a:r>
            <a:r>
              <a:rPr lang="de-DE" i="1" dirty="0"/>
              <a:t>Warum streiken die Franzosen. Julie Hamann (Bundeszentrale für politische Bildung). </a:t>
            </a:r>
            <a:r>
              <a:rPr lang="de-DE" dirty="0">
                <a:hlinkClick r:id="rId2"/>
              </a:rPr>
              <a:t>https://www.bpb.de/themen/europa/frankreich/153265/warum-streiken-die-franzosen/</a:t>
            </a:r>
            <a:endParaRPr lang="de-DE" dirty="0"/>
          </a:p>
          <a:p>
            <a:r>
              <a:rPr lang="de-DE" dirty="0"/>
              <a:t>zur Rentenreform 2023: </a:t>
            </a:r>
            <a:r>
              <a:rPr lang="de-DE" i="1" dirty="0"/>
              <a:t>Frankreich: Erneut Massenproteste und Streiks gegen Macrons Rentenreform. DW Nachrichten.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https://www.youtube.com/watch?v=U44BCx8McRk</a:t>
            </a:r>
            <a:endParaRPr lang="de-DE" dirty="0"/>
          </a:p>
          <a:p>
            <a:r>
              <a:rPr lang="de-DE" dirty="0"/>
              <a:t>zur Polizeigewalt bei Demonstrationen: </a:t>
            </a:r>
            <a:r>
              <a:rPr lang="de-DE" i="1" dirty="0"/>
              <a:t>Eskalation auf Frankreichs Straßen. ARTE Reportage 2024</a:t>
            </a:r>
            <a:r>
              <a:rPr lang="de-DE" dirty="0"/>
              <a:t>. </a:t>
            </a:r>
            <a:r>
              <a:rPr lang="de-DE" dirty="0">
                <a:hlinkClick r:id="rId4"/>
              </a:rPr>
              <a:t>https://www.youtube.com/watch?v=BSsw7x28tcM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4921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DF94E9F11F8C469FCDD952BC8B2F05" ma:contentTypeVersion="10" ma:contentTypeDescription="Ein neues Dokument erstellen." ma:contentTypeScope="" ma:versionID="8b985283b56755b26378c2989069004a">
  <xsd:schema xmlns:xsd="http://www.w3.org/2001/XMLSchema" xmlns:xs="http://www.w3.org/2001/XMLSchema" xmlns:p="http://schemas.microsoft.com/office/2006/metadata/properties" xmlns:ns3="3d63be40-0b47-4f74-adf1-2f90d9032c35" targetNamespace="http://schemas.microsoft.com/office/2006/metadata/properties" ma:root="true" ma:fieldsID="8a879baf6c07cce9cdceb5723d6730fc" ns3:_="">
    <xsd:import namespace="3d63be40-0b47-4f74-adf1-2f90d9032c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3be40-0b47-4f74-adf1-2f90d9032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d63be40-0b47-4f74-adf1-2f90d9032c35" xsi:nil="true"/>
  </documentManagement>
</p:properties>
</file>

<file path=customXml/itemProps1.xml><?xml version="1.0" encoding="utf-8"?>
<ds:datastoreItem xmlns:ds="http://schemas.openxmlformats.org/officeDocument/2006/customXml" ds:itemID="{7E55A78F-95C8-41EB-9EA8-BAE0CCC230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63be40-0b47-4f74-adf1-2f90d9032c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95CD7-AAE8-4B7C-B04A-988ABEF0AE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0364AB-851B-4C3C-A026-DE84EE193C7E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3d63be40-0b47-4f74-adf1-2f90d9032c3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</vt:lpstr>
      <vt:lpstr>Demonstrations- und Streikkultur in Frankreich</vt:lpstr>
      <vt:lpstr>mots importants</vt:lpstr>
      <vt:lpstr>PowerPoint Presentation</vt:lpstr>
      <vt:lpstr>Streikkultur in Frankreich</vt:lpstr>
      <vt:lpstr>Streikkultur in Frankreich</vt:lpstr>
      <vt:lpstr>Beispiele für Protestbewegungen</vt:lpstr>
      <vt:lpstr>Beispiele für Protestbewegungen</vt:lpstr>
      <vt:lpstr>Beispiele für Protestbewegungen</vt:lpstr>
      <vt:lpstr>Weiterführende Informationen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Clara Teresa Ott</dc:creator>
  <cp:lastModifiedBy>Clara Teresa Ott</cp:lastModifiedBy>
  <cp:revision>155</cp:revision>
  <dcterms:created xsi:type="dcterms:W3CDTF">2025-05-15T20:19:40Z</dcterms:created>
  <dcterms:modified xsi:type="dcterms:W3CDTF">2025-05-16T11:24:41Z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0x0101004DDF94E9F11F8C469FCDD952BC8B2F05</vt:lpwstr>
  </property>
</Properties>
</file>