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Canva Sans Bold" panose="020B0604020202020204" charset="0"/>
      <p:regular r:id="rId13"/>
    </p:embeddedFont>
    <p:embeddedFont>
      <p:font typeface="HK Grotesk Bold" panose="020B0604020202020204" charset="0"/>
      <p:regular r:id="rId14"/>
    </p:embeddedFont>
    <p:embeddedFont>
      <p:font typeface="Kudryashev Display Sans" panose="020B0604020202020204" charset="0"/>
      <p:regular r:id="rId15"/>
    </p:embeddedFont>
    <p:embeddedFont>
      <p:font typeface="Montserrat" panose="00000500000000000000" pitchFamily="2" charset="0"/>
      <p:regular r:id="rId16"/>
    </p:embeddedFont>
    <p:embeddedFont>
      <p:font typeface="Montserrat Bold Italics" panose="020B0604020202020204" charset="0"/>
      <p:regular r:id="rId17"/>
    </p:embeddedFont>
    <p:embeddedFont>
      <p:font typeface="Montserrat Italics" panose="020B0604020202020204" charset="0"/>
      <p:regular r:id="rId18"/>
    </p:embeddedFont>
    <p:embeddedFont>
      <p:font typeface="Montserrat Light" panose="020F0502020204030204" pitchFamily="2" charset="0"/>
      <p:regular r:id="rId19"/>
    </p:embeddedFont>
    <p:embeddedFont>
      <p:font typeface="RoxboroughCF" panose="020B0604020202020204" charset="0"/>
      <p:regular r:id="rId20"/>
    </p:embeddedFont>
    <p:embeddedFont>
      <p:font typeface="Sorts Mill Goudy"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135"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1188E4F3-A88E-4BD5-B08D-BCD7372E7780}"/>
    <pc:docChg chg="modSld sldOrd">
      <pc:chgData name="Clara Forster" userId="09c7291c-ffda-41df-8add-e8985cc17c35" providerId="ADAL" clId="{1188E4F3-A88E-4BD5-B08D-BCD7372E7780}" dt="2025-05-20T09:41:44.637" v="1"/>
      <pc:docMkLst>
        <pc:docMk/>
      </pc:docMkLst>
      <pc:sldChg chg="ord">
        <pc:chgData name="Clara Forster" userId="09c7291c-ffda-41df-8add-e8985cc17c35" providerId="ADAL" clId="{1188E4F3-A88E-4BD5-B08D-BCD7372E7780}" dt="2025-05-20T09:41:44.637" v="1"/>
        <pc:sldMkLst>
          <pc:docMk/>
          <pc:sldMk cId="0"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sp>
        <p:nvSpPr>
          <p:cNvPr id="2" name="AutoShape 2"/>
          <p:cNvSpPr/>
          <p:nvPr/>
        </p:nvSpPr>
        <p:spPr>
          <a:xfrm>
            <a:off x="5358840" y="1108553"/>
            <a:ext cx="11859377" cy="8069894"/>
          </a:xfrm>
          <a:prstGeom prst="rect">
            <a:avLst/>
          </a:prstGeom>
          <a:solidFill>
            <a:srgbClr val="D8C3B7"/>
          </a:solidFill>
        </p:spPr>
        <p:txBody>
          <a:bodyPr/>
          <a:lstStyle/>
          <a:p>
            <a:endParaRPr lang="de-DE"/>
          </a:p>
        </p:txBody>
      </p:sp>
      <p:grpSp>
        <p:nvGrpSpPr>
          <p:cNvPr id="3" name="Group 3"/>
          <p:cNvGrpSpPr/>
          <p:nvPr/>
        </p:nvGrpSpPr>
        <p:grpSpPr>
          <a:xfrm>
            <a:off x="5607369" y="1365529"/>
            <a:ext cx="11362320" cy="7555943"/>
            <a:chOff x="0" y="0"/>
            <a:chExt cx="1222256" cy="812800"/>
          </a:xfrm>
        </p:grpSpPr>
        <p:sp>
          <p:nvSpPr>
            <p:cNvPr id="4" name="Freeform 4"/>
            <p:cNvSpPr/>
            <p:nvPr/>
          </p:nvSpPr>
          <p:spPr>
            <a:xfrm>
              <a:off x="0" y="0"/>
              <a:ext cx="1222256" cy="812800"/>
            </a:xfrm>
            <a:custGeom>
              <a:avLst/>
              <a:gdLst/>
              <a:ahLst/>
              <a:cxnLst/>
              <a:rect l="l" t="t" r="r" b="b"/>
              <a:pathLst>
                <a:path w="1222256" h="812800">
                  <a:moveTo>
                    <a:pt x="0" y="0"/>
                  </a:moveTo>
                  <a:lnTo>
                    <a:pt x="1222256" y="0"/>
                  </a:lnTo>
                  <a:lnTo>
                    <a:pt x="1222256" y="812800"/>
                  </a:lnTo>
                  <a:lnTo>
                    <a:pt x="0" y="812800"/>
                  </a:lnTo>
                  <a:close/>
                </a:path>
              </a:pathLst>
            </a:custGeom>
            <a:blipFill>
              <a:blip r:embed="rId2"/>
              <a:stretch>
                <a:fillRect l="-666" r="-666"/>
              </a:stretch>
            </a:blipFill>
          </p:spPr>
          <p:txBody>
            <a:bodyPr/>
            <a:lstStyle/>
            <a:p>
              <a:endParaRPr lang="de-DE"/>
            </a:p>
          </p:txBody>
        </p:sp>
      </p:grpSp>
      <p:grpSp>
        <p:nvGrpSpPr>
          <p:cNvPr id="5" name="Group 5"/>
          <p:cNvGrpSpPr/>
          <p:nvPr/>
        </p:nvGrpSpPr>
        <p:grpSpPr>
          <a:xfrm>
            <a:off x="723248" y="3553217"/>
            <a:ext cx="6982269" cy="3180566"/>
            <a:chOff x="0" y="0"/>
            <a:chExt cx="9309692" cy="4240755"/>
          </a:xfrm>
        </p:grpSpPr>
        <p:sp>
          <p:nvSpPr>
            <p:cNvPr id="6" name="AutoShape 6"/>
            <p:cNvSpPr/>
            <p:nvPr/>
          </p:nvSpPr>
          <p:spPr>
            <a:xfrm>
              <a:off x="0" y="0"/>
              <a:ext cx="9309692" cy="4240755"/>
            </a:xfrm>
            <a:prstGeom prst="rect">
              <a:avLst/>
            </a:prstGeom>
            <a:solidFill>
              <a:srgbClr val="D8C3B7"/>
            </a:solidFill>
          </p:spPr>
          <p:txBody>
            <a:bodyPr/>
            <a:lstStyle/>
            <a:p>
              <a:endParaRPr lang="de-DE"/>
            </a:p>
          </p:txBody>
        </p:sp>
        <p:sp>
          <p:nvSpPr>
            <p:cNvPr id="7" name="TextBox 7"/>
            <p:cNvSpPr txBox="1"/>
            <p:nvPr/>
          </p:nvSpPr>
          <p:spPr>
            <a:xfrm>
              <a:off x="524778" y="580641"/>
              <a:ext cx="8260135" cy="2486216"/>
            </a:xfrm>
            <a:prstGeom prst="rect">
              <a:avLst/>
            </a:prstGeom>
          </p:spPr>
          <p:txBody>
            <a:bodyPr lIns="0" tIns="0" rIns="0" bIns="0" rtlCol="0" anchor="t">
              <a:spAutoFit/>
            </a:bodyPr>
            <a:lstStyle/>
            <a:p>
              <a:pPr marL="0" lvl="0" indent="0" algn="ctr">
                <a:lnSpc>
                  <a:spcPts val="4870"/>
                </a:lnSpc>
              </a:pPr>
              <a:r>
                <a:rPr lang="en-US" sz="4387" spc="877">
                  <a:solidFill>
                    <a:srgbClr val="324664"/>
                  </a:solidFill>
                  <a:latin typeface="Kudryashev Display Sans"/>
                  <a:ea typeface="Kudryashev Display Sans"/>
                  <a:cs typeface="Kudryashev Display Sans"/>
                  <a:sym typeface="Kudryashev Display Sans"/>
                </a:rPr>
                <a:t>LE GOUVERNEMENT FRANÇAIS</a:t>
              </a:r>
            </a:p>
          </p:txBody>
        </p:sp>
        <p:sp>
          <p:nvSpPr>
            <p:cNvPr id="8" name="TextBox 8"/>
            <p:cNvSpPr txBox="1"/>
            <p:nvPr/>
          </p:nvSpPr>
          <p:spPr>
            <a:xfrm>
              <a:off x="524778" y="3440403"/>
              <a:ext cx="8260135" cy="257810"/>
            </a:xfrm>
            <a:prstGeom prst="rect">
              <a:avLst/>
            </a:prstGeom>
          </p:spPr>
          <p:txBody>
            <a:bodyPr lIns="0" tIns="0" rIns="0" bIns="0" rtlCol="0" anchor="t">
              <a:spAutoFit/>
            </a:bodyPr>
            <a:lstStyle/>
            <a:p>
              <a:pPr marL="0" lvl="0" indent="0" algn="ctr">
                <a:lnSpc>
                  <a:spcPts val="1679"/>
                </a:lnSpc>
              </a:pPr>
              <a:r>
                <a:rPr lang="en-US" sz="1200" i="1" spc="312">
                  <a:solidFill>
                    <a:srgbClr val="181C22"/>
                  </a:solidFill>
                  <a:latin typeface="Montserrat Italics"/>
                  <a:ea typeface="Montserrat Italics"/>
                  <a:cs typeface="Montserrat Italics"/>
                  <a:sym typeface="Montserrat Italics"/>
                </a:rPr>
                <a:t>ABDOU-SAMADOU ALPHA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E5E76"/>
        </a:solidFill>
        <a:effectLst/>
      </p:bgPr>
    </p:bg>
    <p:spTree>
      <p:nvGrpSpPr>
        <p:cNvPr id="1" name=""/>
        <p:cNvGrpSpPr/>
        <p:nvPr/>
      </p:nvGrpSpPr>
      <p:grpSpPr>
        <a:xfrm>
          <a:off x="0" y="0"/>
          <a:ext cx="0" cy="0"/>
          <a:chOff x="0" y="0"/>
          <a:chExt cx="0" cy="0"/>
        </a:xfrm>
      </p:grpSpPr>
      <p:sp>
        <p:nvSpPr>
          <p:cNvPr id="2" name="TextBox 2"/>
          <p:cNvSpPr txBox="1"/>
          <p:nvPr/>
        </p:nvSpPr>
        <p:spPr>
          <a:xfrm>
            <a:off x="1028700" y="2986882"/>
            <a:ext cx="6976480" cy="1371600"/>
          </a:xfrm>
          <a:prstGeom prst="rect">
            <a:avLst/>
          </a:prstGeom>
        </p:spPr>
        <p:txBody>
          <a:bodyPr lIns="0" tIns="0" rIns="0" bIns="0" rtlCol="0" anchor="t">
            <a:spAutoFit/>
          </a:bodyPr>
          <a:lstStyle/>
          <a:p>
            <a:pPr algn="l">
              <a:lnSpc>
                <a:spcPts val="10800"/>
              </a:lnSpc>
            </a:pPr>
            <a:r>
              <a:rPr lang="en-US" sz="9000" spc="179">
                <a:solidFill>
                  <a:srgbClr val="E4E4EB"/>
                </a:solidFill>
                <a:latin typeface="Kudryashev Display Sans"/>
                <a:ea typeface="Kudryashev Display Sans"/>
                <a:cs typeface="Kudryashev Display Sans"/>
                <a:sym typeface="Kudryashev Display Sans"/>
              </a:rPr>
              <a:t>SOURCES</a:t>
            </a:r>
          </a:p>
        </p:txBody>
      </p:sp>
      <p:grpSp>
        <p:nvGrpSpPr>
          <p:cNvPr id="3" name="Group 3"/>
          <p:cNvGrpSpPr/>
          <p:nvPr/>
        </p:nvGrpSpPr>
        <p:grpSpPr>
          <a:xfrm>
            <a:off x="1028700" y="4664235"/>
            <a:ext cx="6578727" cy="3121659"/>
            <a:chOff x="0" y="0"/>
            <a:chExt cx="8771636" cy="4162212"/>
          </a:xfrm>
        </p:grpSpPr>
        <p:sp>
          <p:nvSpPr>
            <p:cNvPr id="4" name="TextBox 4"/>
            <p:cNvSpPr txBox="1"/>
            <p:nvPr/>
          </p:nvSpPr>
          <p:spPr>
            <a:xfrm>
              <a:off x="0" y="-76200"/>
              <a:ext cx="8771636" cy="492759"/>
            </a:xfrm>
            <a:prstGeom prst="rect">
              <a:avLst/>
            </a:prstGeom>
          </p:spPr>
          <p:txBody>
            <a:bodyPr lIns="0" tIns="0" rIns="0" bIns="0" rtlCol="0" anchor="t">
              <a:spAutoFit/>
            </a:bodyPr>
            <a:lstStyle/>
            <a:p>
              <a:pPr algn="l">
                <a:lnSpc>
                  <a:spcPts val="3360"/>
                </a:lnSpc>
              </a:pPr>
              <a:endParaRPr/>
            </a:p>
          </p:txBody>
        </p:sp>
        <p:sp>
          <p:nvSpPr>
            <p:cNvPr id="5" name="TextBox 5"/>
            <p:cNvSpPr txBox="1"/>
            <p:nvPr/>
          </p:nvSpPr>
          <p:spPr>
            <a:xfrm>
              <a:off x="0" y="632459"/>
              <a:ext cx="8771636" cy="3529753"/>
            </a:xfrm>
            <a:prstGeom prst="rect">
              <a:avLst/>
            </a:prstGeom>
          </p:spPr>
          <p:txBody>
            <a:bodyPr lIns="0" tIns="0" rIns="0" bIns="0" rtlCol="0" anchor="t">
              <a:spAutoFit/>
            </a:bodyPr>
            <a:lstStyle/>
            <a:p>
              <a:pPr algn="l">
                <a:lnSpc>
                  <a:spcPts val="2659"/>
                </a:lnSpc>
                <a:spcBef>
                  <a:spcPct val="0"/>
                </a:spcBef>
              </a:pPr>
              <a:r>
                <a:rPr lang="en-US" sz="1899">
                  <a:solidFill>
                    <a:srgbClr val="E4E4EB"/>
                  </a:solidFill>
                  <a:latin typeface="Montserrat Light"/>
                  <a:ea typeface="Montserrat Light"/>
                  <a:cs typeface="Montserrat Light"/>
                  <a:sym typeface="Montserrat Light"/>
                </a:rPr>
                <a:t>https://www.info.gouv.fr/quest-ce-quun-gouvernement</a:t>
              </a:r>
            </a:p>
            <a:p>
              <a:pPr algn="l">
                <a:lnSpc>
                  <a:spcPts val="2659"/>
                </a:lnSpc>
                <a:spcBef>
                  <a:spcPct val="0"/>
                </a:spcBef>
              </a:pPr>
              <a:endParaRPr lang="en-US" sz="1899">
                <a:solidFill>
                  <a:srgbClr val="E4E4EB"/>
                </a:solidFill>
                <a:latin typeface="Montserrat Light"/>
                <a:ea typeface="Montserrat Light"/>
                <a:cs typeface="Montserrat Light"/>
                <a:sym typeface="Montserrat Light"/>
              </a:endParaRPr>
            </a:p>
            <a:p>
              <a:pPr algn="l">
                <a:lnSpc>
                  <a:spcPts val="2659"/>
                </a:lnSpc>
                <a:spcBef>
                  <a:spcPct val="0"/>
                </a:spcBef>
              </a:pPr>
              <a:r>
                <a:rPr lang="en-US" sz="1899">
                  <a:solidFill>
                    <a:srgbClr val="E4E4EB"/>
                  </a:solidFill>
                  <a:latin typeface="Montserrat Light"/>
                  <a:ea typeface="Montserrat Light"/>
                  <a:cs typeface="Montserrat Light"/>
                  <a:sym typeface="Montserrat Light"/>
                </a:rPr>
                <a:t>https://www.assemblee-nationale.fr/dyn/role-et-pouvoir-de-assemblee</a:t>
              </a:r>
            </a:p>
            <a:p>
              <a:pPr algn="l">
                <a:lnSpc>
                  <a:spcPts val="2659"/>
                </a:lnSpc>
                <a:spcBef>
                  <a:spcPct val="0"/>
                </a:spcBef>
              </a:pPr>
              <a:endParaRPr lang="en-US" sz="1899">
                <a:solidFill>
                  <a:srgbClr val="E4E4EB"/>
                </a:solidFill>
                <a:latin typeface="Montserrat Light"/>
                <a:ea typeface="Montserrat Light"/>
                <a:cs typeface="Montserrat Light"/>
                <a:sym typeface="Montserrat Light"/>
              </a:endParaRPr>
            </a:p>
            <a:p>
              <a:pPr algn="l">
                <a:lnSpc>
                  <a:spcPts val="2659"/>
                </a:lnSpc>
                <a:spcBef>
                  <a:spcPct val="0"/>
                </a:spcBef>
              </a:pPr>
              <a:r>
                <a:rPr lang="en-US" sz="1899">
                  <a:solidFill>
                    <a:srgbClr val="E4E4EB"/>
                  </a:solidFill>
                  <a:latin typeface="Montserrat Light"/>
                  <a:ea typeface="Montserrat Light"/>
                  <a:cs typeface="Montserrat Light"/>
                  <a:sym typeface="Montserrat Light"/>
                </a:rPr>
                <a:t>https://www.senat.fr/connaitre-le-senat/role-et-fonctionnement.html#c2302</a:t>
              </a:r>
            </a:p>
          </p:txBody>
        </p:sp>
      </p:grpSp>
      <p:sp>
        <p:nvSpPr>
          <p:cNvPr id="6" name="Freeform 6"/>
          <p:cNvSpPr/>
          <p:nvPr/>
        </p:nvSpPr>
        <p:spPr>
          <a:xfrm>
            <a:off x="8612051" y="0"/>
            <a:ext cx="9675949" cy="10287000"/>
          </a:xfrm>
          <a:custGeom>
            <a:avLst/>
            <a:gdLst/>
            <a:ahLst/>
            <a:cxnLst/>
            <a:rect l="l" t="t" r="r" b="b"/>
            <a:pathLst>
              <a:path w="9675949" h="10287000">
                <a:moveTo>
                  <a:pt x="0" y="0"/>
                </a:moveTo>
                <a:lnTo>
                  <a:pt x="9675949" y="0"/>
                </a:lnTo>
                <a:lnTo>
                  <a:pt x="9675949" y="10287000"/>
                </a:lnTo>
                <a:lnTo>
                  <a:pt x="0" y="10287000"/>
                </a:lnTo>
                <a:lnTo>
                  <a:pt x="0" y="0"/>
                </a:lnTo>
                <a:close/>
              </a:path>
            </a:pathLst>
          </a:custGeom>
          <a:blipFill>
            <a:blip r:embed="rId2">
              <a:alphaModFix amt="85000"/>
            </a:blip>
            <a:stretch>
              <a:fillRect t="-20500" b="-20500"/>
            </a:stretch>
          </a:blipFill>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Freeform 2"/>
          <p:cNvSpPr/>
          <p:nvPr/>
        </p:nvSpPr>
        <p:spPr>
          <a:xfrm>
            <a:off x="271999" y="2507200"/>
            <a:ext cx="7908899" cy="5272599"/>
          </a:xfrm>
          <a:custGeom>
            <a:avLst/>
            <a:gdLst/>
            <a:ahLst/>
            <a:cxnLst/>
            <a:rect l="l" t="t" r="r" b="b"/>
            <a:pathLst>
              <a:path w="7908899" h="5272599">
                <a:moveTo>
                  <a:pt x="0" y="0"/>
                </a:moveTo>
                <a:lnTo>
                  <a:pt x="7908899" y="0"/>
                </a:lnTo>
                <a:lnTo>
                  <a:pt x="7908899" y="5272600"/>
                </a:lnTo>
                <a:lnTo>
                  <a:pt x="0" y="5272600"/>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9377373" y="3584697"/>
            <a:ext cx="7767627" cy="1209675"/>
          </a:xfrm>
          <a:prstGeom prst="rect">
            <a:avLst/>
          </a:prstGeom>
        </p:spPr>
        <p:txBody>
          <a:bodyPr lIns="0" tIns="0" rIns="0" bIns="0" rtlCol="0" anchor="t">
            <a:spAutoFit/>
          </a:bodyPr>
          <a:lstStyle/>
          <a:p>
            <a:pPr marL="0" lvl="0" indent="0" algn="l">
              <a:lnSpc>
                <a:spcPts val="4860"/>
              </a:lnSpc>
            </a:pPr>
            <a:r>
              <a:rPr lang="en-US" sz="4050" spc="648">
                <a:solidFill>
                  <a:srgbClr val="21221D"/>
                </a:solidFill>
                <a:latin typeface="Montserrat"/>
                <a:ea typeface="Montserrat"/>
                <a:cs typeface="Montserrat"/>
                <a:sym typeface="Montserrat"/>
              </a:rPr>
              <a:t>SEMIPRÄSIDENTIELLES REGIERUNGSSYSTEM</a:t>
            </a:r>
          </a:p>
        </p:txBody>
      </p:sp>
      <p:sp>
        <p:nvSpPr>
          <p:cNvPr id="4" name="TextBox 4"/>
          <p:cNvSpPr txBox="1"/>
          <p:nvPr/>
        </p:nvSpPr>
        <p:spPr>
          <a:xfrm>
            <a:off x="9377373" y="5459970"/>
            <a:ext cx="7767627" cy="990600"/>
          </a:xfrm>
          <a:prstGeom prst="rect">
            <a:avLst/>
          </a:prstGeom>
        </p:spPr>
        <p:txBody>
          <a:bodyPr lIns="0" tIns="0" rIns="0" bIns="0" rtlCol="0" anchor="t">
            <a:spAutoFit/>
          </a:bodyPr>
          <a:lstStyle/>
          <a:p>
            <a:pPr marL="0" lvl="0" indent="0" algn="l">
              <a:lnSpc>
                <a:spcPts val="3900"/>
              </a:lnSpc>
            </a:pPr>
            <a:r>
              <a:rPr lang="en-US" sz="3000">
                <a:solidFill>
                  <a:srgbClr val="21221D"/>
                </a:solidFill>
                <a:latin typeface="Sorts Mill Goudy"/>
                <a:ea typeface="Sorts Mill Goudy"/>
                <a:cs typeface="Sorts Mill Goudy"/>
                <a:sym typeface="Sorts Mill Goudy"/>
              </a:rPr>
              <a:t>Macht ist zwischen dem Präsidenten und dem Premierminister aufgeteilt</a:t>
            </a:r>
          </a:p>
        </p:txBody>
      </p:sp>
      <p:sp>
        <p:nvSpPr>
          <p:cNvPr id="5" name="AutoShape 5"/>
          <p:cNvSpPr/>
          <p:nvPr/>
        </p:nvSpPr>
        <p:spPr>
          <a:xfrm>
            <a:off x="9256123" y="5110162"/>
            <a:ext cx="8384422" cy="0"/>
          </a:xfrm>
          <a:prstGeom prst="line">
            <a:avLst/>
          </a:prstGeom>
          <a:ln w="104775" cap="flat">
            <a:solidFill>
              <a:srgbClr val="002395"/>
            </a:solidFill>
            <a:prstDash val="solid"/>
            <a:headEnd type="none" w="sm" len="sm"/>
            <a:tailEnd type="none" w="sm" len="sm"/>
          </a:ln>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4154828" y="2324618"/>
            <a:ext cx="9978343" cy="5637764"/>
          </a:xfrm>
          <a:custGeom>
            <a:avLst/>
            <a:gdLst/>
            <a:ahLst/>
            <a:cxnLst/>
            <a:rect l="l" t="t" r="r" b="b"/>
            <a:pathLst>
              <a:path w="9978343" h="5637764">
                <a:moveTo>
                  <a:pt x="0" y="0"/>
                </a:moveTo>
                <a:lnTo>
                  <a:pt x="9978344" y="0"/>
                </a:lnTo>
                <a:lnTo>
                  <a:pt x="9978344" y="5637764"/>
                </a:lnTo>
                <a:lnTo>
                  <a:pt x="0" y="5637764"/>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4154828" y="7876657"/>
            <a:ext cx="9978343" cy="877570"/>
          </a:xfrm>
          <a:prstGeom prst="rect">
            <a:avLst/>
          </a:prstGeom>
        </p:spPr>
        <p:txBody>
          <a:bodyPr lIns="0" tIns="0" rIns="0" bIns="0" rtlCol="0" anchor="t">
            <a:spAutoFit/>
          </a:bodyPr>
          <a:lstStyle/>
          <a:p>
            <a:pPr algn="ctr">
              <a:lnSpc>
                <a:spcPts val="7279"/>
              </a:lnSpc>
            </a:pPr>
            <a:r>
              <a:rPr lang="en-US" sz="5199" spc="831">
                <a:solidFill>
                  <a:srgbClr val="764B36"/>
                </a:solidFill>
                <a:latin typeface="Montserrat"/>
                <a:ea typeface="Montserrat"/>
                <a:cs typeface="Montserrat"/>
                <a:sym typeface="Montserrat"/>
              </a:rPr>
              <a:t>POLICE NATIONALE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sp>
        <p:nvSpPr>
          <p:cNvPr id="2" name="Freeform 2"/>
          <p:cNvSpPr/>
          <p:nvPr/>
        </p:nvSpPr>
        <p:spPr>
          <a:xfrm>
            <a:off x="1533112" y="5143500"/>
            <a:ext cx="3168212" cy="4764228"/>
          </a:xfrm>
          <a:custGeom>
            <a:avLst/>
            <a:gdLst/>
            <a:ahLst/>
            <a:cxnLst/>
            <a:rect l="l" t="t" r="r" b="b"/>
            <a:pathLst>
              <a:path w="3168212" h="4764228">
                <a:moveTo>
                  <a:pt x="0" y="0"/>
                </a:moveTo>
                <a:lnTo>
                  <a:pt x="3168212" y="0"/>
                </a:lnTo>
                <a:lnTo>
                  <a:pt x="3168212" y="4764228"/>
                </a:lnTo>
                <a:lnTo>
                  <a:pt x="0" y="4764228"/>
                </a:lnTo>
                <a:lnTo>
                  <a:pt x="0" y="0"/>
                </a:lnTo>
                <a:close/>
              </a:path>
            </a:pathLst>
          </a:custGeom>
          <a:blipFill>
            <a:blip r:embed="rId2"/>
            <a:stretch>
              <a:fillRect/>
            </a:stretch>
          </a:blipFill>
        </p:spPr>
        <p:txBody>
          <a:bodyPr/>
          <a:lstStyle/>
          <a:p>
            <a:endParaRPr lang="de-DE"/>
          </a:p>
        </p:txBody>
      </p:sp>
      <p:sp>
        <p:nvSpPr>
          <p:cNvPr id="3" name="Freeform 3"/>
          <p:cNvSpPr/>
          <p:nvPr/>
        </p:nvSpPr>
        <p:spPr>
          <a:xfrm>
            <a:off x="9296194" y="5035601"/>
            <a:ext cx="4890973" cy="3707770"/>
          </a:xfrm>
          <a:custGeom>
            <a:avLst/>
            <a:gdLst/>
            <a:ahLst/>
            <a:cxnLst/>
            <a:rect l="l" t="t" r="r" b="b"/>
            <a:pathLst>
              <a:path w="4890973" h="3707770">
                <a:moveTo>
                  <a:pt x="0" y="0"/>
                </a:moveTo>
                <a:lnTo>
                  <a:pt x="4890973" y="0"/>
                </a:lnTo>
                <a:lnTo>
                  <a:pt x="4890973" y="3707770"/>
                </a:lnTo>
                <a:lnTo>
                  <a:pt x="0" y="3707770"/>
                </a:lnTo>
                <a:lnTo>
                  <a:pt x="0" y="0"/>
                </a:lnTo>
                <a:close/>
              </a:path>
            </a:pathLst>
          </a:custGeom>
          <a:blipFill>
            <a:blip r:embed="rId3"/>
            <a:stretch>
              <a:fillRect l="-17552" r="-17552"/>
            </a:stretch>
          </a:blipFill>
        </p:spPr>
        <p:txBody>
          <a:bodyPr/>
          <a:lstStyle/>
          <a:p>
            <a:endParaRPr lang="de-DE"/>
          </a:p>
        </p:txBody>
      </p:sp>
      <p:sp>
        <p:nvSpPr>
          <p:cNvPr id="4" name="TextBox 4"/>
          <p:cNvSpPr txBox="1"/>
          <p:nvPr/>
        </p:nvSpPr>
        <p:spPr>
          <a:xfrm>
            <a:off x="4842268" y="5105400"/>
            <a:ext cx="4055253" cy="3990340"/>
          </a:xfrm>
          <a:prstGeom prst="rect">
            <a:avLst/>
          </a:prstGeom>
        </p:spPr>
        <p:txBody>
          <a:bodyPr lIns="0" tIns="0" rIns="0" bIns="0" rtlCol="0" anchor="t">
            <a:spAutoFit/>
          </a:bodyPr>
          <a:lstStyle/>
          <a:p>
            <a:pPr algn="l">
              <a:lnSpc>
                <a:spcPts val="2659"/>
              </a:lnSpc>
            </a:pPr>
            <a:r>
              <a:rPr lang="en-US" sz="1899">
                <a:solidFill>
                  <a:srgbClr val="181C22"/>
                </a:solidFill>
                <a:latin typeface="Montserrat"/>
                <a:ea typeface="Montserrat"/>
                <a:cs typeface="Montserrat"/>
                <a:sym typeface="Montserrat"/>
              </a:rPr>
              <a:t>Direkt vom Volk gewählt (Amtszeit: 5 Jahre)</a:t>
            </a:r>
          </a:p>
          <a:p>
            <a:pPr algn="l">
              <a:lnSpc>
                <a:spcPts val="2659"/>
              </a:lnSpc>
            </a:pPr>
            <a:endParaRPr lang="en-US" sz="1899">
              <a:solidFill>
                <a:srgbClr val="181C22"/>
              </a:solidFill>
              <a:latin typeface="Montserrat"/>
              <a:ea typeface="Montserrat"/>
              <a:cs typeface="Montserrat"/>
              <a:sym typeface="Montserrat"/>
            </a:endParaRPr>
          </a:p>
          <a:p>
            <a:pPr algn="l">
              <a:lnSpc>
                <a:spcPts val="2659"/>
              </a:lnSpc>
            </a:pPr>
            <a:r>
              <a:rPr lang="en-US" sz="1899">
                <a:solidFill>
                  <a:srgbClr val="181C22"/>
                </a:solidFill>
                <a:latin typeface="Montserrat"/>
                <a:ea typeface="Montserrat"/>
                <a:cs typeface="Montserrat"/>
                <a:sym typeface="Montserrat"/>
              </a:rPr>
              <a:t>Aktuell: Emmanuel Macron (seit 2017, wiedergewählt 2022)</a:t>
            </a:r>
          </a:p>
          <a:p>
            <a:pPr algn="l">
              <a:lnSpc>
                <a:spcPts val="2659"/>
              </a:lnSpc>
            </a:pPr>
            <a:endParaRPr lang="en-US" sz="1899">
              <a:solidFill>
                <a:srgbClr val="181C22"/>
              </a:solidFill>
              <a:latin typeface="Montserrat"/>
              <a:ea typeface="Montserrat"/>
              <a:cs typeface="Montserrat"/>
              <a:sym typeface="Montserrat"/>
            </a:endParaRPr>
          </a:p>
          <a:p>
            <a:pPr algn="l">
              <a:lnSpc>
                <a:spcPts val="2660"/>
              </a:lnSpc>
              <a:spcBef>
                <a:spcPct val="0"/>
              </a:spcBef>
            </a:pPr>
            <a:r>
              <a:rPr lang="en-US" sz="1900">
                <a:solidFill>
                  <a:srgbClr val="181C22"/>
                </a:solidFill>
                <a:latin typeface="Montserrat"/>
                <a:ea typeface="Montserrat"/>
                <a:cs typeface="Montserrat"/>
                <a:sym typeface="Montserrat"/>
              </a:rPr>
              <a:t>Aufgaben: Außenpolitik, Armee, Ernennung des Premierministers</a:t>
            </a:r>
          </a:p>
          <a:p>
            <a:pPr algn="l">
              <a:lnSpc>
                <a:spcPts val="2659"/>
              </a:lnSpc>
              <a:spcBef>
                <a:spcPct val="0"/>
              </a:spcBef>
            </a:pPr>
            <a:endParaRPr lang="en-US" sz="1900">
              <a:solidFill>
                <a:srgbClr val="181C22"/>
              </a:solidFill>
              <a:latin typeface="Montserrat"/>
              <a:ea typeface="Montserrat"/>
              <a:cs typeface="Montserrat"/>
              <a:sym typeface="Montserrat"/>
            </a:endParaRPr>
          </a:p>
          <a:p>
            <a:pPr algn="l">
              <a:lnSpc>
                <a:spcPts val="2659"/>
              </a:lnSpc>
              <a:spcBef>
                <a:spcPct val="0"/>
              </a:spcBef>
            </a:pPr>
            <a:r>
              <a:rPr lang="en-US" sz="1899">
                <a:solidFill>
                  <a:srgbClr val="181C22"/>
                </a:solidFill>
                <a:latin typeface="Montserrat Light"/>
                <a:ea typeface="Montserrat Light"/>
                <a:cs typeface="Montserrat Light"/>
                <a:sym typeface="Montserrat Light"/>
              </a:rPr>
              <a:t>Der Präsident in Frankreich ist viel mächtiger als der Bundespräsident in Deutschland </a:t>
            </a:r>
          </a:p>
        </p:txBody>
      </p:sp>
      <p:sp>
        <p:nvSpPr>
          <p:cNvPr id="5" name="TextBox 5"/>
          <p:cNvSpPr txBox="1"/>
          <p:nvPr/>
        </p:nvSpPr>
        <p:spPr>
          <a:xfrm>
            <a:off x="1533112" y="626836"/>
            <a:ext cx="12099887" cy="1957928"/>
          </a:xfrm>
          <a:prstGeom prst="rect">
            <a:avLst/>
          </a:prstGeom>
        </p:spPr>
        <p:txBody>
          <a:bodyPr lIns="0" tIns="0" rIns="0" bIns="0" rtlCol="0" anchor="t">
            <a:spAutoFit/>
          </a:bodyPr>
          <a:lstStyle/>
          <a:p>
            <a:pPr algn="l">
              <a:lnSpc>
                <a:spcPts val="7550"/>
              </a:lnSpc>
            </a:pPr>
            <a:r>
              <a:rPr lang="en-US" sz="7550" spc="1510">
                <a:solidFill>
                  <a:srgbClr val="324664"/>
                </a:solidFill>
                <a:latin typeface="Kudryashev Display Sans"/>
                <a:ea typeface="Kudryashev Display Sans"/>
                <a:cs typeface="Kudryashev Display Sans"/>
                <a:sym typeface="Kudryashev Display Sans"/>
              </a:rPr>
              <a:t>PRÉSIDENT ET LE PREMIER MINISTRE</a:t>
            </a:r>
          </a:p>
        </p:txBody>
      </p:sp>
      <p:sp>
        <p:nvSpPr>
          <p:cNvPr id="6" name="TextBox 6"/>
          <p:cNvSpPr txBox="1"/>
          <p:nvPr/>
        </p:nvSpPr>
        <p:spPr>
          <a:xfrm>
            <a:off x="10641102" y="9403675"/>
            <a:ext cx="2712754" cy="314325"/>
          </a:xfrm>
          <a:prstGeom prst="rect">
            <a:avLst/>
          </a:prstGeom>
        </p:spPr>
        <p:txBody>
          <a:bodyPr lIns="0" tIns="0" rIns="0" bIns="0" rtlCol="0" anchor="t">
            <a:spAutoFit/>
          </a:bodyPr>
          <a:lstStyle/>
          <a:p>
            <a:pPr algn="ctr">
              <a:lnSpc>
                <a:spcPts val="2520"/>
              </a:lnSpc>
              <a:spcBef>
                <a:spcPct val="0"/>
              </a:spcBef>
            </a:pPr>
            <a:r>
              <a:rPr lang="en-US" sz="2100" spc="42">
                <a:solidFill>
                  <a:srgbClr val="000000"/>
                </a:solidFill>
                <a:latin typeface="Kudryashev Display Sans"/>
                <a:ea typeface="Kudryashev Display Sans"/>
                <a:cs typeface="Kudryashev Display Sans"/>
                <a:sym typeface="Kudryashev Display Sans"/>
              </a:rPr>
              <a:t>FRANÇOIS BAYROU </a:t>
            </a:r>
          </a:p>
        </p:txBody>
      </p:sp>
      <p:sp>
        <p:nvSpPr>
          <p:cNvPr id="7" name="TextBox 7"/>
          <p:cNvSpPr txBox="1"/>
          <p:nvPr/>
        </p:nvSpPr>
        <p:spPr>
          <a:xfrm>
            <a:off x="2017718" y="10039350"/>
            <a:ext cx="2198999" cy="247650"/>
          </a:xfrm>
          <a:prstGeom prst="rect">
            <a:avLst/>
          </a:prstGeom>
        </p:spPr>
        <p:txBody>
          <a:bodyPr lIns="0" tIns="0" rIns="0" bIns="0" rtlCol="0" anchor="t">
            <a:spAutoFit/>
          </a:bodyPr>
          <a:lstStyle/>
          <a:p>
            <a:pPr algn="ctr">
              <a:lnSpc>
                <a:spcPts val="1919"/>
              </a:lnSpc>
              <a:spcBef>
                <a:spcPct val="0"/>
              </a:spcBef>
            </a:pPr>
            <a:r>
              <a:rPr lang="en-US" sz="1599" spc="31">
                <a:solidFill>
                  <a:srgbClr val="000000"/>
                </a:solidFill>
                <a:latin typeface="Kudryashev Display Sans"/>
                <a:ea typeface="Kudryashev Display Sans"/>
                <a:cs typeface="Kudryashev Display Sans"/>
                <a:sym typeface="Kudryashev Display Sans"/>
              </a:rPr>
              <a:t>EMMANUEL MACRON</a:t>
            </a:r>
          </a:p>
        </p:txBody>
      </p:sp>
      <p:sp>
        <p:nvSpPr>
          <p:cNvPr id="8" name="TextBox 8"/>
          <p:cNvSpPr txBox="1"/>
          <p:nvPr/>
        </p:nvSpPr>
        <p:spPr>
          <a:xfrm>
            <a:off x="1533112" y="3267855"/>
            <a:ext cx="16630310"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a:ea typeface="Canva Sans"/>
                <a:cs typeface="Canva Sans"/>
                <a:sym typeface="Canva Sans"/>
              </a:rPr>
              <a:t>Unter der Führung des Premierministers bestimmt und führt die Regierung die Politik des Landes.</a:t>
            </a:r>
          </a:p>
        </p:txBody>
      </p:sp>
      <p:sp>
        <p:nvSpPr>
          <p:cNvPr id="9" name="TextBox 9"/>
          <p:cNvSpPr txBox="1"/>
          <p:nvPr/>
        </p:nvSpPr>
        <p:spPr>
          <a:xfrm>
            <a:off x="14330042" y="4997501"/>
            <a:ext cx="4055253" cy="4990465"/>
          </a:xfrm>
          <a:prstGeom prst="rect">
            <a:avLst/>
          </a:prstGeom>
        </p:spPr>
        <p:txBody>
          <a:bodyPr lIns="0" tIns="0" rIns="0" bIns="0" rtlCol="0" anchor="t">
            <a:spAutoFit/>
          </a:bodyPr>
          <a:lstStyle/>
          <a:p>
            <a:pPr algn="l">
              <a:lnSpc>
                <a:spcPts val="2659"/>
              </a:lnSpc>
            </a:pPr>
            <a:r>
              <a:rPr lang="en-US" sz="1899">
                <a:solidFill>
                  <a:srgbClr val="181C22"/>
                </a:solidFill>
                <a:latin typeface="Montserrat"/>
                <a:ea typeface="Montserrat"/>
                <a:cs typeface="Montserrat"/>
                <a:sym typeface="Montserrat"/>
              </a:rPr>
              <a:t>Vom Präsidenten gewählt </a:t>
            </a:r>
          </a:p>
          <a:p>
            <a:pPr algn="l">
              <a:lnSpc>
                <a:spcPts val="2659"/>
              </a:lnSpc>
            </a:pPr>
            <a:r>
              <a:rPr lang="en-US" sz="1899">
                <a:solidFill>
                  <a:srgbClr val="181C22"/>
                </a:solidFill>
                <a:latin typeface="Montserrat"/>
                <a:ea typeface="Montserrat"/>
                <a:cs typeface="Montserrat"/>
                <a:sym typeface="Montserrat"/>
              </a:rPr>
              <a:t> </a:t>
            </a:r>
          </a:p>
          <a:p>
            <a:pPr algn="l">
              <a:lnSpc>
                <a:spcPts val="2659"/>
              </a:lnSpc>
            </a:pPr>
            <a:r>
              <a:rPr lang="en-US" sz="1899">
                <a:solidFill>
                  <a:srgbClr val="181C22"/>
                </a:solidFill>
                <a:latin typeface="Montserrat"/>
                <a:ea typeface="Montserrat"/>
                <a:cs typeface="Montserrat"/>
                <a:sym typeface="Montserrat"/>
              </a:rPr>
              <a:t>Leitet die Arbeit der Regierung (Art. 21 der Verfassung)</a:t>
            </a:r>
          </a:p>
          <a:p>
            <a:pPr algn="l">
              <a:lnSpc>
                <a:spcPts val="2659"/>
              </a:lnSpc>
            </a:pPr>
            <a:endParaRPr lang="en-US" sz="1899">
              <a:solidFill>
                <a:srgbClr val="181C22"/>
              </a:solidFill>
              <a:latin typeface="Montserrat"/>
              <a:ea typeface="Montserrat"/>
              <a:cs typeface="Montserrat"/>
              <a:sym typeface="Montserrat"/>
            </a:endParaRPr>
          </a:p>
          <a:p>
            <a:pPr algn="l">
              <a:lnSpc>
                <a:spcPts val="2659"/>
              </a:lnSpc>
            </a:pPr>
            <a:r>
              <a:rPr lang="en-US" sz="1899">
                <a:solidFill>
                  <a:srgbClr val="181C22"/>
                </a:solidFill>
                <a:latin typeface="Montserrat"/>
                <a:ea typeface="Montserrat"/>
                <a:cs typeface="Montserrat"/>
                <a:sym typeface="Montserrat"/>
              </a:rPr>
              <a:t>Führt politische Vorgaben des Präsidenten aus</a:t>
            </a:r>
          </a:p>
          <a:p>
            <a:pPr algn="l">
              <a:lnSpc>
                <a:spcPts val="2659"/>
              </a:lnSpc>
            </a:pPr>
            <a:endParaRPr lang="en-US" sz="1899">
              <a:solidFill>
                <a:srgbClr val="181C22"/>
              </a:solidFill>
              <a:latin typeface="Montserrat"/>
              <a:ea typeface="Montserrat"/>
              <a:cs typeface="Montserrat"/>
              <a:sym typeface="Montserrat"/>
            </a:endParaRPr>
          </a:p>
          <a:p>
            <a:pPr algn="l">
              <a:lnSpc>
                <a:spcPts val="2659"/>
              </a:lnSpc>
            </a:pPr>
            <a:r>
              <a:rPr lang="en-US" sz="1899">
                <a:solidFill>
                  <a:srgbClr val="181C22"/>
                </a:solidFill>
                <a:latin typeface="Montserrat"/>
                <a:ea typeface="Montserrat"/>
                <a:cs typeface="Montserrat"/>
                <a:sym typeface="Montserrat"/>
              </a:rPr>
              <a:t>Koordiniert und entscheidet zwischen den Ministern</a:t>
            </a:r>
          </a:p>
          <a:p>
            <a:pPr algn="l">
              <a:lnSpc>
                <a:spcPts val="2659"/>
              </a:lnSpc>
            </a:pPr>
            <a:endParaRPr lang="en-US" sz="1899">
              <a:solidFill>
                <a:srgbClr val="181C22"/>
              </a:solidFill>
              <a:latin typeface="Montserrat"/>
              <a:ea typeface="Montserrat"/>
              <a:cs typeface="Montserrat"/>
              <a:sym typeface="Montserrat"/>
            </a:endParaRPr>
          </a:p>
          <a:p>
            <a:pPr algn="l">
              <a:lnSpc>
                <a:spcPts val="2659"/>
              </a:lnSpc>
            </a:pPr>
            <a:r>
              <a:rPr lang="en-US" sz="1899">
                <a:solidFill>
                  <a:srgbClr val="181C22"/>
                </a:solidFill>
                <a:latin typeface="Montserrat"/>
                <a:ea typeface="Montserrat"/>
                <a:cs typeface="Montserrat"/>
                <a:sym typeface="Montserrat"/>
              </a:rPr>
              <a:t>Führt Gesetze aus</a:t>
            </a:r>
          </a:p>
          <a:p>
            <a:pPr algn="l">
              <a:lnSpc>
                <a:spcPts val="2659"/>
              </a:lnSpc>
            </a:pPr>
            <a:endParaRPr lang="en-US" sz="1899">
              <a:solidFill>
                <a:srgbClr val="181C22"/>
              </a:solidFill>
              <a:latin typeface="Montserrat"/>
              <a:ea typeface="Montserrat"/>
              <a:cs typeface="Montserrat"/>
              <a:sym typeface="Montserrat"/>
            </a:endParaRPr>
          </a:p>
          <a:p>
            <a:pPr algn="l">
              <a:lnSpc>
                <a:spcPts val="2659"/>
              </a:lnSpc>
            </a:pPr>
            <a:endParaRPr lang="en-US" sz="1899">
              <a:solidFill>
                <a:srgbClr val="181C22"/>
              </a:solidFill>
              <a:latin typeface="Montserrat"/>
              <a:ea typeface="Montserrat"/>
              <a:cs typeface="Montserrat"/>
              <a:sym typeface="Montserrat"/>
            </a:endParaRPr>
          </a:p>
          <a:p>
            <a:pPr algn="l">
              <a:lnSpc>
                <a:spcPts val="2659"/>
              </a:lnSpc>
              <a:spcBef>
                <a:spcPct val="0"/>
              </a:spcBef>
            </a:pPr>
            <a:endParaRPr lang="en-US" sz="1899">
              <a:solidFill>
                <a:srgbClr val="181C2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grpSp>
        <p:nvGrpSpPr>
          <p:cNvPr id="2" name="Group 2"/>
          <p:cNvGrpSpPr/>
          <p:nvPr/>
        </p:nvGrpSpPr>
        <p:grpSpPr>
          <a:xfrm>
            <a:off x="1397001" y="2345412"/>
            <a:ext cx="6363432" cy="5596176"/>
            <a:chOff x="0" y="0"/>
            <a:chExt cx="8484576" cy="7461568"/>
          </a:xfrm>
        </p:grpSpPr>
        <p:sp>
          <p:nvSpPr>
            <p:cNvPr id="3" name="TextBox 3"/>
            <p:cNvSpPr txBox="1"/>
            <p:nvPr/>
          </p:nvSpPr>
          <p:spPr>
            <a:xfrm>
              <a:off x="0" y="5027930"/>
              <a:ext cx="8484576" cy="2433638"/>
            </a:xfrm>
            <a:prstGeom prst="rect">
              <a:avLst/>
            </a:prstGeom>
          </p:spPr>
          <p:txBody>
            <a:bodyPr lIns="0" tIns="0" rIns="0" bIns="0" rtlCol="0" anchor="t">
              <a:spAutoFit/>
            </a:bodyPr>
            <a:lstStyle/>
            <a:p>
              <a:pPr marL="0" lvl="0" indent="0" algn="l">
                <a:lnSpc>
                  <a:spcPts val="2953"/>
                </a:lnSpc>
                <a:spcBef>
                  <a:spcPct val="0"/>
                </a:spcBef>
              </a:pPr>
              <a:r>
                <a:rPr lang="en-US" sz="1968">
                  <a:solidFill>
                    <a:srgbClr val="181C22"/>
                  </a:solidFill>
                  <a:latin typeface="Montserrat"/>
                  <a:ea typeface="Montserrat"/>
                  <a:cs typeface="Montserrat"/>
                  <a:sym typeface="Montserrat"/>
                </a:rPr>
                <a:t>Die Assemblée nationale (Nationalversammlung seit 17.Juni 1789)  ist das Herzstück der Demokratie. Sie bildet zusammen mit dem Sénat die Legislative, deren Aufgabe es ist, Gesetze zu erlassen und die Regierung zu kontrollieren.</a:t>
              </a:r>
            </a:p>
          </p:txBody>
        </p:sp>
        <p:sp>
          <p:nvSpPr>
            <p:cNvPr id="4" name="TextBox 4"/>
            <p:cNvSpPr txBox="1"/>
            <p:nvPr/>
          </p:nvSpPr>
          <p:spPr>
            <a:xfrm>
              <a:off x="0" y="3848076"/>
              <a:ext cx="8484576" cy="556048"/>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000000"/>
                  </a:solidFill>
                  <a:latin typeface="Canva Sans Bold"/>
                  <a:ea typeface="Canva Sans Bold"/>
                  <a:cs typeface="Canva Sans Bold"/>
                  <a:sym typeface="Canva Sans Bold"/>
                </a:rPr>
                <a:t>L'assemblée nationale</a:t>
              </a:r>
            </a:p>
          </p:txBody>
        </p:sp>
        <p:sp>
          <p:nvSpPr>
            <p:cNvPr id="5" name="TextBox 5"/>
            <p:cNvSpPr txBox="1"/>
            <p:nvPr/>
          </p:nvSpPr>
          <p:spPr>
            <a:xfrm>
              <a:off x="0" y="0"/>
              <a:ext cx="8484576" cy="3251200"/>
            </a:xfrm>
            <a:prstGeom prst="rect">
              <a:avLst/>
            </a:prstGeom>
          </p:spPr>
          <p:txBody>
            <a:bodyPr lIns="0" tIns="0" rIns="0" bIns="0" rtlCol="0" anchor="t">
              <a:spAutoFit/>
            </a:bodyPr>
            <a:lstStyle/>
            <a:p>
              <a:pPr marL="0" lvl="0" indent="0" algn="l">
                <a:lnSpc>
                  <a:spcPts val="9600"/>
                </a:lnSpc>
                <a:spcBef>
                  <a:spcPct val="0"/>
                </a:spcBef>
              </a:pPr>
              <a:r>
                <a:rPr lang="en-US" sz="8000" spc="160">
                  <a:solidFill>
                    <a:srgbClr val="324664"/>
                  </a:solidFill>
                  <a:latin typeface="Kudryashev Display Sans"/>
                  <a:ea typeface="Kudryashev Display Sans"/>
                  <a:cs typeface="Kudryashev Display Sans"/>
                  <a:sym typeface="Kudryashev Display Sans"/>
                </a:rPr>
                <a:t>LE PARLEMENT</a:t>
              </a:r>
            </a:p>
          </p:txBody>
        </p:sp>
      </p:grpSp>
      <p:grpSp>
        <p:nvGrpSpPr>
          <p:cNvPr id="6" name="Group 6"/>
          <p:cNvGrpSpPr/>
          <p:nvPr/>
        </p:nvGrpSpPr>
        <p:grpSpPr>
          <a:xfrm>
            <a:off x="9144000" y="1028700"/>
            <a:ext cx="9144000" cy="8229600"/>
            <a:chOff x="0" y="0"/>
            <a:chExt cx="903111" cy="812800"/>
          </a:xfrm>
        </p:grpSpPr>
        <p:sp>
          <p:nvSpPr>
            <p:cNvPr id="7" name="Freeform 7"/>
            <p:cNvSpPr/>
            <p:nvPr/>
          </p:nvSpPr>
          <p:spPr>
            <a:xfrm>
              <a:off x="0" y="0"/>
              <a:ext cx="903111" cy="812800"/>
            </a:xfrm>
            <a:custGeom>
              <a:avLst/>
              <a:gdLst/>
              <a:ahLst/>
              <a:cxnLst/>
              <a:rect l="l" t="t" r="r" b="b"/>
              <a:pathLst>
                <a:path w="903111" h="812800">
                  <a:moveTo>
                    <a:pt x="0" y="0"/>
                  </a:moveTo>
                  <a:lnTo>
                    <a:pt x="903111" y="0"/>
                  </a:lnTo>
                  <a:lnTo>
                    <a:pt x="903111" y="812800"/>
                  </a:lnTo>
                  <a:lnTo>
                    <a:pt x="0" y="812800"/>
                  </a:lnTo>
                  <a:close/>
                </a:path>
              </a:pathLst>
            </a:custGeom>
            <a:blipFill>
              <a:blip r:embed="rId2"/>
              <a:stretch>
                <a:fillRect l="-25156" r="-25156"/>
              </a:stretch>
            </a:blipFill>
          </p:spPr>
          <p:txBody>
            <a:bodyPr/>
            <a:lstStyle/>
            <a:p>
              <a:endParaRPr lang="de-D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sp>
        <p:nvSpPr>
          <p:cNvPr id="2" name="AutoShape 2"/>
          <p:cNvSpPr/>
          <p:nvPr/>
        </p:nvSpPr>
        <p:spPr>
          <a:xfrm>
            <a:off x="5358840" y="1108553"/>
            <a:ext cx="11859377" cy="8069894"/>
          </a:xfrm>
          <a:prstGeom prst="rect">
            <a:avLst/>
          </a:prstGeom>
          <a:solidFill>
            <a:srgbClr val="FFFFFF"/>
          </a:solidFill>
        </p:spPr>
        <p:txBody>
          <a:bodyPr/>
          <a:lstStyle/>
          <a:p>
            <a:endParaRPr lang="de-DE"/>
          </a:p>
        </p:txBody>
      </p:sp>
      <p:grpSp>
        <p:nvGrpSpPr>
          <p:cNvPr id="3" name="Group 3"/>
          <p:cNvGrpSpPr/>
          <p:nvPr/>
        </p:nvGrpSpPr>
        <p:grpSpPr>
          <a:xfrm>
            <a:off x="5607369" y="1365529"/>
            <a:ext cx="11362320" cy="7555943"/>
            <a:chOff x="0" y="0"/>
            <a:chExt cx="1222256" cy="812800"/>
          </a:xfrm>
        </p:grpSpPr>
        <p:sp>
          <p:nvSpPr>
            <p:cNvPr id="4" name="Freeform 4"/>
            <p:cNvSpPr/>
            <p:nvPr/>
          </p:nvSpPr>
          <p:spPr>
            <a:xfrm>
              <a:off x="0" y="0"/>
              <a:ext cx="1222256" cy="812800"/>
            </a:xfrm>
            <a:custGeom>
              <a:avLst/>
              <a:gdLst/>
              <a:ahLst/>
              <a:cxnLst/>
              <a:rect l="l" t="t" r="r" b="b"/>
              <a:pathLst>
                <a:path w="1222256" h="812800">
                  <a:moveTo>
                    <a:pt x="0" y="0"/>
                  </a:moveTo>
                  <a:lnTo>
                    <a:pt x="1222256" y="0"/>
                  </a:lnTo>
                  <a:lnTo>
                    <a:pt x="1222256" y="812800"/>
                  </a:lnTo>
                  <a:lnTo>
                    <a:pt x="0" y="812800"/>
                  </a:lnTo>
                  <a:close/>
                </a:path>
              </a:pathLst>
            </a:custGeom>
            <a:blipFill>
              <a:blip r:embed="rId2"/>
              <a:stretch>
                <a:fillRect t="-6390" b="-6390"/>
              </a:stretch>
            </a:blipFill>
          </p:spPr>
          <p:txBody>
            <a:bodyPr/>
            <a:lstStyle/>
            <a:p>
              <a:endParaRPr lang="de-DE"/>
            </a:p>
          </p:txBody>
        </p:sp>
      </p:grpSp>
      <p:grpSp>
        <p:nvGrpSpPr>
          <p:cNvPr id="5" name="Group 5"/>
          <p:cNvGrpSpPr/>
          <p:nvPr/>
        </p:nvGrpSpPr>
        <p:grpSpPr>
          <a:xfrm>
            <a:off x="723248" y="1591472"/>
            <a:ext cx="6982269" cy="7104057"/>
            <a:chOff x="0" y="0"/>
            <a:chExt cx="9309692" cy="9472076"/>
          </a:xfrm>
        </p:grpSpPr>
        <p:sp>
          <p:nvSpPr>
            <p:cNvPr id="6" name="AutoShape 6"/>
            <p:cNvSpPr/>
            <p:nvPr/>
          </p:nvSpPr>
          <p:spPr>
            <a:xfrm>
              <a:off x="0" y="0"/>
              <a:ext cx="9309692" cy="9472076"/>
            </a:xfrm>
            <a:prstGeom prst="rect">
              <a:avLst/>
            </a:prstGeom>
            <a:solidFill>
              <a:srgbClr val="FFFFFF"/>
            </a:solidFill>
          </p:spPr>
          <p:txBody>
            <a:bodyPr/>
            <a:lstStyle/>
            <a:p>
              <a:endParaRPr lang="de-DE"/>
            </a:p>
          </p:txBody>
        </p:sp>
        <p:sp>
          <p:nvSpPr>
            <p:cNvPr id="7" name="TextBox 7"/>
            <p:cNvSpPr txBox="1"/>
            <p:nvPr/>
          </p:nvSpPr>
          <p:spPr>
            <a:xfrm>
              <a:off x="524778" y="618741"/>
              <a:ext cx="8260135" cy="1613916"/>
            </a:xfrm>
            <a:prstGeom prst="rect">
              <a:avLst/>
            </a:prstGeom>
          </p:spPr>
          <p:txBody>
            <a:bodyPr lIns="0" tIns="0" rIns="0" bIns="0" rtlCol="0" anchor="t">
              <a:spAutoFit/>
            </a:bodyPr>
            <a:lstStyle/>
            <a:p>
              <a:pPr marL="0" lvl="0" indent="0" algn="ctr">
                <a:lnSpc>
                  <a:spcPts val="9324"/>
                </a:lnSpc>
              </a:pPr>
              <a:r>
                <a:rPr lang="en-US" sz="8400" spc="168">
                  <a:solidFill>
                    <a:srgbClr val="324664"/>
                  </a:solidFill>
                  <a:latin typeface="Kudryashev Display Sans"/>
                  <a:ea typeface="Kudryashev Display Sans"/>
                  <a:cs typeface="Kudryashev Display Sans"/>
                  <a:sym typeface="Kudryashev Display Sans"/>
                </a:rPr>
                <a:t>LE SÉNAT</a:t>
              </a:r>
            </a:p>
          </p:txBody>
        </p:sp>
        <p:sp>
          <p:nvSpPr>
            <p:cNvPr id="8" name="TextBox 8"/>
            <p:cNvSpPr txBox="1"/>
            <p:nvPr/>
          </p:nvSpPr>
          <p:spPr>
            <a:xfrm>
              <a:off x="524778" y="2606204"/>
              <a:ext cx="8260135" cy="6323330"/>
            </a:xfrm>
            <a:prstGeom prst="rect">
              <a:avLst/>
            </a:prstGeom>
          </p:spPr>
          <p:txBody>
            <a:bodyPr lIns="0" tIns="0" rIns="0" bIns="0" rtlCol="0" anchor="t">
              <a:spAutoFit/>
            </a:bodyPr>
            <a:lstStyle/>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Der Senat ist eine der zwei Kammern des französischen Parlaments</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Besteht aus 348 Senatoren</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Indirekt gewählt für jeweils 6 Jahre</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Alle 3 Jahre wird die Hälfte erneuert</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Vertretung der lokalen und regionalen Gebietskörperschaften (laut Art. 24 der Verfassung)</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HK Grotesk Bold"/>
                  <a:ea typeface="HK Grotesk Bold"/>
                  <a:cs typeface="HK Grotesk Bold"/>
                  <a:sym typeface="HK Grotesk Bold"/>
                </a:rPr>
                <a:t>Aufgaben:</a:t>
              </a:r>
            </a:p>
            <a:p>
              <a:pPr marL="0" lvl="0" indent="0" algn="ctr">
                <a:lnSpc>
                  <a:spcPts val="1889"/>
                </a:lnSpc>
              </a:pPr>
              <a:endParaRPr lang="en-US" sz="1350" spc="27">
                <a:solidFill>
                  <a:srgbClr val="324664"/>
                </a:solidFill>
                <a:latin typeface="HK Grotesk Bold"/>
                <a:ea typeface="HK Grotesk Bold"/>
                <a:cs typeface="HK Grotesk Bold"/>
                <a:sym typeface="HK Grotesk Bold"/>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Verabschiedung von Gesetzen (zusammen mit der Nationalversammlung)</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Kontrolle der Regierung</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Bewertung öffentlicher Politik</a:t>
              </a:r>
            </a:p>
            <a:p>
              <a:pPr marL="0" lvl="0" indent="0" algn="ctr">
                <a:lnSpc>
                  <a:spcPts val="1889"/>
                </a:lnSpc>
              </a:pPr>
              <a:endParaRPr lang="en-US" sz="1350" spc="27">
                <a:solidFill>
                  <a:srgbClr val="324664"/>
                </a:solidFill>
                <a:latin typeface="Kudryashev Display Sans"/>
                <a:ea typeface="Kudryashev Display Sans"/>
                <a:cs typeface="Kudryashev Display Sans"/>
                <a:sym typeface="Kudryashev Display Sans"/>
              </a:endParaRPr>
            </a:p>
            <a:p>
              <a:pPr marL="0" lvl="0" indent="0" algn="ctr">
                <a:lnSpc>
                  <a:spcPts val="1889"/>
                </a:lnSpc>
              </a:pPr>
              <a:r>
                <a:rPr lang="en-US" sz="1350" spc="27">
                  <a:solidFill>
                    <a:srgbClr val="324664"/>
                  </a:solidFill>
                  <a:latin typeface="Kudryashev Display Sans"/>
                  <a:ea typeface="Kudryashev Display Sans"/>
                  <a:cs typeface="Kudryashev Display Sans"/>
                  <a:sym typeface="Kudryashev Display Sans"/>
                </a:rPr>
                <a:t>Hat eigene Regelungs-, Finanz- und Verwaltungsautonomie (Gewaltenteilung)</a:t>
              </a:r>
            </a:p>
          </p:txBody>
        </p:sp>
      </p:grpSp>
      <p:sp>
        <p:nvSpPr>
          <p:cNvPr id="9" name="TextBox 9"/>
          <p:cNvSpPr txBox="1"/>
          <p:nvPr/>
        </p:nvSpPr>
        <p:spPr>
          <a:xfrm>
            <a:off x="5607369" y="1640560"/>
            <a:ext cx="11362320" cy="580390"/>
          </a:xfrm>
          <a:prstGeom prst="rect">
            <a:avLst/>
          </a:prstGeom>
        </p:spPr>
        <p:txBody>
          <a:bodyPr lIns="0" tIns="0" rIns="0" bIns="0" rtlCol="0" anchor="t">
            <a:spAutoFit/>
          </a:bodyPr>
          <a:lstStyle/>
          <a:p>
            <a:pPr algn="ctr">
              <a:lnSpc>
                <a:spcPts val="4759"/>
              </a:lnSpc>
            </a:pPr>
            <a:r>
              <a:rPr lang="en-US" sz="3399">
                <a:solidFill>
                  <a:srgbClr val="324664"/>
                </a:solidFill>
                <a:latin typeface="Canva Sans"/>
                <a:ea typeface="Canva Sans"/>
                <a:cs typeface="Canva Sans"/>
                <a:sym typeface="Canva Sans"/>
              </a:rPr>
              <a:t>Le palais du Luxembourg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310378" y="1596417"/>
            <a:ext cx="11667245" cy="2862257"/>
            <a:chOff x="0" y="0"/>
            <a:chExt cx="15556326" cy="3816343"/>
          </a:xfrm>
        </p:grpSpPr>
        <p:sp>
          <p:nvSpPr>
            <p:cNvPr id="3" name="TextBox 3"/>
            <p:cNvSpPr txBox="1"/>
            <p:nvPr/>
          </p:nvSpPr>
          <p:spPr>
            <a:xfrm>
              <a:off x="0" y="0"/>
              <a:ext cx="15556326" cy="2692400"/>
            </a:xfrm>
            <a:prstGeom prst="rect">
              <a:avLst/>
            </a:prstGeom>
          </p:spPr>
          <p:txBody>
            <a:bodyPr lIns="0" tIns="0" rIns="0" bIns="0" rtlCol="0" anchor="t">
              <a:spAutoFit/>
            </a:bodyPr>
            <a:lstStyle/>
            <a:p>
              <a:pPr marL="0" lvl="0" indent="0" algn="ctr">
                <a:lnSpc>
                  <a:spcPts val="7994"/>
                </a:lnSpc>
              </a:pPr>
              <a:r>
                <a:rPr lang="en-US" sz="6662" spc="-133">
                  <a:solidFill>
                    <a:srgbClr val="21221D"/>
                  </a:solidFill>
                  <a:latin typeface="RoxboroughCF"/>
                  <a:ea typeface="RoxboroughCF"/>
                  <a:cs typeface="RoxboroughCF"/>
                  <a:sym typeface="RoxboroughCF"/>
                </a:rPr>
                <a:t>Fonctionnement du système de gouvernement</a:t>
              </a:r>
            </a:p>
          </p:txBody>
        </p:sp>
        <p:sp>
          <p:nvSpPr>
            <p:cNvPr id="4" name="TextBox 4"/>
            <p:cNvSpPr txBox="1"/>
            <p:nvPr/>
          </p:nvSpPr>
          <p:spPr>
            <a:xfrm>
              <a:off x="0" y="3181343"/>
              <a:ext cx="15556326" cy="635000"/>
            </a:xfrm>
            <a:prstGeom prst="rect">
              <a:avLst/>
            </a:prstGeom>
          </p:spPr>
          <p:txBody>
            <a:bodyPr lIns="0" tIns="0" rIns="0" bIns="0" rtlCol="0" anchor="t">
              <a:spAutoFit/>
            </a:bodyPr>
            <a:lstStyle/>
            <a:p>
              <a:pPr marL="0" lvl="0" indent="0" algn="ctr">
                <a:lnSpc>
                  <a:spcPts val="3792"/>
                </a:lnSpc>
              </a:pPr>
              <a:endParaRPr/>
            </a:p>
          </p:txBody>
        </p:sp>
      </p:grpSp>
      <p:grpSp>
        <p:nvGrpSpPr>
          <p:cNvPr id="5" name="Group 5"/>
          <p:cNvGrpSpPr/>
          <p:nvPr/>
        </p:nvGrpSpPr>
        <p:grpSpPr>
          <a:xfrm>
            <a:off x="3310378" y="4987076"/>
            <a:ext cx="5422254" cy="675188"/>
            <a:chOff x="0" y="0"/>
            <a:chExt cx="7229672" cy="900251"/>
          </a:xfrm>
        </p:grpSpPr>
        <p:sp>
          <p:nvSpPr>
            <p:cNvPr id="6" name="AutoShape 6"/>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7" name="TextBox 7"/>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Präsident dominiert die Politik, besonders Außen- und Verteidigung</a:t>
              </a:r>
            </a:p>
          </p:txBody>
        </p:sp>
      </p:grpSp>
      <p:grpSp>
        <p:nvGrpSpPr>
          <p:cNvPr id="8" name="Group 8"/>
          <p:cNvGrpSpPr/>
          <p:nvPr/>
        </p:nvGrpSpPr>
        <p:grpSpPr>
          <a:xfrm>
            <a:off x="3310378" y="6258396"/>
            <a:ext cx="5422254" cy="675188"/>
            <a:chOff x="0" y="0"/>
            <a:chExt cx="7229672" cy="900251"/>
          </a:xfrm>
        </p:grpSpPr>
        <p:sp>
          <p:nvSpPr>
            <p:cNvPr id="9" name="AutoShape 9"/>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10" name="TextBox 10"/>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Premierminister setzt Innenpolitik um und koordiniert die Minister</a:t>
              </a:r>
            </a:p>
          </p:txBody>
        </p:sp>
      </p:grpSp>
      <p:grpSp>
        <p:nvGrpSpPr>
          <p:cNvPr id="11" name="Group 11"/>
          <p:cNvGrpSpPr/>
          <p:nvPr/>
        </p:nvGrpSpPr>
        <p:grpSpPr>
          <a:xfrm>
            <a:off x="3310378" y="7529717"/>
            <a:ext cx="5422254" cy="675188"/>
            <a:chOff x="0" y="0"/>
            <a:chExt cx="7229672" cy="900251"/>
          </a:xfrm>
        </p:grpSpPr>
        <p:sp>
          <p:nvSpPr>
            <p:cNvPr id="12" name="AutoShape 12"/>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13" name="TextBox 13"/>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Parlament (vor allem Nationalversammlung) kontrolliert die Regierung</a:t>
              </a:r>
            </a:p>
          </p:txBody>
        </p:sp>
      </p:grpSp>
      <p:grpSp>
        <p:nvGrpSpPr>
          <p:cNvPr id="14" name="Group 14"/>
          <p:cNvGrpSpPr/>
          <p:nvPr/>
        </p:nvGrpSpPr>
        <p:grpSpPr>
          <a:xfrm>
            <a:off x="9555368" y="4987076"/>
            <a:ext cx="5422254" cy="675188"/>
            <a:chOff x="0" y="0"/>
            <a:chExt cx="7229672" cy="900251"/>
          </a:xfrm>
        </p:grpSpPr>
        <p:sp>
          <p:nvSpPr>
            <p:cNvPr id="15" name="AutoShape 15"/>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16" name="TextBox 16"/>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Bei fehlender Parlamentsmehrheit: schwierige Regierungsführung, mehr Kompromisse</a:t>
              </a:r>
            </a:p>
          </p:txBody>
        </p:sp>
      </p:grpSp>
      <p:grpSp>
        <p:nvGrpSpPr>
          <p:cNvPr id="17" name="Group 17"/>
          <p:cNvGrpSpPr/>
          <p:nvPr/>
        </p:nvGrpSpPr>
        <p:grpSpPr>
          <a:xfrm>
            <a:off x="9555368" y="6258396"/>
            <a:ext cx="5422254" cy="675188"/>
            <a:chOff x="0" y="0"/>
            <a:chExt cx="7229672" cy="900251"/>
          </a:xfrm>
        </p:grpSpPr>
        <p:sp>
          <p:nvSpPr>
            <p:cNvPr id="18" name="AutoShape 18"/>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19" name="TextBox 19"/>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Cohabitation: Präsident und Premierminister aus verschiedenen Lagern – Macht verschiebt sich zum Premier</a:t>
              </a:r>
            </a:p>
          </p:txBody>
        </p:sp>
      </p:grpSp>
      <p:grpSp>
        <p:nvGrpSpPr>
          <p:cNvPr id="20" name="Group 20"/>
          <p:cNvGrpSpPr/>
          <p:nvPr/>
        </p:nvGrpSpPr>
        <p:grpSpPr>
          <a:xfrm>
            <a:off x="9555368" y="7529717"/>
            <a:ext cx="5422254" cy="675188"/>
            <a:chOff x="0" y="0"/>
            <a:chExt cx="7229672" cy="900251"/>
          </a:xfrm>
        </p:grpSpPr>
        <p:sp>
          <p:nvSpPr>
            <p:cNvPr id="21" name="AutoShape 21"/>
            <p:cNvSpPr/>
            <p:nvPr/>
          </p:nvSpPr>
          <p:spPr>
            <a:xfrm>
              <a:off x="0" y="893901"/>
              <a:ext cx="7229672" cy="0"/>
            </a:xfrm>
            <a:prstGeom prst="line">
              <a:avLst/>
            </a:prstGeom>
            <a:ln w="12700" cap="rnd">
              <a:solidFill>
                <a:srgbClr val="000000"/>
              </a:solidFill>
              <a:prstDash val="solid"/>
              <a:headEnd type="none" w="sm" len="sm"/>
              <a:tailEnd type="none" w="sm" len="sm"/>
            </a:ln>
          </p:spPr>
          <p:txBody>
            <a:bodyPr/>
            <a:lstStyle/>
            <a:p>
              <a:endParaRPr lang="de-DE"/>
            </a:p>
          </p:txBody>
        </p:sp>
        <p:sp>
          <p:nvSpPr>
            <p:cNvPr id="22" name="TextBox 22"/>
            <p:cNvSpPr txBox="1"/>
            <p:nvPr/>
          </p:nvSpPr>
          <p:spPr>
            <a:xfrm>
              <a:off x="0" y="-28575"/>
              <a:ext cx="7229672" cy="711641"/>
            </a:xfrm>
            <a:prstGeom prst="rect">
              <a:avLst/>
            </a:prstGeom>
          </p:spPr>
          <p:txBody>
            <a:bodyPr lIns="0" tIns="0" rIns="0" bIns="0" rtlCol="0" anchor="t">
              <a:spAutoFit/>
            </a:bodyPr>
            <a:lstStyle/>
            <a:p>
              <a:pPr marL="0" lvl="0" indent="0" algn="ctr">
                <a:lnSpc>
                  <a:spcPts val="2213"/>
                </a:lnSpc>
              </a:pPr>
              <a:r>
                <a:rPr lang="en-US" sz="1580">
                  <a:solidFill>
                    <a:srgbClr val="21221D"/>
                  </a:solidFill>
                  <a:latin typeface="Sorts Mill Goudy"/>
                  <a:ea typeface="Sorts Mill Goudy"/>
                  <a:cs typeface="Sorts Mill Goudy"/>
                  <a:sym typeface="Sorts Mill Goudy"/>
                </a:rPr>
                <a:t>System erfordert ständige Abstimmung zwischen Präsident, Regierung und Parlament</a:t>
              </a:r>
            </a:p>
          </p:txBody>
        </p:sp>
      </p:grpSp>
      <p:sp>
        <p:nvSpPr>
          <p:cNvPr id="23" name="TextBox 23"/>
          <p:cNvSpPr txBox="1"/>
          <p:nvPr/>
        </p:nvSpPr>
        <p:spPr>
          <a:xfrm>
            <a:off x="936339" y="9612193"/>
            <a:ext cx="7167164" cy="246317"/>
          </a:xfrm>
          <a:prstGeom prst="rect">
            <a:avLst/>
          </a:prstGeom>
        </p:spPr>
        <p:txBody>
          <a:bodyPr lIns="0" tIns="0" rIns="0" bIns="0" rtlCol="0" anchor="t">
            <a:spAutoFit/>
          </a:bodyPr>
          <a:lstStyle/>
          <a:p>
            <a:pPr marL="0" lvl="0" indent="0" algn="l">
              <a:lnSpc>
                <a:spcPts val="2086"/>
              </a:lnSpc>
            </a:pPr>
            <a:r>
              <a:rPr lang="en-US" sz="1604">
                <a:solidFill>
                  <a:srgbClr val="21221D"/>
                </a:solidFill>
                <a:latin typeface="Sorts Mill Goudy"/>
                <a:ea typeface="Sorts Mill Goudy"/>
                <a:cs typeface="Sorts Mill Goudy"/>
                <a:sym typeface="Sorts Mill Goudy"/>
              </a:rPr>
              <a:t>Gesetze werden meist von der Regierung vorgeschlagen, Parlament stimmt ab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sp>
        <p:nvSpPr>
          <p:cNvPr id="2" name="TextBox 2"/>
          <p:cNvSpPr txBox="1"/>
          <p:nvPr/>
        </p:nvSpPr>
        <p:spPr>
          <a:xfrm>
            <a:off x="1028700" y="1544695"/>
            <a:ext cx="11606024" cy="819150"/>
          </a:xfrm>
          <a:prstGeom prst="rect">
            <a:avLst/>
          </a:prstGeom>
        </p:spPr>
        <p:txBody>
          <a:bodyPr lIns="0" tIns="0" rIns="0" bIns="0" rtlCol="0" anchor="t">
            <a:spAutoFit/>
          </a:bodyPr>
          <a:lstStyle/>
          <a:p>
            <a:pPr marL="0" lvl="0" indent="0" algn="l">
              <a:lnSpc>
                <a:spcPts val="6419"/>
              </a:lnSpc>
            </a:pPr>
            <a:r>
              <a:rPr lang="en-US" sz="5349" spc="106">
                <a:solidFill>
                  <a:srgbClr val="324664"/>
                </a:solidFill>
                <a:latin typeface="Kudryashev Display Sans"/>
                <a:ea typeface="Kudryashev Display Sans"/>
                <a:cs typeface="Kudryashev Display Sans"/>
                <a:sym typeface="Kudryashev Display Sans"/>
              </a:rPr>
              <a:t>SITUATION POLITIQUE ACTUELLE</a:t>
            </a:r>
          </a:p>
        </p:txBody>
      </p:sp>
      <p:grpSp>
        <p:nvGrpSpPr>
          <p:cNvPr id="3" name="Group 3"/>
          <p:cNvGrpSpPr/>
          <p:nvPr/>
        </p:nvGrpSpPr>
        <p:grpSpPr>
          <a:xfrm>
            <a:off x="11115317" y="4246498"/>
            <a:ext cx="6143983" cy="5011802"/>
            <a:chOff x="0" y="0"/>
            <a:chExt cx="8191978" cy="6682403"/>
          </a:xfrm>
        </p:grpSpPr>
        <p:sp>
          <p:nvSpPr>
            <p:cNvPr id="4" name="TextBox 4"/>
            <p:cNvSpPr txBox="1"/>
            <p:nvPr/>
          </p:nvSpPr>
          <p:spPr>
            <a:xfrm>
              <a:off x="0" y="-28575"/>
              <a:ext cx="8191978" cy="1298575"/>
            </a:xfrm>
            <a:prstGeom prst="rect">
              <a:avLst/>
            </a:prstGeom>
          </p:spPr>
          <p:txBody>
            <a:bodyPr lIns="0" tIns="0" rIns="0" bIns="0" rtlCol="0" anchor="t">
              <a:spAutoFit/>
            </a:bodyPr>
            <a:lstStyle/>
            <a:p>
              <a:pPr marL="0" lvl="0" indent="0" algn="l">
                <a:lnSpc>
                  <a:spcPts val="3900"/>
                </a:lnSpc>
              </a:pPr>
              <a:r>
                <a:rPr lang="en-US" sz="3000" spc="600">
                  <a:solidFill>
                    <a:srgbClr val="181C22"/>
                  </a:solidFill>
                  <a:latin typeface="Montserrat"/>
                  <a:ea typeface="Montserrat"/>
                  <a:cs typeface="Montserrat"/>
                  <a:sym typeface="Montserrat"/>
                </a:rPr>
                <a:t>DIE GESELLSCHAFT IST POLITISCH GESPALTEN:</a:t>
              </a:r>
            </a:p>
          </p:txBody>
        </p:sp>
        <p:sp>
          <p:nvSpPr>
            <p:cNvPr id="5" name="TextBox 5"/>
            <p:cNvSpPr txBox="1"/>
            <p:nvPr/>
          </p:nvSpPr>
          <p:spPr>
            <a:xfrm>
              <a:off x="0" y="1657247"/>
              <a:ext cx="8191978" cy="5025155"/>
            </a:xfrm>
            <a:prstGeom prst="rect">
              <a:avLst/>
            </a:prstGeom>
          </p:spPr>
          <p:txBody>
            <a:bodyPr lIns="0" tIns="0" rIns="0" bIns="0" rtlCol="0" anchor="t">
              <a:spAutoFit/>
            </a:bodyPr>
            <a:lstStyle/>
            <a:p>
              <a:pPr marL="415904" lvl="1" indent="-207952" algn="l">
                <a:lnSpc>
                  <a:spcPts val="2504"/>
                </a:lnSpc>
                <a:buFont typeface="Arial"/>
                <a:buChar char="•"/>
              </a:pPr>
              <a:r>
                <a:rPr lang="en-US" sz="1926">
                  <a:solidFill>
                    <a:srgbClr val="181C22"/>
                  </a:solidFill>
                  <a:latin typeface="Montserrat"/>
                  <a:ea typeface="Montserrat"/>
                  <a:cs typeface="Montserrat"/>
                  <a:sym typeface="Montserrat"/>
                </a:rPr>
                <a:t>Emmanuel Macron ist in seiner zweiten Amtszeit, darf 2027 nicht mehr kandidieren</a:t>
              </a:r>
            </a:p>
            <a:p>
              <a:pPr marL="415904" lvl="1" indent="-207952" algn="l">
                <a:lnSpc>
                  <a:spcPts val="2504"/>
                </a:lnSpc>
                <a:buFont typeface="Arial"/>
                <a:buChar char="•"/>
              </a:pPr>
              <a:r>
                <a:rPr lang="en-US" sz="1926">
                  <a:solidFill>
                    <a:srgbClr val="181C22"/>
                  </a:solidFill>
                  <a:latin typeface="Montserrat"/>
                  <a:ea typeface="Montserrat"/>
                  <a:cs typeface="Montserrat"/>
                  <a:sym typeface="Montserrat"/>
                </a:rPr>
                <a:t>Proteste gegen Reformen, vor allem soziale Themen (Renten, Löhne, Migration)</a:t>
              </a:r>
            </a:p>
            <a:p>
              <a:pPr marL="415904" lvl="1" indent="-207952" algn="l">
                <a:lnSpc>
                  <a:spcPts val="2504"/>
                </a:lnSpc>
                <a:buFont typeface="Arial"/>
                <a:buChar char="•"/>
              </a:pPr>
              <a:r>
                <a:rPr lang="en-US" sz="1926">
                  <a:solidFill>
                    <a:srgbClr val="181C22"/>
                  </a:solidFill>
                  <a:latin typeface="Montserrat"/>
                  <a:ea typeface="Montserrat"/>
                  <a:cs typeface="Montserrat"/>
                  <a:sym typeface="Montserrat"/>
                </a:rPr>
                <a:t>Rechtspopulistische Parteien wie der Rassemblement National (Marine Le Pen) werden stärker</a:t>
              </a:r>
            </a:p>
            <a:p>
              <a:pPr marL="415904" lvl="1" indent="-207952" algn="l">
                <a:lnSpc>
                  <a:spcPts val="2504"/>
                </a:lnSpc>
                <a:buFont typeface="Arial"/>
                <a:buChar char="•"/>
              </a:pPr>
              <a:r>
                <a:rPr lang="en-US" sz="1926">
                  <a:solidFill>
                    <a:srgbClr val="181C22"/>
                  </a:solidFill>
                  <a:latin typeface="Montserrat"/>
                  <a:ea typeface="Montserrat"/>
                  <a:cs typeface="Montserrat"/>
                  <a:sym typeface="Montserrat"/>
                </a:rPr>
                <a:t>Die linke Opposition ist zerstritten, die Mitte versucht zu vermitteln</a:t>
              </a:r>
            </a:p>
            <a:p>
              <a:pPr marL="415904" lvl="1" indent="-207952" algn="l">
                <a:lnSpc>
                  <a:spcPts val="2504"/>
                </a:lnSpc>
                <a:buFont typeface="Arial"/>
                <a:buChar char="•"/>
              </a:pPr>
              <a:r>
                <a:rPr lang="en-US" sz="1926">
                  <a:solidFill>
                    <a:srgbClr val="181C22"/>
                  </a:solidFill>
                  <a:latin typeface="Montserrat"/>
                  <a:ea typeface="Montserrat"/>
                  <a:cs typeface="Montserrat"/>
                  <a:sym typeface="Montserrat"/>
                </a:rPr>
                <a:t>François Bayrou versucht derzeit, Stabilität in die Regierung zu bringen und zwischen Präsident und Parlament auszugleichen.</a:t>
              </a:r>
            </a:p>
          </p:txBody>
        </p:sp>
      </p:grpSp>
      <p:grpSp>
        <p:nvGrpSpPr>
          <p:cNvPr id="6" name="Group 6"/>
          <p:cNvGrpSpPr/>
          <p:nvPr/>
        </p:nvGrpSpPr>
        <p:grpSpPr>
          <a:xfrm>
            <a:off x="1028700" y="3968398"/>
            <a:ext cx="9592807" cy="5289902"/>
            <a:chOff x="0" y="0"/>
            <a:chExt cx="1473947" cy="812800"/>
          </a:xfrm>
        </p:grpSpPr>
        <p:sp>
          <p:nvSpPr>
            <p:cNvPr id="7" name="Freeform 7"/>
            <p:cNvSpPr/>
            <p:nvPr/>
          </p:nvSpPr>
          <p:spPr>
            <a:xfrm>
              <a:off x="0" y="0"/>
              <a:ext cx="1473947" cy="812800"/>
            </a:xfrm>
            <a:custGeom>
              <a:avLst/>
              <a:gdLst/>
              <a:ahLst/>
              <a:cxnLst/>
              <a:rect l="l" t="t" r="r" b="b"/>
              <a:pathLst>
                <a:path w="1473947" h="812800">
                  <a:moveTo>
                    <a:pt x="0" y="0"/>
                  </a:moveTo>
                  <a:lnTo>
                    <a:pt x="1473947" y="0"/>
                  </a:lnTo>
                  <a:lnTo>
                    <a:pt x="1473947" y="812800"/>
                  </a:lnTo>
                  <a:lnTo>
                    <a:pt x="0" y="812800"/>
                  </a:lnTo>
                  <a:close/>
                </a:path>
              </a:pathLst>
            </a:custGeom>
            <a:blipFill>
              <a:blip r:embed="rId2"/>
              <a:stretch>
                <a:fillRect t="-1002" b="-1002"/>
              </a:stretch>
            </a:blipFill>
          </p:spPr>
          <p:txBody>
            <a:bodyPr/>
            <a:lstStyle/>
            <a:p>
              <a:endParaRPr lang="de-DE"/>
            </a:p>
          </p:txBody>
        </p:sp>
      </p:grpSp>
      <p:sp>
        <p:nvSpPr>
          <p:cNvPr id="8" name="TextBox 8"/>
          <p:cNvSpPr txBox="1"/>
          <p:nvPr/>
        </p:nvSpPr>
        <p:spPr>
          <a:xfrm>
            <a:off x="11115317" y="-384257"/>
            <a:ext cx="6143983" cy="379095"/>
          </a:xfrm>
          <a:prstGeom prst="rect">
            <a:avLst/>
          </a:prstGeom>
        </p:spPr>
        <p:txBody>
          <a:bodyPr lIns="0" tIns="0" rIns="0" bIns="0" rtlCol="0" anchor="t">
            <a:spAutoFit/>
          </a:bodyPr>
          <a:lstStyle/>
          <a:p>
            <a:pPr marL="0" lvl="0" indent="0" algn="l">
              <a:lnSpc>
                <a:spcPts val="3120"/>
              </a:lnSpc>
            </a:pPr>
            <a:r>
              <a:rPr lang="en-US" sz="2400" spc="480">
                <a:solidFill>
                  <a:srgbClr val="181C22"/>
                </a:solidFill>
                <a:latin typeface="Montserrat"/>
                <a:ea typeface="Montserrat"/>
                <a:cs typeface="Montserrat"/>
                <a:sym typeface="Montserrat"/>
              </a:rPr>
              <a:t>WWW.SUPERDUPERSEITE.DE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E4EB"/>
        </a:solidFill>
        <a:effectLst/>
      </p:bgPr>
    </p:bg>
    <p:spTree>
      <p:nvGrpSpPr>
        <p:cNvPr id="1" name=""/>
        <p:cNvGrpSpPr/>
        <p:nvPr/>
      </p:nvGrpSpPr>
      <p:grpSpPr>
        <a:xfrm>
          <a:off x="0" y="0"/>
          <a:ext cx="0" cy="0"/>
          <a:chOff x="0" y="0"/>
          <a:chExt cx="0" cy="0"/>
        </a:xfrm>
      </p:grpSpPr>
      <p:sp>
        <p:nvSpPr>
          <p:cNvPr id="2" name="AutoShape 2"/>
          <p:cNvSpPr/>
          <p:nvPr/>
        </p:nvSpPr>
        <p:spPr>
          <a:xfrm flipV="1">
            <a:off x="8744599" y="1875134"/>
            <a:ext cx="8514701" cy="4762"/>
          </a:xfrm>
          <a:prstGeom prst="line">
            <a:avLst/>
          </a:prstGeom>
          <a:ln w="9525" cap="rnd">
            <a:solidFill>
              <a:srgbClr val="000000"/>
            </a:solidFill>
            <a:prstDash val="solid"/>
            <a:headEnd type="none" w="sm" len="sm"/>
            <a:tailEnd type="none" w="sm" len="sm"/>
          </a:ln>
        </p:spPr>
        <p:txBody>
          <a:bodyPr/>
          <a:lstStyle/>
          <a:p>
            <a:endParaRPr lang="de-DE"/>
          </a:p>
        </p:txBody>
      </p:sp>
      <p:sp>
        <p:nvSpPr>
          <p:cNvPr id="3" name="AutoShape 3"/>
          <p:cNvSpPr/>
          <p:nvPr/>
        </p:nvSpPr>
        <p:spPr>
          <a:xfrm>
            <a:off x="8744599" y="8411866"/>
            <a:ext cx="8514701" cy="0"/>
          </a:xfrm>
          <a:prstGeom prst="line">
            <a:avLst/>
          </a:prstGeom>
          <a:ln w="9525" cap="rnd">
            <a:solidFill>
              <a:srgbClr val="000000"/>
            </a:solidFill>
            <a:prstDash val="solid"/>
            <a:headEnd type="none" w="sm" len="sm"/>
            <a:tailEnd type="none" w="sm" len="sm"/>
          </a:ln>
        </p:spPr>
        <p:txBody>
          <a:bodyPr/>
          <a:lstStyle/>
          <a:p>
            <a:endParaRPr lang="de-DE"/>
          </a:p>
        </p:txBody>
      </p:sp>
      <p:sp>
        <p:nvSpPr>
          <p:cNvPr id="4" name="Freeform 4"/>
          <p:cNvSpPr/>
          <p:nvPr/>
        </p:nvSpPr>
        <p:spPr>
          <a:xfrm>
            <a:off x="8744599" y="2610771"/>
            <a:ext cx="8514701" cy="4789519"/>
          </a:xfrm>
          <a:custGeom>
            <a:avLst/>
            <a:gdLst/>
            <a:ahLst/>
            <a:cxnLst/>
            <a:rect l="l" t="t" r="r" b="b"/>
            <a:pathLst>
              <a:path w="8514701" h="4789519">
                <a:moveTo>
                  <a:pt x="0" y="0"/>
                </a:moveTo>
                <a:lnTo>
                  <a:pt x="8514701" y="0"/>
                </a:lnTo>
                <a:lnTo>
                  <a:pt x="8514701" y="4789519"/>
                </a:lnTo>
                <a:lnTo>
                  <a:pt x="0" y="4789519"/>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1028700" y="1879896"/>
            <a:ext cx="6909998" cy="2314575"/>
          </a:xfrm>
          <a:prstGeom prst="rect">
            <a:avLst/>
          </a:prstGeom>
        </p:spPr>
        <p:txBody>
          <a:bodyPr lIns="0" tIns="0" rIns="0" bIns="0" rtlCol="0" anchor="t">
            <a:spAutoFit/>
          </a:bodyPr>
          <a:lstStyle/>
          <a:p>
            <a:pPr marL="0" lvl="0" indent="0" algn="l">
              <a:lnSpc>
                <a:spcPts val="6103"/>
              </a:lnSpc>
              <a:spcBef>
                <a:spcPct val="0"/>
              </a:spcBef>
            </a:pPr>
            <a:r>
              <a:rPr lang="en-US" sz="5086" b="1" i="1" spc="1322">
                <a:solidFill>
                  <a:srgbClr val="324664"/>
                </a:solidFill>
                <a:latin typeface="Montserrat Bold Italics"/>
                <a:ea typeface="Montserrat Bold Italics"/>
                <a:cs typeface="Montserrat Bold Italics"/>
                <a:sym typeface="Montserrat Bold Italics"/>
              </a:rPr>
              <a:t>MERCI POUR VOTRE ATTENTION !</a:t>
            </a:r>
          </a:p>
        </p:txBody>
      </p:sp>
      <p:sp>
        <p:nvSpPr>
          <p:cNvPr id="6" name="TextBox 6"/>
          <p:cNvSpPr txBox="1"/>
          <p:nvPr/>
        </p:nvSpPr>
        <p:spPr>
          <a:xfrm>
            <a:off x="1028700" y="8017511"/>
            <a:ext cx="6381657" cy="266699"/>
          </a:xfrm>
          <a:prstGeom prst="rect">
            <a:avLst/>
          </a:prstGeom>
        </p:spPr>
        <p:txBody>
          <a:bodyPr lIns="0" tIns="0" rIns="0" bIns="0" rtlCol="0" anchor="t">
            <a:spAutoFit/>
          </a:bodyPr>
          <a:lstStyle/>
          <a:p>
            <a:pPr marL="0" lvl="0" indent="0" algn="l">
              <a:lnSpc>
                <a:spcPts val="2100"/>
              </a:lnSpc>
            </a:pPr>
            <a:r>
              <a:rPr lang="en-US" sz="1500" spc="300">
                <a:solidFill>
                  <a:srgbClr val="181C22"/>
                </a:solidFill>
                <a:latin typeface="Montserrat"/>
                <a:ea typeface="Montserrat"/>
                <a:cs typeface="Montserrat"/>
                <a:sym typeface="Montserrat"/>
              </a:rPr>
              <a:t>ABDOU-SAMADOU ALPHA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Benutzerdefiniert</PresentationFormat>
  <Paragraphs>74</Paragraphs>
  <Slides>10</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10</vt:i4>
      </vt:variant>
    </vt:vector>
  </HeadingPairs>
  <TitlesOfParts>
    <vt:vector size="23" baseType="lpstr">
      <vt:lpstr>Montserrat Bold Italics</vt:lpstr>
      <vt:lpstr>Sorts Mill Goudy</vt:lpstr>
      <vt:lpstr>HK Grotesk Bold</vt:lpstr>
      <vt:lpstr>Calibri</vt:lpstr>
      <vt:lpstr>Kudryashev Display Sans</vt:lpstr>
      <vt:lpstr>Canva Sans</vt:lpstr>
      <vt:lpstr>RoxboroughCF</vt:lpstr>
      <vt:lpstr>Montserrat Italics</vt:lpstr>
      <vt:lpstr>Montserrat</vt:lpstr>
      <vt:lpstr>Arial</vt:lpstr>
      <vt:lpstr>Canva Sans Bold</vt:lpstr>
      <vt:lpstr>Montserrat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gouvernement français – Die französische Regierung (Regierungssystem + aktuelle Regierung)</dc:title>
  <cp:lastModifiedBy>Clara Forster</cp:lastModifiedBy>
  <cp:revision>1</cp:revision>
  <dcterms:created xsi:type="dcterms:W3CDTF">2006-08-16T00:00:00Z</dcterms:created>
  <dcterms:modified xsi:type="dcterms:W3CDTF">2025-05-20T09:41:46Z</dcterms:modified>
  <dc:identifier>DAGncZAeEJ4</dc:identifier>
</cp:coreProperties>
</file>