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9" r:id="rId2"/>
    <p:sldId id="322" r:id="rId3"/>
    <p:sldId id="295" r:id="rId4"/>
    <p:sldId id="382" r:id="rId5"/>
    <p:sldId id="405" r:id="rId6"/>
    <p:sldId id="272" r:id="rId7"/>
    <p:sldId id="293" r:id="rId8"/>
    <p:sldId id="463" r:id="rId9"/>
    <p:sldId id="348" r:id="rId10"/>
    <p:sldId id="455" r:id="rId11"/>
    <p:sldId id="262" r:id="rId12"/>
    <p:sldId id="443" r:id="rId13"/>
    <p:sldId id="444" r:id="rId14"/>
    <p:sldId id="460" r:id="rId15"/>
    <p:sldId id="462" r:id="rId16"/>
    <p:sldId id="461" r:id="rId17"/>
    <p:sldId id="464" r:id="rId18"/>
    <p:sldId id="465" r:id="rId19"/>
    <p:sldId id="466" r:id="rId20"/>
    <p:sldId id="467" r:id="rId21"/>
    <p:sldId id="453" r:id="rId22"/>
    <p:sldId id="332" r:id="rId23"/>
    <p:sldId id="340" r:id="rId24"/>
    <p:sldId id="358" r:id="rId25"/>
    <p:sldId id="404" r:id="rId26"/>
    <p:sldId id="291" r:id="rId27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6056" autoAdjust="0"/>
  </p:normalViewPr>
  <p:slideViewPr>
    <p:cSldViewPr snapToObjects="1">
      <p:cViewPr varScale="1">
        <p:scale>
          <a:sx n="118" d="100"/>
          <a:sy n="118" d="100"/>
        </p:scale>
        <p:origin x="688" y="208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28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16383,'51'0'0,"-1"0"0,8 0 0,1 0 0,6 0 0,10 0 0,12 0 0,18 0 0,3 0 0,-13 0 0,-22 0 0,-7 0 0,7 0 0,18 0 0,12 0 0,-4 0 0,-20 0 0,-24 0 0,-9 0 0,32 0 0,-14 0 0,-2 0 0,9 0 0,18 0 0,8 0 0,1 0 0,-15 0 0,-21 0 0,-19 0 0,-16 0 0,-9 2 0,-4 0 0,2 0 0,1 0 0,8-2 0,3 0 0,0 0 0,-3 0 0,-5 0 0,-7 1 0,-5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39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16383,'61'0'0,"1"0"0,7 0 0,4 0 0,18 0 0,6 0 0,-21 0 0,2 0 0,3 0 0,12 0 0,3 0 0,1 0 0,-20 0 0,2 0 0,0 0 0,1 0 0,5 0 0,1 0 0,0 0 0,-2 0 0,-4 0 0,-2 0 0,0 0 0,-3 0 0,15 0 0,-2 0 0,-5 0 0,20 0 0,-10 0 0,-34 0 0,-6 0 0,21 0 0,-33 0 0,-22 0 0,-6 0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44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16383,'64'0'0,"-1"0"0,4 0 0,1 0 0,5 0 0,2 0 0,1 0 0,1 0 0,-2 0 0,1 0 0,-3 0 0,-1 0 0,-1 0 0,-1 0 0,-4 0 0,-1 0 0,-4 0 0,-3 0 0,-6 0 0,-2 0 0,37 0 0,0 0 0,5 0 0,-41 0 0,1 0 0,2 0 0,0 0 0,-1 0 0,-1 0 0,40 0 0,-26 0 0,-21 0 0,-16 0 0,-17 0 0,4 0 0,-3 0 0,5 0 0,3 0 0,-7 0 0,2 0 0,-2 0 0,6 0 0,-3 0 0,1 0 0,-4 0 0,0 0 0,7 4 0,-5-3 0,2 2 0,-5-3 0,8 5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50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57 16383,'95'0'0,"-34"0"0,4 0 0,16 0 0,4 0 0,7 0 0,1 0 0,-2 0 0,-1 0 0,-11 0 0,-4 0 0,-11 0 0,-5 0 0,31 0 0,-30 0 0,-17 0 0,-11 0 0,0 0 0,4 0 0,7 0 0,7 0 0,6 0 0,3 0 0,-3 0 0,-8 0 0,-11-2 0,-9 0 0,-13 0 0,-2 0 0,22-1 0,11-2 0,32-3 0,-1-2 0,-9 2 0,-17 3 0,-17 1 0,-15 2 0,-11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56.7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0 122 16383,'71'0'0,"11"0"0,3 0 0,-33 0 0,1 0 0,1 0 0,2 0 0,3 1 0,2-2 0,0 0 0,0-2 0,-2 0 0,-1 0 0,0-1 0,-1-1 0,42-3 0,-7 2 0,-11-1 0,-13 1 0,-11 0 0,-10 2 0,-5 1 0,-2-2 0,-2 2 0,-1-2 0,-2 2 0,1-1 0,2-1 0,0-2 0,-2 1 0,-1-1 0,-4 3 0,0 1 0,2 1 0,0 2 0,2-2 0,1 0 0,-1-1 0,0 2 0,-2 1 0,-2 0 0,-5 0 0,-5 0 0,-4 0 0,-2 0 0,-1 0 0,3 0 0,2 0 0,-1 0 0,0 0 0,-2 0 0,0 2 0,0 1 0,-3 7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9:0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16383,'99'0'0,"-1"0"0,-9 0 0,8 0 0,-46 0 0,0 0 0,2 0 0,1 0 0,4 0 0,1 0 0,4 0 0,0 0 0,0 0 0,0 0 0,-1 0 0,-3 0 0,39 0 0,-20 0 0,-18 0 0,-10 0 0,-5 0 0,-3 0 0,1 0 0,-2 0 0,2-3 0,4-2 0,3 0 0,1 0 0,-3 5 0,-3 0 0,-4 0 0,-3 0 0,0 0 0,-3 0 0,-3 0 0,-5 0 0,-3-2 0,-4 0 0,-1 0 0,-1 0 0,-2 2 0,0 0 0,-1 0 0,1 0 0,0 0 0,0 0 0,0 0 0,0 0 0,0 0 0,-1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9:06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80 16383,'52'0'0,"0"0"0,1 0 0,0 0 0,-3 0 0,0 0 0,48 0 0,1 0 0,-14 0 0,-4 0 0,-4 0 0,-1-2 0,-2-2 0,-2-1 0,-8-2 0,-7 1 0,-7-1 0,-9 0 0,0 2 0,1 1 0,7 1 0,38-2 0,-24 0 0,20 3 0,-41-1 0,-8 3 0,-6 0 0,-4 0 0,-1 0 0,-1 0 0,2 0 0,1 0 0,-1 0 0,-1 0 0,-3 0 0,1 0 0,-1 0 0,-1 0 0,-1 0 0,-2 0 0,0 0 0,-2-2 0,4 1 0,-4-2 0,4 2 0,0 1 0,-6 0 0,8 0 0,-8-3 0,5-1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9:09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82 16383,'92'0'0,"-4"0"0,-18 0 0,0 0 0,-2 0 0,0 0 0,-4 0 0,-2 0 0,-1 0 0,-4 0 0,-2 0 0,1 0 0,3-2 0,1-1 0,1 0 0,-4-1 0,-4 2 0,-6-3 0,-3 1 0,2 0 0,4-1 0,6 0 0,2 0 0,0 0 0,-1 0 0,-1 2 0,-5-1 0,-8 1 0,-8-1 0,-5 1 0,-6 0 0,0 2 0,-3 1 0,-2 0 0,-1 0 0,-2 0 0,0 0 0,0-1 0,0-1 0,-1 0 0,1 0 0,0 1 0,0 1 0,0 0 0,3 0 0,-5 0 0,7 0 0,-8 0 0,2 0 0,4 0 0,-8 0 0,8 0 0,-3 0 0,-3 0 0,11 0 0,-7 0 0,7 0 0,-3 0 0,-9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12.06.24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9BA86843-7021-4364-95A8-67B8DA8C08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67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68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1" name="livng.knowledge">
            <a:extLst>
              <a:ext uri="{FF2B5EF4-FFF2-40B4-BE49-F238E27FC236}">
                <a16:creationId xmlns:a16="http://schemas.microsoft.com/office/drawing/2014/main" id="{B73DE3EF-896D-4971-8C8A-221E397EE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1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9727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EF1D502-9C96-42B4-95AC-4CF059C623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E507C7A8-F812-426B-8C12-A4B5593AD1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E6E8217F-7D64-4451-8277-0AF5A494DF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659FDFF9-C6F9-4AC7-9609-7E5702684F4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58224B1-0BCF-45BF-BD0B-E490931AAB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0" y="-8288"/>
            <a:ext cx="122047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146258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2894" y="354219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5970" y="2513778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9A159AA1-9B2C-4721-B871-37BB4C5069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322513"/>
            <a:ext cx="1148400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5696684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60000" y="1350962"/>
            <a:ext cx="1148400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60000" y="2322513"/>
            <a:ext cx="1148400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</p:sldLayoutIdLst>
  <p:hf hdr="0"/>
  <p:txStyles>
    <p:titleStyle>
      <a:lvl1pPr marL="0" indent="0" algn="l" defTabSz="91429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8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bTWGbMSwa8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7.jpe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方向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Fāngxiàng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Colloquial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b="0" i="0" dirty="0">
                <a:solidFill>
                  <a:srgbClr val="63696C"/>
                </a:solidFill>
                <a:effectLst/>
              </a:rPr>
              <a:t>we also add words like “side” after position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63696C"/>
                </a:solidFill>
              </a:rPr>
              <a:t>邊</a:t>
            </a:r>
            <a:r>
              <a:rPr lang="zh-TW" altLang="en-US" b="1" i="0" dirty="0">
                <a:solidFill>
                  <a:srgbClr val="63696C"/>
                </a:solidFill>
                <a:effectLst/>
              </a:rPr>
              <a:t> </a:t>
            </a:r>
            <a:r>
              <a:rPr lang="en-US" altLang="zh-TW" b="1" i="1" dirty="0">
                <a:solidFill>
                  <a:srgbClr val="63696C"/>
                </a:solidFill>
                <a:effectLst/>
              </a:rPr>
              <a:t>(</a:t>
            </a:r>
            <a:r>
              <a:rPr lang="en-HK" b="1" i="1" dirty="0" err="1">
                <a:solidFill>
                  <a:srgbClr val="63696C"/>
                </a:solidFill>
                <a:effectLst/>
              </a:rPr>
              <a:t>biān</a:t>
            </a:r>
            <a:r>
              <a:rPr lang="en-HK" b="1" i="0" dirty="0">
                <a:solidFill>
                  <a:srgbClr val="63696C"/>
                </a:solidFill>
                <a:effectLst/>
              </a:rPr>
              <a:t>) and </a:t>
            </a:r>
            <a:r>
              <a:rPr lang="zh-TW" altLang="en-US" b="1" i="0" dirty="0">
                <a:solidFill>
                  <a:srgbClr val="63696C"/>
                </a:solidFill>
                <a:effectLst/>
              </a:rPr>
              <a:t>面 </a:t>
            </a:r>
            <a:r>
              <a:rPr lang="en-US" altLang="zh-TW" b="1" i="0" dirty="0">
                <a:solidFill>
                  <a:srgbClr val="63696C"/>
                </a:solidFill>
                <a:effectLst/>
              </a:rPr>
              <a:t>(</a:t>
            </a:r>
            <a:r>
              <a:rPr lang="en-HK" b="1" i="1" dirty="0" err="1">
                <a:solidFill>
                  <a:srgbClr val="63696C"/>
                </a:solidFill>
                <a:effectLst/>
              </a:rPr>
              <a:t>miàn</a:t>
            </a:r>
            <a:r>
              <a:rPr lang="en-HK" b="1" i="0" dirty="0">
                <a:solidFill>
                  <a:srgbClr val="63696C"/>
                </a:solidFill>
                <a:effectLst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b="0" i="0" dirty="0">
                <a:solidFill>
                  <a:srgbClr val="63696C"/>
                </a:solidFill>
                <a:effectLst/>
              </a:rPr>
              <a:t>For example</a:t>
            </a:r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63696C"/>
                </a:solidFill>
                <a:effectLst/>
              </a:rPr>
              <a:t>前面 </a:t>
            </a:r>
            <a:r>
              <a:rPr lang="en-US" altLang="zh-TW" b="0" i="0" dirty="0">
                <a:solidFill>
                  <a:srgbClr val="63696C"/>
                </a:solidFill>
                <a:effectLst/>
              </a:rPr>
              <a:t>(</a:t>
            </a:r>
            <a:r>
              <a:rPr lang="en-HK" b="0" i="1" dirty="0" err="1">
                <a:solidFill>
                  <a:srgbClr val="63696C"/>
                </a:solidFill>
                <a:effectLst/>
              </a:rPr>
              <a:t>qiánmian</a:t>
            </a:r>
            <a:r>
              <a:rPr lang="en-HK" b="0" i="0" dirty="0">
                <a:solidFill>
                  <a:srgbClr val="63696C"/>
                </a:solidFill>
                <a:effectLst/>
              </a:rPr>
              <a:t>) “front” </a:t>
            </a:r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63696C"/>
                </a:solidFill>
                <a:effectLst/>
              </a:rPr>
              <a:t>上面 </a:t>
            </a:r>
            <a:r>
              <a:rPr lang="en-US" altLang="zh-TW" b="0" i="0" dirty="0">
                <a:solidFill>
                  <a:srgbClr val="63696C"/>
                </a:solidFill>
                <a:effectLst/>
              </a:rPr>
              <a:t>(</a:t>
            </a:r>
            <a:r>
              <a:rPr lang="en-HK" b="0" i="1" dirty="0" err="1">
                <a:solidFill>
                  <a:srgbClr val="63696C"/>
                </a:solidFill>
                <a:effectLst/>
              </a:rPr>
              <a:t>shàngmian</a:t>
            </a:r>
            <a:r>
              <a:rPr lang="en-HK" b="0" i="0" dirty="0">
                <a:solidFill>
                  <a:srgbClr val="63696C"/>
                </a:solidFill>
                <a:effectLst/>
              </a:rPr>
              <a:t>) “up” </a:t>
            </a:r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63696C"/>
                </a:solidFill>
                <a:effectLst/>
              </a:rPr>
              <a:t>左面</a:t>
            </a:r>
            <a:r>
              <a:rPr lang="en-US" altLang="zh-TW" b="0" i="0" dirty="0">
                <a:solidFill>
                  <a:srgbClr val="63696C"/>
                </a:solidFill>
                <a:effectLst/>
              </a:rPr>
              <a:t>(</a:t>
            </a:r>
            <a:r>
              <a:rPr lang="en-HK" b="0" i="1" dirty="0" err="1">
                <a:solidFill>
                  <a:srgbClr val="63696C"/>
                </a:solidFill>
                <a:effectLst/>
              </a:rPr>
              <a:t>zuǒmian</a:t>
            </a:r>
            <a:r>
              <a:rPr lang="en-HK" b="0" i="0" dirty="0">
                <a:solidFill>
                  <a:srgbClr val="63696C"/>
                </a:solidFill>
                <a:effectLst/>
              </a:rPr>
              <a:t>) “left side”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38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叉Chā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Fork</a:t>
            </a:r>
          </a:p>
          <a:p>
            <a:endParaRPr lang="en-US" dirty="0"/>
          </a:p>
        </p:txBody>
      </p:sp>
      <p:pic>
        <p:nvPicPr>
          <p:cNvPr id="7170" name="Picture 2" descr="Amazon.com: Amazon Basics Stainless Steel Dinner Forks with Round Edge,  Pack of 12, Silver : Home &amp; Kitchen">
            <a:extLst>
              <a:ext uri="{FF2B5EF4-FFF2-40B4-BE49-F238E27FC236}">
                <a16:creationId xmlns:a16="http://schemas.microsoft.com/office/drawing/2014/main" id="{0FD2F369-F666-1D0D-3656-D894F002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853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刀Dāo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knife</a:t>
            </a:r>
          </a:p>
        </p:txBody>
      </p:sp>
      <p:pic>
        <p:nvPicPr>
          <p:cNvPr id="9218" name="Picture 2" descr="Manner #12: Using Your Knife - Raising Lemons">
            <a:extLst>
              <a:ext uri="{FF2B5EF4-FFF2-40B4-BE49-F238E27FC236}">
                <a16:creationId xmlns:a16="http://schemas.microsoft.com/office/drawing/2014/main" id="{99C42857-3F77-CC97-5F19-88F9D1B1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draw</a:t>
            </a:r>
            <a:r>
              <a:rPr lang="de-DE" dirty="0"/>
              <a:t> different </a:t>
            </a:r>
            <a:r>
              <a:rPr lang="de-DE" dirty="0" err="1"/>
              <a:t>scenarios</a:t>
            </a:r>
            <a:r>
              <a:rPr lang="de-DE" dirty="0"/>
              <a:t>!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Meanwhile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we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learn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how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to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write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them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2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5EADA-9B53-14F5-924A-0F66C13F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F42C-16AE-8C74-7A70-FDB5FC7E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50022-9405-48F6-80A2-9B9F02FD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68B233-AA0A-52E7-41E2-C82FB2AC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在</a:t>
            </a:r>
            <a:r>
              <a:rPr lang="en-US" dirty="0"/>
              <a:t> </a:t>
            </a:r>
            <a:r>
              <a:rPr lang="en-US" dirty="0" err="1"/>
              <a:t>Zài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8A338F6E-E695-5C74-8CBB-79E23FEB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Verb for location</a:t>
            </a:r>
          </a:p>
          <a:p>
            <a:r>
              <a:rPr lang="en-US" dirty="0"/>
              <a:t>- To be located at…</a:t>
            </a:r>
          </a:p>
        </p:txBody>
      </p:sp>
    </p:spTree>
    <p:extLst>
      <p:ext uri="{BB962C8B-B14F-4D97-AF65-F5344CB8AC3E}">
        <p14:creationId xmlns:p14="http://schemas.microsoft.com/office/powerpoint/2010/main" val="162741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turn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draw!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4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Game 1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Hold an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object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in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one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hand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Another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person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say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direction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,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other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person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move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objects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as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fast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as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possible in 30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seconds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上Shàng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下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xià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左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zuǒ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右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yòu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前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qián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後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hòu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2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Game 2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8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directional</a:t>
            </a:r>
            <a:r>
              <a:rPr lang="de-DE" dirty="0"/>
              <a:t> </a:t>
            </a:r>
            <a:r>
              <a:rPr lang="de-DE" dirty="0" err="1"/>
              <a:t>vocabulary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1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One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person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closes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their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eyes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Another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person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tells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directions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so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blinded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person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can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walk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through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whole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path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左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zuǒ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右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yòu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前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qián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後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hòu</a:t>
            </a: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FF0000"/>
                </a:solidFill>
              </a:rPr>
              <a:t>停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Tíng</a:t>
            </a:r>
            <a:r>
              <a:rPr lang="de-DE" dirty="0">
                <a:solidFill>
                  <a:srgbClr val="FF0000"/>
                </a:solidFill>
              </a:rPr>
              <a:t> （STOP）</a:t>
            </a:r>
          </a:p>
        </p:txBody>
      </p:sp>
    </p:spTree>
    <p:extLst>
      <p:ext uri="{BB962C8B-B14F-4D97-AF65-F5344CB8AC3E}">
        <p14:creationId xmlns:p14="http://schemas.microsoft.com/office/powerpoint/2010/main" val="27019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8A21D-952A-5151-1AF8-22759A53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86" y="1350962"/>
            <a:ext cx="7772400" cy="38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5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Online Media 1" descr="My Family in Mandarin Chinese | 中文我的一家 | Introducing My Family Members in Chinese | 介绍我的一家">
            <a:hlinkClick r:id="" action="ppaction://media"/>
            <a:extLst>
              <a:ext uri="{FF2B5EF4-FFF2-40B4-BE49-F238E27FC236}">
                <a16:creationId xmlns:a16="http://schemas.microsoft.com/office/drawing/2014/main" id="{7E1B5FC3-AE29-F109-3D4A-3F1D9B378D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3975" y="156724"/>
            <a:ext cx="10647299" cy="60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Welldone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Learnt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directions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Revised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25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last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Thank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and goodbye!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>
                    <a:lumMod val="10000"/>
                  </a:schemeClr>
                </a:solidFill>
              </a:rPr>
              <a:t>謝謝</a:t>
            </a: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，再見！</a:t>
            </a:r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Xièxiè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zàijiàn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 descr="Weather causes Sarasota, Manatee County graduation time changes">
            <a:extLst>
              <a:ext uri="{FF2B5EF4-FFF2-40B4-BE49-F238E27FC236}">
                <a16:creationId xmlns:a16="http://schemas.microsoft.com/office/drawing/2014/main" id="{8CE0D4A4-0DED-A666-79E4-8F5426EE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4" y="2085976"/>
            <a:ext cx="4721498" cy="26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1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66CF1-C666-BA77-3DFF-38CBC072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CA8C-911B-D8CB-A5EA-81F971E4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2B6D-2B18-7389-0469-C592F982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53E78-AD1B-684E-F8D3-6D89DBA4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Tones (Introduction)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8A199-940E-26F0-9615-EB7DAB3F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96" y="1926291"/>
            <a:ext cx="6408712" cy="4694221"/>
          </a:xfrm>
          <a:prstGeom prst="rect">
            <a:avLst/>
          </a:prstGeom>
        </p:spPr>
      </p:pic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1E8DAAF9-0A3A-06B2-B013-AD14C630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4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聲母Shēngmǔ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330E1-2E97-A4DE-ADA1-46F09A44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46" y="824952"/>
            <a:ext cx="5276924" cy="5208095"/>
          </a:xfrm>
          <a:prstGeom prst="rect">
            <a:avLst/>
          </a:prstGeom>
        </p:spPr>
      </p:pic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Consonants</a:t>
            </a:r>
          </a:p>
          <a:p>
            <a:r>
              <a:rPr lang="en-US" dirty="0"/>
              <a:t>Initials</a:t>
            </a:r>
          </a:p>
        </p:txBody>
      </p:sp>
    </p:spTree>
    <p:extLst>
      <p:ext uri="{BB962C8B-B14F-4D97-AF65-F5344CB8AC3E}">
        <p14:creationId xmlns:p14="http://schemas.microsoft.com/office/powerpoint/2010/main" val="218206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韻母Yùnmǔ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Vowels</a:t>
            </a:r>
          </a:p>
          <a:p>
            <a:r>
              <a:rPr lang="en-US" dirty="0"/>
              <a:t>Finals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0CA8A-24E2-5FE7-2353-6CFB70BD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06" y="314835"/>
            <a:ext cx="5930974" cy="61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雨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寫字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天氣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牛奶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留學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回去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因為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5122" name="Picture 2" descr="Mandarin Chinese tones worksheet">
            <a:extLst>
              <a:ext uri="{FF2B5EF4-FFF2-40B4-BE49-F238E27FC236}">
                <a16:creationId xmlns:a16="http://schemas.microsoft.com/office/drawing/2014/main" id="{8F15475A-87BA-ABC1-15CA-FE950B0CC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4300"/>
          <a:stretch/>
        </p:blipFill>
        <p:spPr bwMode="auto">
          <a:xfrm>
            <a:off x="3185062" y="704631"/>
            <a:ext cx="5832648" cy="56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BA5D766-FCA7-2291-C2E1-3A44367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80" y="2204864"/>
            <a:ext cx="2755187" cy="27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9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雨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寫字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天氣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牛奶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留學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回去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因為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5122" name="Picture 2" descr="Mandarin Chinese tones worksheet">
            <a:extLst>
              <a:ext uri="{FF2B5EF4-FFF2-40B4-BE49-F238E27FC236}">
                <a16:creationId xmlns:a16="http://schemas.microsoft.com/office/drawing/2014/main" id="{8F15475A-87BA-ABC1-15CA-FE950B0CC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4300"/>
          <a:stretch/>
        </p:blipFill>
        <p:spPr bwMode="auto">
          <a:xfrm>
            <a:off x="3185062" y="704631"/>
            <a:ext cx="5832648" cy="56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BA5D766-FCA7-2291-C2E1-3A44367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80" y="2204864"/>
            <a:ext cx="2755187" cy="27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EBB1EF-527B-3B5C-97DE-EC2745EC77AD}"/>
                  </a:ext>
                </a:extLst>
              </p14:cNvPr>
              <p14:cNvContentPartPr/>
              <p14:nvPr/>
            </p14:nvContentPartPr>
            <p14:xfrm>
              <a:off x="4333341" y="990974"/>
              <a:ext cx="873000" cy="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EBB1EF-527B-3B5C-97DE-EC2745EC7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9341" y="882974"/>
                <a:ext cx="980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6B0433-71C3-1F8B-B9DC-B91534B1D150}"/>
                  </a:ext>
                </a:extLst>
              </p14:cNvPr>
              <p14:cNvContentPartPr/>
              <p14:nvPr/>
            </p14:nvContentPartPr>
            <p14:xfrm>
              <a:off x="6623301" y="1735454"/>
              <a:ext cx="9583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6B0433-71C3-1F8B-B9DC-B91534B1D1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9661" y="1627814"/>
                <a:ext cx="1065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87A25-CE2A-D75E-4A1C-63310B2BFC6F}"/>
                  </a:ext>
                </a:extLst>
              </p14:cNvPr>
              <p14:cNvContentPartPr/>
              <p14:nvPr/>
            </p14:nvContentPartPr>
            <p14:xfrm>
              <a:off x="5476701" y="2375174"/>
              <a:ext cx="8949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87A25-CE2A-D75E-4A1C-63310B2BFC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2701" y="2267174"/>
                <a:ext cx="1002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D4BDE6-7EC6-4A83-E24A-2D0417253825}"/>
                  </a:ext>
                </a:extLst>
              </p14:cNvPr>
              <p14:cNvContentPartPr/>
              <p14:nvPr/>
            </p14:nvContentPartPr>
            <p14:xfrm>
              <a:off x="6663981" y="3090494"/>
              <a:ext cx="77400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D4BDE6-7EC6-4A83-E24A-2D04172538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9981" y="2982494"/>
                <a:ext cx="8816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7406EA-9A75-0A6B-4C27-94DA71232E26}"/>
                  </a:ext>
                </a:extLst>
              </p14:cNvPr>
              <p14:cNvContentPartPr/>
              <p14:nvPr/>
            </p14:nvContentPartPr>
            <p14:xfrm>
              <a:off x="7837221" y="3749654"/>
              <a:ext cx="834840" cy="4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7406EA-9A75-0A6B-4C27-94DA71232E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83221" y="3642014"/>
                <a:ext cx="9424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A817E4-CCF5-510C-B2F7-DCBBC6629D02}"/>
                  </a:ext>
                </a:extLst>
              </p14:cNvPr>
              <p14:cNvContentPartPr/>
              <p14:nvPr/>
            </p14:nvContentPartPr>
            <p14:xfrm>
              <a:off x="4358181" y="4520054"/>
              <a:ext cx="8244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A817E4-CCF5-510C-B2F7-DCBBC6629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541" y="4412414"/>
                <a:ext cx="932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BB5043-65B6-3631-EA4A-A3E0D6F3E353}"/>
                  </a:ext>
                </a:extLst>
              </p14:cNvPr>
              <p14:cNvContentPartPr/>
              <p14:nvPr/>
            </p14:nvContentPartPr>
            <p14:xfrm>
              <a:off x="7821381" y="5213414"/>
              <a:ext cx="753120" cy="29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BB5043-65B6-3631-EA4A-A3E0D6F3E3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67741" y="5105774"/>
                <a:ext cx="860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7589B-5835-72D1-510E-5D406CF71FE5}"/>
                  </a:ext>
                </a:extLst>
              </p14:cNvPr>
              <p14:cNvContentPartPr/>
              <p14:nvPr/>
            </p14:nvContentPartPr>
            <p14:xfrm>
              <a:off x="5530701" y="5930174"/>
              <a:ext cx="810720" cy="2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7589B-5835-72D1-510E-5D406CF71F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77061" y="5822534"/>
                <a:ext cx="91836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59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Let‘s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9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Directions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 descr="Directions in Chinese - GoEast Mandarin">
            <a:extLst>
              <a:ext uri="{FF2B5EF4-FFF2-40B4-BE49-F238E27FC236}">
                <a16:creationId xmlns:a16="http://schemas.microsoft.com/office/drawing/2014/main" id="{FCD262B4-377B-03DD-4B09-18902838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06127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Meta_16x9_02.potx" id="{4D6FD075-7A6A-49AF-9F12-E0D3C3A1D824}" vid="{3139306D-F639-4A8A-884A-B90BDA1ACFF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PPT_WWU_Var1_Meta_16x9_EN_01</Template>
  <TotalTime>7079</TotalTime>
  <Words>368</Words>
  <Application>Microsoft Macintosh PowerPoint</Application>
  <PresentationFormat>Custom</PresentationFormat>
  <Paragraphs>155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Meta Offc Pro</vt:lpstr>
      <vt:lpstr>Arial</vt:lpstr>
      <vt:lpstr>Calibri</vt:lpstr>
      <vt:lpstr>WWU Münster PowerPoint Master</vt:lpstr>
      <vt:lpstr>方向 Fāngxiàng</vt:lpstr>
      <vt:lpstr>About this session</vt:lpstr>
      <vt:lpstr>Tones (Introduction)</vt:lpstr>
      <vt:lpstr>聲母Shēngmǔ</vt:lpstr>
      <vt:lpstr>韻母Yùnmǔ</vt:lpstr>
      <vt:lpstr>Test your listening</vt:lpstr>
      <vt:lpstr>Test your listening</vt:lpstr>
      <vt:lpstr>Let‘s move on</vt:lpstr>
      <vt:lpstr>PowerPoint Presentation</vt:lpstr>
      <vt:lpstr>Colloquial</vt:lpstr>
      <vt:lpstr>Questions?</vt:lpstr>
      <vt:lpstr>叉Chā</vt:lpstr>
      <vt:lpstr>刀Dāo</vt:lpstr>
      <vt:lpstr>Let me draw different scenarios!</vt:lpstr>
      <vt:lpstr>在 Zài</vt:lpstr>
      <vt:lpstr>Your turn to draw!</vt:lpstr>
      <vt:lpstr>Game 1</vt:lpstr>
      <vt:lpstr>Rules</vt:lpstr>
      <vt:lpstr>Game 2</vt:lpstr>
      <vt:lpstr>Rules</vt:lpstr>
      <vt:lpstr>PowerPoint Presentation</vt:lpstr>
      <vt:lpstr>Questions?</vt:lpstr>
      <vt:lpstr>PowerPoint Presentation</vt:lpstr>
      <vt:lpstr>Welldone! We have…</vt:lpstr>
      <vt:lpstr>Questions?</vt:lpstr>
      <vt:lpstr>One last thing…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Nei Ching Lou</cp:lastModifiedBy>
  <cp:revision>67</cp:revision>
  <dcterms:created xsi:type="dcterms:W3CDTF">2019-09-05T08:02:51Z</dcterms:created>
  <dcterms:modified xsi:type="dcterms:W3CDTF">2024-06-12T15:43:37Z</dcterms:modified>
</cp:coreProperties>
</file>