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9" r:id="rId2"/>
    <p:sldId id="322" r:id="rId3"/>
    <p:sldId id="382" r:id="rId4"/>
    <p:sldId id="434" r:id="rId5"/>
    <p:sldId id="383" r:id="rId6"/>
    <p:sldId id="385" r:id="rId7"/>
    <p:sldId id="269" r:id="rId8"/>
    <p:sldId id="378" r:id="rId9"/>
    <p:sldId id="433" r:id="rId10"/>
    <p:sldId id="400" r:id="rId11"/>
    <p:sldId id="295" r:id="rId12"/>
    <p:sldId id="315" r:id="rId13"/>
    <p:sldId id="401" r:id="rId14"/>
    <p:sldId id="449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50" r:id="rId24"/>
    <p:sldId id="451" r:id="rId25"/>
    <p:sldId id="453" r:id="rId26"/>
    <p:sldId id="454" r:id="rId27"/>
    <p:sldId id="455" r:id="rId28"/>
    <p:sldId id="428" r:id="rId29"/>
    <p:sldId id="465" r:id="rId30"/>
    <p:sldId id="460" r:id="rId31"/>
    <p:sldId id="461" r:id="rId32"/>
    <p:sldId id="462" r:id="rId33"/>
    <p:sldId id="463" r:id="rId34"/>
    <p:sldId id="464" r:id="rId35"/>
    <p:sldId id="323" r:id="rId36"/>
    <p:sldId id="457" r:id="rId37"/>
    <p:sldId id="466" r:id="rId38"/>
    <p:sldId id="467" r:id="rId39"/>
    <p:sldId id="456" r:id="rId40"/>
  </p:sldIdLst>
  <p:sldSz cx="122047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1" userDrawn="1">
          <p15:clr>
            <a:srgbClr val="A4A3A4"/>
          </p15:clr>
        </p15:guide>
        <p15:guide id="2" orient="horz" pos="3618" userDrawn="1">
          <p15:clr>
            <a:srgbClr val="A4A3A4"/>
          </p15:clr>
        </p15:guide>
        <p15:guide id="3" pos="227" userDrawn="1">
          <p15:clr>
            <a:srgbClr val="A4A3A4"/>
          </p15:clr>
        </p15:guide>
        <p15:guide id="4" pos="7461" userDrawn="1">
          <p15:clr>
            <a:srgbClr val="A4A3A4"/>
          </p15:clr>
        </p15:guide>
        <p15:guide id="5" orient="horz" pos="1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4" autoAdjust="0"/>
    <p:restoredTop sz="94906" autoAdjust="0"/>
  </p:normalViewPr>
  <p:slideViewPr>
    <p:cSldViewPr snapToObjects="1">
      <p:cViewPr varScale="1">
        <p:scale>
          <a:sx n="82" d="100"/>
          <a:sy n="82" d="100"/>
        </p:scale>
        <p:origin x="344" y="96"/>
      </p:cViewPr>
      <p:guideLst>
        <p:guide orient="horz" pos="851"/>
        <p:guide orient="horz" pos="3618"/>
        <p:guide pos="227"/>
        <p:guide pos="7461"/>
        <p:guide orient="horz" pos="14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29.05.24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Türmchen"/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35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CBA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1B0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4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" name="Linie"/>
          <p:cNvSpPr/>
          <p:nvPr userDrawn="1"/>
        </p:nvSpPr>
        <p:spPr>
          <a:xfrm>
            <a:off x="0" y="5642640"/>
            <a:ext cx="1220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91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92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3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94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103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60363" y="7020000"/>
            <a:ext cx="8280000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9BA86843-7021-4364-95A8-67B8DA8C08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Türmchen"/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35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CBA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1B0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4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" name="Linie"/>
          <p:cNvSpPr/>
          <p:nvPr userDrawn="1"/>
        </p:nvSpPr>
        <p:spPr>
          <a:xfrm>
            <a:off x="0" y="5642640"/>
            <a:ext cx="1220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91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92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3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94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103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60363" y="7020000"/>
            <a:ext cx="8280000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9BA86843-7021-4364-95A8-67B8DA8C08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146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 dirty="0"/>
              <a:t> 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5224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4" y="2322513"/>
            <a:ext cx="11485225" cy="34210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68847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463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8280274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20000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BF4FD03E-506A-4342-BE88-6FF8E957AB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A5ECCA8D-81B9-4B76-9D69-01EDA47B7F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694903C5-B7B6-4C7E-BE6D-6A5E03CBCA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C58224B1-0BCF-45BF-BD0B-E490931AAB1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252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 userDrawn="1"/>
        </p:nvSpPr>
        <p:spPr>
          <a:xfrm>
            <a:off x="0" y="0"/>
            <a:ext cx="122047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29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35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0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2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1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6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0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grpSp>
        <p:nvGrpSpPr>
          <p:cNvPr id="67" name="Türmchen"/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68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9D6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7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74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76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31" name="livng.knowledge">
            <a:extLst>
              <a:ext uri="{FF2B5EF4-FFF2-40B4-BE49-F238E27FC236}">
                <a16:creationId xmlns:a16="http://schemas.microsoft.com/office/drawing/2014/main" id="{B73DE3EF-896D-4971-8C8A-221E397EEDE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52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1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9727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2EF1D502-9C96-42B4-95AC-4CF059C623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E507C7A8-F812-426B-8C12-A4B5593AD1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E6E8217F-7D64-4451-8277-0AF5A494DF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659FDFF9-C6F9-4AC7-9609-7E5702684F4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219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8280274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20000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BF4FD03E-506A-4342-BE88-6FF8E957AB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A5ECCA8D-81B9-4B76-9D69-01EDA47B7F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694903C5-B7B6-4C7E-BE6D-6A5E03CBCA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30" name="livng.knowledge">
            <a:extLst>
              <a:ext uri="{FF2B5EF4-FFF2-40B4-BE49-F238E27FC236}">
                <a16:creationId xmlns:a16="http://schemas.microsoft.com/office/drawing/2014/main" id="{C58224B1-0BCF-45BF-BD0B-E490931AAB1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022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0" y="-8288"/>
            <a:ext cx="12204700" cy="5654051"/>
          </a:xfrm>
          <a:prstGeom prst="rect">
            <a:avLst/>
          </a:prstGeom>
        </p:spPr>
      </p:pic>
      <p:sp>
        <p:nvSpPr>
          <p:cNvPr id="12" name="Linie"/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-1908000" y="-468000"/>
            <a:ext cx="14580000" cy="7776000"/>
            <a:chOff x="-1908000" y="-468000"/>
            <a:chExt cx="14580000" cy="7776000"/>
          </a:xfrm>
        </p:grpSpPr>
        <p:sp>
          <p:nvSpPr>
            <p:cNvPr id="28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1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0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Datumsplatzhalter 3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8244000" cy="360000"/>
          </a:xfrm>
        </p:spPr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52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99" y="7020000"/>
            <a:ext cx="8280000" cy="360000"/>
          </a:xfrm>
        </p:spPr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8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24000" y="7020000"/>
            <a:ext cx="720000" cy="360000"/>
          </a:xfrm>
        </p:spPr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59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075"/>
            <a:ext cx="5146258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6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2894" y="3542195"/>
            <a:ext cx="2016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61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3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55970" y="2513778"/>
            <a:ext cx="409366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64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8776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9" name="livng.knowledge">
            <a:extLst>
              <a:ext uri="{FF2B5EF4-FFF2-40B4-BE49-F238E27FC236}">
                <a16:creationId xmlns:a16="http://schemas.microsoft.com/office/drawing/2014/main" id="{9A159AA1-9B2C-4721-B871-37BB4C5069F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101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262" userDrawn="1">
          <p15:clr>
            <a:srgbClr val="FBAE40"/>
          </p15:clr>
        </p15:guide>
        <p15:guide id="3" pos="227" userDrawn="1">
          <p15:clr>
            <a:srgbClr val="FBAE40"/>
          </p15:clr>
        </p15:guide>
        <p15:guide id="4" pos="7461" userDrawn="1">
          <p15:clr>
            <a:srgbClr val="FBAE40"/>
          </p15:clr>
        </p15:guide>
        <p15:guide id="5" orient="horz" pos="156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 dirty="0"/>
              <a:t> 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5224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4" y="2322513"/>
            <a:ext cx="11485225" cy="34210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126738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463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400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2322513"/>
            <a:ext cx="11484000" cy="34210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 userDrawn="1">
          <p15:clr>
            <a:srgbClr val="FBAE40"/>
          </p15:clr>
        </p15:guide>
        <p15:guide id="2" orient="horz" pos="3618" userDrawn="1">
          <p15:clr>
            <a:srgbClr val="FBAE40"/>
          </p15:clr>
        </p15:guide>
        <p15:guide id="3" orient="horz" pos="85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>
          <a:xfrm>
            <a:off x="3600000" y="388800"/>
            <a:ext cx="8244000" cy="360000"/>
          </a:xfrm>
        </p:spPr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358774" y="1350962"/>
            <a:ext cx="5751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15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5" y="2827338"/>
            <a:ext cx="5751000" cy="291623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7524000" y="1512000"/>
            <a:ext cx="4320000" cy="324000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200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7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7524000" y="4896000"/>
            <a:ext cx="4320000" cy="847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83131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78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350962"/>
            <a:ext cx="1148400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212240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 userDrawn="1">
          <p15:clr>
            <a:srgbClr val="FBAE40"/>
          </p15:clr>
        </p15:guide>
        <p15:guide id="2" orient="horz" pos="3618" userDrawn="1">
          <p15:clr>
            <a:srgbClr val="FBAE40"/>
          </p15:clr>
        </p15:guide>
        <p15:guide id="3" orient="horz" pos="851" userDrawn="1">
          <p15:clr>
            <a:srgbClr val="FBAE40"/>
          </p15:clr>
        </p15:guide>
        <p15:guide id="4" pos="227" userDrawn="1">
          <p15:clr>
            <a:srgbClr val="FBAE40"/>
          </p15:clr>
        </p15:guide>
        <p15:guide id="5" pos="74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egieanweisungen"/>
          <p:cNvGrpSpPr/>
          <p:nvPr userDrawn="1"/>
        </p:nvGrpSpPr>
        <p:grpSpPr>
          <a:xfrm>
            <a:off x="-1908000" y="-468000"/>
            <a:ext cx="15696684" cy="7776001"/>
            <a:chOff x="-1908000" y="-468000"/>
            <a:chExt cx="15696684" cy="7776001"/>
          </a:xfrm>
        </p:grpSpPr>
        <p:grpSp>
          <p:nvGrpSpPr>
            <p:cNvPr id="32" name="Listenebenen"/>
            <p:cNvGrpSpPr/>
            <p:nvPr userDrawn="1"/>
          </p:nvGrpSpPr>
          <p:grpSpPr>
            <a:xfrm>
              <a:off x="-1908000" y="2376000"/>
              <a:ext cx="1800000" cy="1476000"/>
              <a:chOff x="-1908000" y="1368000"/>
              <a:chExt cx="1800000" cy="1107000"/>
            </a:xfrm>
          </p:grpSpPr>
          <p:sp>
            <p:nvSpPr>
              <p:cNvPr id="53" name="Text // Listenebene erhöhen"/>
              <p:cNvSpPr txBox="1"/>
              <p:nvPr userDrawn="1"/>
            </p:nvSpPr>
            <p:spPr>
              <a:xfrm>
                <a:off x="-1656000" y="1989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54" name="Text // Listenebene verringern"/>
              <p:cNvSpPr txBox="1"/>
              <p:nvPr userDrawn="1"/>
            </p:nvSpPr>
            <p:spPr>
              <a:xfrm>
                <a:off x="-1656000" y="2286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9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55" name="Listenebenen"/>
              <p:cNvSpPr txBox="1"/>
              <p:nvPr userDrawn="1"/>
            </p:nvSpPr>
            <p:spPr>
              <a:xfrm rot="10800000" flipH="1" flipV="1">
                <a:off x="-1908000" y="1368000"/>
                <a:ext cx="1800000" cy="54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12079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1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1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56" name="Bild // Listenebene verringern"/>
              <p:cNvPicPr>
                <a:picLocks noChangeAspect="1"/>
              </p:cNvPicPr>
              <p:nvPr userDrawn="1"/>
            </p:nvPicPr>
            <p:blipFill>
              <a:blip r:embed="rId14"/>
              <a:stretch>
                <a:fillRect/>
              </a:stretch>
            </p:blipFill>
            <p:spPr>
              <a:xfrm>
                <a:off x="-684000" y="2286000"/>
                <a:ext cx="544320" cy="189000"/>
              </a:xfrm>
              <a:prstGeom prst="rect">
                <a:avLst/>
              </a:prstGeom>
            </p:spPr>
          </p:pic>
          <p:pic>
            <p:nvPicPr>
              <p:cNvPr id="57" name="Bild // Listenebene erhöhen"/>
              <p:cNvPicPr>
                <a:picLocks noChangeAspect="1"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-684000" y="1989000"/>
                <a:ext cx="544320" cy="189000"/>
              </a:xfrm>
              <a:prstGeom prst="rect">
                <a:avLst/>
              </a:prstGeom>
            </p:spPr>
          </p:pic>
        </p:grpSp>
        <p:sp>
          <p:nvSpPr>
            <p:cNvPr id="33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5" name="Hilfslinien"/>
            <p:cNvSpPr txBox="1"/>
            <p:nvPr userDrawn="1"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36" name="Fußzeile"/>
            <p:cNvSpPr txBox="1"/>
            <p:nvPr userDrawn="1"/>
          </p:nvSpPr>
          <p:spPr>
            <a:xfrm rot="10800000" flipH="1" flipV="1">
              <a:off x="395999" y="6948001"/>
              <a:ext cx="8389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cxnSp>
          <p:nvCxnSpPr>
            <p:cNvPr id="39" name="Linie"/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0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ußzeile"/>
            <p:cNvSpPr txBox="1"/>
            <p:nvPr userDrawn="1"/>
          </p:nvSpPr>
          <p:spPr>
            <a:xfrm rot="10800000" flipH="1" flipV="1">
              <a:off x="12312000" y="388800"/>
              <a:ext cx="1476684" cy="96216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bg2"/>
                  </a:solidFill>
                  <a:latin typeface="+mn-lt"/>
                </a:rPr>
                <a:t>Datumsfeld dient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bg2"/>
                  </a:solidFill>
                  <a:latin typeface="+mn-lt"/>
                </a:rPr>
                <a:t>als Kopfzeile!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Einfügen &gt; Text </a:t>
              </a:r>
            </a:p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&gt; Kopf- und Fußzeile</a:t>
              </a:r>
            </a:p>
          </p:txBody>
        </p:sp>
      </p:grpSp>
      <p:sp>
        <p:nvSpPr>
          <p:cNvPr id="58" name="Titelplatzhalter 1"/>
          <p:cNvSpPr>
            <a:spLocks noGrp="1"/>
          </p:cNvSpPr>
          <p:nvPr>
            <p:ph type="title"/>
          </p:nvPr>
        </p:nvSpPr>
        <p:spPr>
          <a:xfrm>
            <a:off x="360000" y="1350962"/>
            <a:ext cx="11484000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idx="1"/>
          </p:nvPr>
        </p:nvSpPr>
        <p:spPr>
          <a:xfrm>
            <a:off x="360000" y="2322513"/>
            <a:ext cx="11484000" cy="34210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0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6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6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63" name="Logo"/>
          <p:cNvSpPr>
            <a:spLocks noChangeAspect="1" noEditPoints="1"/>
          </p:cNvSpPr>
          <p:nvPr userDrawn="1"/>
        </p:nvSpPr>
        <p:spPr bwMode="auto">
          <a:xfrm>
            <a:off x="360000" y="304200"/>
            <a:ext cx="1440000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4" name="Linie"/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60" r:id="rId6"/>
    <p:sldLayoutId id="2147483650" r:id="rId7"/>
    <p:sldLayoutId id="2147483661" r:id="rId8"/>
    <p:sldLayoutId id="2147483666" r:id="rId9"/>
    <p:sldLayoutId id="2147483679" r:id="rId10"/>
    <p:sldLayoutId id="2147483680" r:id="rId11"/>
    <p:sldLayoutId id="2147483681" r:id="rId12"/>
  </p:sldLayoutIdLst>
  <p:hf hdr="0"/>
  <p:txStyles>
    <p:titleStyle>
      <a:lvl1pPr marL="0" indent="0" algn="l" defTabSz="91429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Arial" panose="020B0604020202020204" pitchFamily="34" charset="0"/>
        <a:buNone/>
        <a:defRPr lang="de-DE" sz="2000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23972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03958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3942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863926" indent="-143988" algn="l" defTabSz="914299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9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8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7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7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6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6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餐廳</a:t>
            </a:r>
            <a:b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Cāntīng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Restaurant </a:t>
            </a: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89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26BF1-D4B9-B5D6-FAE8-575BE839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1331FC-37E7-F22A-A99F-7EDFDE25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D19EA-E02F-6976-A51D-D6314419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7D85C5-EEA1-49CC-20A2-BB4713698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83960915-33CC-2ADE-198D-C7C8294CC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Chinese Family Tree | How To Decode It, How To Understand It">
            <a:extLst>
              <a:ext uri="{FF2B5EF4-FFF2-40B4-BE49-F238E27FC236}">
                <a16:creationId xmlns:a16="http://schemas.microsoft.com/office/drawing/2014/main" id="{20C490E6-AB6D-1761-1918-26501A53C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9"/>
          <a:stretch/>
        </p:blipFill>
        <p:spPr bwMode="auto">
          <a:xfrm>
            <a:off x="1138222" y="920652"/>
            <a:ext cx="9985778" cy="541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5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666872" lvl="1" indent="-342900"/>
            <a:r>
              <a:rPr lang="zh-TW" altLang="en-US" dirty="0">
                <a:solidFill>
                  <a:schemeClr val="bg1">
                    <a:lumMod val="10000"/>
                  </a:schemeClr>
                </a:solidFill>
              </a:rPr>
              <a:t>你有兄弟姐妹嗎？</a:t>
            </a:r>
            <a:endParaRPr lang="en-HK" altLang="zh-TW" dirty="0">
              <a:solidFill>
                <a:schemeClr val="bg1">
                  <a:lumMod val="10000"/>
                </a:schemeClr>
              </a:solidFill>
            </a:endParaRPr>
          </a:p>
          <a:p>
            <a:pPr marL="666872" lvl="1" indent="-342900"/>
            <a:r>
              <a:rPr lang="en-HK" b="0" i="0" dirty="0" err="1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en-HK" b="0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HK" b="0" i="0" dirty="0" err="1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yǒu</a:t>
            </a:r>
            <a:r>
              <a:rPr lang="en-HK" b="0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HK" b="0" i="0" dirty="0" err="1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xiōngdì</a:t>
            </a:r>
            <a:r>
              <a:rPr lang="en-HK" b="0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HK" b="0" i="0" dirty="0" err="1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jiěmèi</a:t>
            </a:r>
            <a:r>
              <a:rPr lang="en-HK" b="0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 ma</a:t>
            </a:r>
            <a:r>
              <a:rPr lang="zh-TW" altLang="en-US" b="0" i="0" dirty="0">
                <a:solidFill>
                  <a:schemeClr val="bg1">
                    <a:lumMod val="10000"/>
                  </a:schemeClr>
                </a:solidFill>
                <a:effectLst/>
                <a:latin typeface="Roboto" panose="02000000000000000000" pitchFamily="2" charset="0"/>
              </a:rPr>
              <a:t>？</a:t>
            </a:r>
            <a:endParaRPr lang="en-HK" altLang="zh-TW" b="0" i="0" dirty="0">
              <a:solidFill>
                <a:schemeClr val="bg1">
                  <a:lumMod val="10000"/>
                </a:schemeClr>
              </a:solidFill>
              <a:effectLst/>
              <a:latin typeface="Roboto" panose="02000000000000000000" pitchFamily="2" charset="0"/>
            </a:endParaRPr>
          </a:p>
          <a:p>
            <a:pPr marL="666872" lvl="1" indent="-342900"/>
            <a:endParaRPr lang="de-DE" b="0" u="sng" dirty="0">
              <a:solidFill>
                <a:schemeClr val="bg1">
                  <a:lumMod val="10000"/>
                </a:schemeClr>
              </a:solidFill>
            </a:endParaRPr>
          </a:p>
          <a:p>
            <a:pPr marL="666872" lvl="1" indent="-342900"/>
            <a:r>
              <a:rPr lang="zh-TW" altLang="en-US" b="0" dirty="0">
                <a:solidFill>
                  <a:schemeClr val="bg1">
                    <a:lumMod val="10000"/>
                  </a:schemeClr>
                </a:solidFill>
              </a:rPr>
              <a:t>我有</a:t>
            </a:r>
            <a:r>
              <a:rPr lang="en-US" altLang="zh-TW" b="0" dirty="0">
                <a:solidFill>
                  <a:schemeClr val="bg1">
                    <a:lumMod val="10000"/>
                  </a:schemeClr>
                </a:solidFill>
              </a:rPr>
              <a:t>__</a:t>
            </a:r>
            <a:r>
              <a:rPr lang="zh-TW" altLang="en-US" b="0" dirty="0">
                <a:solidFill>
                  <a:schemeClr val="bg1">
                    <a:lumMod val="10000"/>
                  </a:schemeClr>
                </a:solidFill>
              </a:rPr>
              <a:t>個</a:t>
            </a:r>
            <a:r>
              <a:rPr lang="en-US" altLang="zh-TW" b="0" dirty="0">
                <a:solidFill>
                  <a:schemeClr val="bg1">
                    <a:lumMod val="10000"/>
                  </a:schemeClr>
                </a:solidFill>
              </a:rPr>
              <a:t>__</a:t>
            </a:r>
            <a:r>
              <a:rPr lang="zh-TW" altLang="en-US" b="0" dirty="0">
                <a:solidFill>
                  <a:schemeClr val="bg1">
                    <a:lumMod val="10000"/>
                  </a:schemeClr>
                </a:solidFill>
              </a:rPr>
              <a:t>，他們叫⋯</a:t>
            </a:r>
            <a:endParaRPr lang="en-HK" altLang="zh-TW" b="0" dirty="0">
              <a:solidFill>
                <a:schemeClr val="bg1">
                  <a:lumMod val="10000"/>
                </a:schemeClr>
              </a:solidFill>
            </a:endParaRPr>
          </a:p>
          <a:p>
            <a:pPr marL="666872" lvl="1" indent="-342900"/>
            <a:r>
              <a:rPr lang="en-HK" altLang="zh-TW" b="0" dirty="0" err="1">
                <a:solidFill>
                  <a:schemeClr val="bg1">
                    <a:lumMod val="10000"/>
                  </a:schemeClr>
                </a:solidFill>
              </a:rPr>
              <a:t>Wǒ</a:t>
            </a:r>
            <a:r>
              <a:rPr lang="en-HK" altLang="zh-TW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HK" altLang="zh-TW" b="0" dirty="0" err="1">
                <a:solidFill>
                  <a:schemeClr val="bg1">
                    <a:lumMod val="10000"/>
                  </a:schemeClr>
                </a:solidFill>
              </a:rPr>
              <a:t>yǒu</a:t>
            </a:r>
            <a:r>
              <a:rPr lang="en-HK" altLang="zh-TW" b="0" dirty="0">
                <a:solidFill>
                  <a:schemeClr val="bg1">
                    <a:lumMod val="10000"/>
                  </a:schemeClr>
                </a:solidFill>
              </a:rPr>
              <a:t> ___ </a:t>
            </a:r>
            <a:r>
              <a:rPr lang="en-HK" altLang="zh-TW" b="0" dirty="0" err="1">
                <a:solidFill>
                  <a:schemeClr val="bg1">
                    <a:lumMod val="10000"/>
                  </a:schemeClr>
                </a:solidFill>
              </a:rPr>
              <a:t>gè</a:t>
            </a:r>
            <a:r>
              <a:rPr lang="en-HK" altLang="zh-TW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HK" altLang="zh-TW" b="0" u="sng" dirty="0">
                <a:solidFill>
                  <a:schemeClr val="bg1">
                    <a:lumMod val="10000"/>
                  </a:schemeClr>
                </a:solidFill>
              </a:rPr>
              <a:t>____</a:t>
            </a:r>
            <a:r>
              <a:rPr lang="en-HK" altLang="zh-TW" b="0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en-HK" altLang="zh-TW" b="0" dirty="0" err="1">
                <a:solidFill>
                  <a:schemeClr val="bg1">
                    <a:lumMod val="10000"/>
                  </a:schemeClr>
                </a:solidFill>
              </a:rPr>
              <a:t>Tāmen</a:t>
            </a:r>
            <a:r>
              <a:rPr lang="en-HK" altLang="zh-TW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HK" altLang="zh-TW" b="0" dirty="0" err="1">
                <a:solidFill>
                  <a:schemeClr val="bg1">
                    <a:lumMod val="10000"/>
                  </a:schemeClr>
                </a:solidFill>
              </a:rPr>
              <a:t>jiào</a:t>
            </a:r>
            <a:r>
              <a:rPr lang="en-HK" altLang="zh-TW" b="0" dirty="0">
                <a:solidFill>
                  <a:schemeClr val="bg1">
                    <a:lumMod val="10000"/>
                  </a:schemeClr>
                </a:solidFill>
              </a:rPr>
              <a:t>… </a:t>
            </a:r>
            <a:r>
              <a:rPr lang="en-HK" altLang="zh-TW" b="0" dirty="0" err="1">
                <a:solidFill>
                  <a:schemeClr val="bg1">
                    <a:lumMod val="10000"/>
                  </a:schemeClr>
                </a:solidFill>
              </a:rPr>
              <a:t>hé</a:t>
            </a:r>
            <a:r>
              <a:rPr lang="en-HK" altLang="zh-TW" b="0" dirty="0">
                <a:solidFill>
                  <a:schemeClr val="bg1">
                    <a:lumMod val="10000"/>
                  </a:schemeClr>
                </a:solidFill>
              </a:rPr>
              <a:t>…</a:t>
            </a:r>
          </a:p>
          <a:p>
            <a:pPr marL="666872" lvl="1" indent="-342900"/>
            <a:r>
              <a:rPr lang="en-HK" altLang="zh-TW" dirty="0">
                <a:solidFill>
                  <a:schemeClr val="bg1">
                    <a:lumMod val="10000"/>
                  </a:schemeClr>
                </a:solidFill>
              </a:rPr>
              <a:t>OR</a:t>
            </a:r>
          </a:p>
          <a:p>
            <a:pPr marL="666872" lvl="1" indent="-342900"/>
            <a:r>
              <a:rPr lang="zh-TW" altLang="en-US" b="0" dirty="0">
                <a:solidFill>
                  <a:schemeClr val="bg1">
                    <a:lumMod val="10000"/>
                  </a:schemeClr>
                </a:solidFill>
              </a:rPr>
              <a:t>不，我沒有⋯</a:t>
            </a:r>
            <a:endParaRPr lang="en-HK" altLang="zh-TW" b="0" dirty="0">
              <a:solidFill>
                <a:schemeClr val="bg1">
                  <a:lumMod val="10000"/>
                </a:schemeClr>
              </a:solidFill>
            </a:endParaRPr>
          </a:p>
          <a:p>
            <a:pPr marL="666872" lvl="1" indent="-342900"/>
            <a:r>
              <a:rPr lang="en-HK" altLang="zh-TW" b="0" dirty="0" err="1">
                <a:solidFill>
                  <a:schemeClr val="bg1">
                    <a:lumMod val="10000"/>
                  </a:schemeClr>
                </a:solidFill>
              </a:rPr>
              <a:t>Bù</a:t>
            </a:r>
            <a:r>
              <a:rPr lang="en-HK" altLang="zh-TW" b="0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en-HK" altLang="zh-TW" b="0" dirty="0" err="1">
                <a:solidFill>
                  <a:schemeClr val="bg1">
                    <a:lumMod val="10000"/>
                  </a:schemeClr>
                </a:solidFill>
              </a:rPr>
              <a:t>Wǒ</a:t>
            </a:r>
            <a:r>
              <a:rPr lang="en-HK" altLang="zh-TW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HK" altLang="zh-TW" b="0" dirty="0" err="1">
                <a:solidFill>
                  <a:schemeClr val="bg1">
                    <a:lumMod val="10000"/>
                  </a:schemeClr>
                </a:solidFill>
              </a:rPr>
              <a:t>méi</a:t>
            </a:r>
            <a:r>
              <a:rPr lang="en-HK" altLang="zh-TW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HK" altLang="zh-TW" b="0" dirty="0" err="1">
                <a:solidFill>
                  <a:schemeClr val="bg1">
                    <a:lumMod val="10000"/>
                  </a:schemeClr>
                </a:solidFill>
              </a:rPr>
              <a:t>yǒu</a:t>
            </a:r>
            <a:r>
              <a:rPr lang="en-HK" altLang="zh-TW" b="0" dirty="0">
                <a:solidFill>
                  <a:schemeClr val="bg1">
                    <a:lumMod val="10000"/>
                  </a:schemeClr>
                </a:solidFill>
              </a:rPr>
              <a:t>…</a:t>
            </a:r>
          </a:p>
          <a:p>
            <a:pPr marL="666872" lvl="1" indent="-342900"/>
            <a:endParaRPr lang="en-HK" altLang="zh-TW" b="0" dirty="0">
              <a:solidFill>
                <a:schemeClr val="bg1">
                  <a:lumMod val="10000"/>
                </a:schemeClr>
              </a:solidFill>
            </a:endParaRPr>
          </a:p>
          <a:p>
            <a:pPr marL="666872" lvl="1" indent="-342900"/>
            <a:endParaRPr lang="en-HK" altLang="zh-TW" b="0" dirty="0">
              <a:solidFill>
                <a:schemeClr val="bg1">
                  <a:lumMod val="10000"/>
                </a:schemeClr>
              </a:solidFill>
            </a:endParaRPr>
          </a:p>
          <a:p>
            <a:pPr marL="666872" lvl="1" indent="-342900"/>
            <a:endParaRPr lang="en-HK" altLang="zh-TW" b="0" dirty="0">
              <a:solidFill>
                <a:schemeClr val="bg1">
                  <a:lumMod val="10000"/>
                </a:schemeClr>
              </a:solidFill>
            </a:endParaRPr>
          </a:p>
          <a:p>
            <a:pPr marL="666872" lvl="1" indent="-342900"/>
            <a:endParaRPr lang="zh-TW" altLang="en-US" b="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Restaurant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pic>
        <p:nvPicPr>
          <p:cNvPr id="4" name="Picture 2" descr="Chinese Family Tree | How To Decode It, How To Understand It">
            <a:extLst>
              <a:ext uri="{FF2B5EF4-FFF2-40B4-BE49-F238E27FC236}">
                <a16:creationId xmlns:a16="http://schemas.microsoft.com/office/drawing/2014/main" id="{5B5F4C93-649C-AF60-939F-9C9A737D3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86" y="-3530277"/>
            <a:ext cx="5597714" cy="559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unting Numbers in Chinese- Learning Mandarin Chinese - AT Translation">
            <a:extLst>
              <a:ext uri="{FF2B5EF4-FFF2-40B4-BE49-F238E27FC236}">
                <a16:creationId xmlns:a16="http://schemas.microsoft.com/office/drawing/2014/main" id="{847330C3-31A6-920B-47A8-F73950167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382" y="2234406"/>
            <a:ext cx="5597714" cy="393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1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4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Cāntīng</a:t>
            </a:r>
            <a:b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餐廳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Restaurant</a:t>
            </a:r>
          </a:p>
        </p:txBody>
      </p:sp>
      <p:pic>
        <p:nvPicPr>
          <p:cNvPr id="4098" name="Picture 2" descr="THE 10 BEST Restaurants in Muenster (Updated November 2023)">
            <a:extLst>
              <a:ext uri="{FF2B5EF4-FFF2-40B4-BE49-F238E27FC236}">
                <a16:creationId xmlns:a16="http://schemas.microsoft.com/office/drawing/2014/main" id="{94EE8629-23D9-DB40-AF21-8C8BD0C22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079500"/>
            <a:ext cx="69850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5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830A8-CA46-0194-BCB2-F0DD5A7D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2306E-A3D1-32C7-F403-FF196AE0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D2D1A-FEE9-6371-DD7F-288559AD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3A3D68-DB44-96A8-9573-EE6B6878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Nǐ</a:t>
            </a:r>
            <a:r>
              <a:rPr lang="en-US" dirty="0"/>
              <a:t> </a:t>
            </a:r>
            <a:r>
              <a:rPr lang="en-US" dirty="0" err="1"/>
              <a:t>kàn</a:t>
            </a:r>
            <a:r>
              <a:rPr lang="en-US" dirty="0"/>
              <a:t> </a:t>
            </a:r>
            <a:r>
              <a:rPr lang="en-US" dirty="0" err="1"/>
              <a:t>dào</a:t>
            </a:r>
            <a:r>
              <a:rPr lang="en-US" dirty="0"/>
              <a:t> </a:t>
            </a:r>
            <a:r>
              <a:rPr lang="en-US" dirty="0" err="1"/>
              <a:t>shénme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你看到什麼</a:t>
            </a:r>
            <a:r>
              <a:rPr lang="en-US" dirty="0"/>
              <a:t>？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926AFAB0-6252-D2C7-9484-55A2DABC2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err="1"/>
              <a:t>看</a:t>
            </a:r>
            <a:endParaRPr lang="en-US" dirty="0"/>
          </a:p>
          <a:p>
            <a:r>
              <a:rPr lang="en-US" dirty="0" err="1"/>
              <a:t>kàn</a:t>
            </a:r>
            <a:endParaRPr lang="en-US" dirty="0"/>
          </a:p>
          <a:p>
            <a:r>
              <a:rPr lang="en-US" dirty="0"/>
              <a:t>To see</a:t>
            </a:r>
          </a:p>
        </p:txBody>
      </p:sp>
      <p:pic>
        <p:nvPicPr>
          <p:cNvPr id="19458" name="Picture 2" descr="Custom Wood Restaurant Tables | David Stine Furniture — DAVID STINE  FURNITURE">
            <a:extLst>
              <a:ext uri="{FF2B5EF4-FFF2-40B4-BE49-F238E27FC236}">
                <a16:creationId xmlns:a16="http://schemas.microsoft.com/office/drawing/2014/main" id="{CD65CAD4-8E81-D9B1-8D0D-F39F3D224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68" y="1900839"/>
            <a:ext cx="6358111" cy="424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640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杯子Bēizi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Cup</a:t>
            </a:r>
          </a:p>
        </p:txBody>
      </p:sp>
      <p:pic>
        <p:nvPicPr>
          <p:cNvPr id="3074" name="Picture 2" descr="Diner Cup Small – Acme Cups Europe">
            <a:extLst>
              <a:ext uri="{FF2B5EF4-FFF2-40B4-BE49-F238E27FC236}">
                <a16:creationId xmlns:a16="http://schemas.microsoft.com/office/drawing/2014/main" id="{C761A78B-DD8B-8C5C-7861-E63F2A4B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湯匙Tāngchí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Spoon</a:t>
            </a:r>
          </a:p>
        </p:txBody>
      </p:sp>
      <p:pic>
        <p:nvPicPr>
          <p:cNvPr id="5122" name="Picture 2" descr="Amazon.com: Amazon Basics Stainless Steel Dinner Spoons with Round Edge,  Pack of 12, Silver : Home &amp; Kitchen">
            <a:extLst>
              <a:ext uri="{FF2B5EF4-FFF2-40B4-BE49-F238E27FC236}">
                <a16:creationId xmlns:a16="http://schemas.microsoft.com/office/drawing/2014/main" id="{F7546CDD-89CC-76F9-7286-7B51BF15D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0"/>
            <a:ext cx="7885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8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叉Chā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Fork</a:t>
            </a:r>
          </a:p>
          <a:p>
            <a:endParaRPr lang="en-US" dirty="0"/>
          </a:p>
        </p:txBody>
      </p:sp>
      <p:pic>
        <p:nvPicPr>
          <p:cNvPr id="7170" name="Picture 2" descr="Amazon.com: Amazon Basics Stainless Steel Dinner Forks with Round Edge,  Pack of 12, Silver : Home &amp; Kitchen">
            <a:extLst>
              <a:ext uri="{FF2B5EF4-FFF2-40B4-BE49-F238E27FC236}">
                <a16:creationId xmlns:a16="http://schemas.microsoft.com/office/drawing/2014/main" id="{0FD2F369-F666-1D0D-3656-D894F0024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0"/>
            <a:ext cx="8539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3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刀Dāo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knife</a:t>
            </a:r>
          </a:p>
        </p:txBody>
      </p:sp>
      <p:pic>
        <p:nvPicPr>
          <p:cNvPr id="9218" name="Picture 2" descr="Manner #12: Using Your Knife - Raising Lemons">
            <a:extLst>
              <a:ext uri="{FF2B5EF4-FFF2-40B4-BE49-F238E27FC236}">
                <a16:creationId xmlns:a16="http://schemas.microsoft.com/office/drawing/2014/main" id="{99C42857-3F77-CC97-5F19-88F9D1B1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88900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盤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Pán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Plate </a:t>
            </a:r>
          </a:p>
          <a:p>
            <a:endParaRPr lang="en-US" dirty="0"/>
          </a:p>
        </p:txBody>
      </p:sp>
      <p:pic>
        <p:nvPicPr>
          <p:cNvPr id="11266" name="Picture 2" descr="OFTAST Plate, white - IKEA">
            <a:extLst>
              <a:ext uri="{FF2B5EF4-FFF2-40B4-BE49-F238E27FC236}">
                <a16:creationId xmlns:a16="http://schemas.microsoft.com/office/drawing/2014/main" id="{3CD6D241-B4DD-B856-3A45-FB5758B87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79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Restaurant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session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will…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Recap</a:t>
            </a:r>
            <a:r>
              <a:rPr lang="de-DE" dirty="0"/>
              <a:t> on </a:t>
            </a:r>
            <a:r>
              <a:rPr lang="de-DE" dirty="0" err="1"/>
              <a:t>dates</a:t>
            </a:r>
            <a:r>
              <a:rPr lang="de-DE" dirty="0"/>
              <a:t>, time, </a:t>
            </a:r>
            <a:r>
              <a:rPr lang="de-DE" dirty="0" err="1"/>
              <a:t>family</a:t>
            </a:r>
            <a:r>
              <a:rPr lang="de-DE" dirty="0"/>
              <a:t>, </a:t>
            </a:r>
            <a:r>
              <a:rPr lang="de-DE" dirty="0" err="1"/>
              <a:t>consonants</a:t>
            </a:r>
            <a:r>
              <a:rPr lang="de-DE" dirty="0"/>
              <a:t> and </a:t>
            </a:r>
            <a:r>
              <a:rPr lang="de-DE" dirty="0" err="1"/>
              <a:t>vowels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Vocab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restaurant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Ordering</a:t>
            </a:r>
            <a:r>
              <a:rPr lang="de-DE" dirty="0"/>
              <a:t> in </a:t>
            </a:r>
            <a:r>
              <a:rPr lang="de-DE" dirty="0" err="1"/>
              <a:t>restaurant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261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20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碗Wǎn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Bowl </a:t>
            </a:r>
          </a:p>
        </p:txBody>
      </p:sp>
      <p:pic>
        <p:nvPicPr>
          <p:cNvPr id="13314" name="Picture 2" descr="IKEA 365+ Bowl, rounded sides white, 13 cm - IKEA">
            <a:extLst>
              <a:ext uri="{FF2B5EF4-FFF2-40B4-BE49-F238E27FC236}">
                <a16:creationId xmlns:a16="http://schemas.microsoft.com/office/drawing/2014/main" id="{97D79547-D550-DD70-CCDF-813F2B175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21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餐巾Cānjīn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Napkin </a:t>
            </a:r>
          </a:p>
        </p:txBody>
      </p:sp>
      <p:pic>
        <p:nvPicPr>
          <p:cNvPr id="15362" name="Picture 2" descr="Empress LN125001 Luncheon Napkins | White 1 Ply 1/4 Fold 12&quot; x 12&quot; Square  Paper Napkins">
            <a:extLst>
              <a:ext uri="{FF2B5EF4-FFF2-40B4-BE49-F238E27FC236}">
                <a16:creationId xmlns:a16="http://schemas.microsoft.com/office/drawing/2014/main" id="{67E266A6-061C-5D7F-4A97-4CE718C3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0"/>
            <a:ext cx="7429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4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椅子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Yǐzi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Chair </a:t>
            </a:r>
          </a:p>
        </p:txBody>
      </p:sp>
      <p:pic>
        <p:nvPicPr>
          <p:cNvPr id="17410" name="Picture 2" descr="Hawthorne Rustic Ladder Back Chair | Rustic Red Door">
            <a:extLst>
              <a:ext uri="{FF2B5EF4-FFF2-40B4-BE49-F238E27FC236}">
                <a16:creationId xmlns:a16="http://schemas.microsoft.com/office/drawing/2014/main" id="{67157EC6-7056-5E74-4A9E-DAB934020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0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桌子Zhuōzi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Table</a:t>
            </a:r>
          </a:p>
        </p:txBody>
      </p:sp>
      <p:pic>
        <p:nvPicPr>
          <p:cNvPr id="13314" name="Picture 2" descr="Arabia Solid Wood 6 Seater Dining Table - Urban Ladder">
            <a:extLst>
              <a:ext uri="{FF2B5EF4-FFF2-40B4-BE49-F238E27FC236}">
                <a16:creationId xmlns:a16="http://schemas.microsoft.com/office/drawing/2014/main" id="{79A7E777-B63D-408F-9A11-12B700E5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22" y="2132856"/>
            <a:ext cx="5454278" cy="29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蠟燭Làzhú</a:t>
            </a:r>
            <a:r>
              <a:rPr lang="en-US" dirty="0"/>
              <a:t> 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Candle</a:t>
            </a:r>
          </a:p>
        </p:txBody>
      </p:sp>
      <p:pic>
        <p:nvPicPr>
          <p:cNvPr id="21506" name="Picture 2" descr="Auradecor Set of 4 Pillar Candles Marble Finish Lavender Scented (2 x 1.8  cm, 2 x 2.5 cm, 5 x 10.7 cm) : Amazon.de: Home &amp; Kitchen">
            <a:extLst>
              <a:ext uri="{FF2B5EF4-FFF2-40B4-BE49-F238E27FC236}">
                <a16:creationId xmlns:a16="http://schemas.microsoft.com/office/drawing/2014/main" id="{76FDC281-6F8C-A2D6-6641-496C09E6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1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AD537-7774-1C98-B1B0-C434EDC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E3199-0E6C-76F6-E17E-BD1B46F5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B2D38-28DD-7502-B038-3620D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25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1F32F-BAB4-AB78-6974-51354AD1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飲料Yǐnliào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74E7EF8-01B2-F2F6-8B35-D1EDAAB5D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Drinks</a:t>
            </a:r>
          </a:p>
        </p:txBody>
      </p:sp>
      <p:pic>
        <p:nvPicPr>
          <p:cNvPr id="24578" name="Picture 2" descr="4 Reasons to Add Mocktails (Zero Proof Drinks) to Your Menu">
            <a:extLst>
              <a:ext uri="{FF2B5EF4-FFF2-40B4-BE49-F238E27FC236}">
                <a16:creationId xmlns:a16="http://schemas.microsoft.com/office/drawing/2014/main" id="{B1EAFEE2-728A-F27F-654E-168A3B33E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90" y="1718469"/>
            <a:ext cx="6103766" cy="34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8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4B3C4-37C5-DD09-524B-036C529B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097EF-3141-C7E2-1CB0-FA0894CA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67BBB-7C55-CEF9-55A2-A48DE729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915B73-4AC3-B635-5469-21D24CA1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your groupmates!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2273F8BC-1D73-9219-64C0-1DAE6303B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67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830A8-CA46-0194-BCB2-F0DD5A7D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2306E-A3D1-32C7-F403-FF196AE0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D2D1A-FEE9-6371-DD7F-288559AD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3A3D68-DB44-96A8-9573-EE6B6878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Nǐ</a:t>
            </a:r>
            <a:r>
              <a:rPr lang="en-US" dirty="0"/>
              <a:t> </a:t>
            </a:r>
            <a:r>
              <a:rPr lang="en-US" dirty="0" err="1"/>
              <a:t>kàn</a:t>
            </a:r>
            <a:r>
              <a:rPr lang="en-US" dirty="0"/>
              <a:t> </a:t>
            </a:r>
            <a:r>
              <a:rPr lang="en-US" dirty="0" err="1"/>
              <a:t>dào</a:t>
            </a:r>
            <a:r>
              <a:rPr lang="en-US" dirty="0"/>
              <a:t> </a:t>
            </a:r>
            <a:r>
              <a:rPr lang="en-US" dirty="0" err="1"/>
              <a:t>shénme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你看到什麼</a:t>
            </a:r>
            <a:r>
              <a:rPr lang="en-US" dirty="0"/>
              <a:t>？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926AFAB0-6252-D2C7-9484-55A2DABC2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err="1">
                <a:highlight>
                  <a:srgbClr val="FFFF00"/>
                </a:highlight>
              </a:rPr>
              <a:t>我看到</a:t>
            </a:r>
            <a:r>
              <a:rPr lang="en-US" dirty="0">
                <a:highlight>
                  <a:srgbClr val="FFFF00"/>
                </a:highlight>
              </a:rPr>
              <a:t>____。</a:t>
            </a:r>
          </a:p>
          <a:p>
            <a:r>
              <a:rPr lang="en-HK" b="0" i="0" dirty="0" err="1">
                <a:solidFill>
                  <a:srgbClr val="5F6368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Wǒ</a:t>
            </a:r>
            <a:r>
              <a:rPr lang="en-HK" b="0" i="0" dirty="0">
                <a:solidFill>
                  <a:srgbClr val="5F6368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 </a:t>
            </a:r>
            <a:r>
              <a:rPr lang="en-HK" b="0" i="0" dirty="0" err="1">
                <a:solidFill>
                  <a:srgbClr val="5F6368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kàn</a:t>
            </a:r>
            <a:r>
              <a:rPr lang="en-HK" b="0" i="0" dirty="0">
                <a:solidFill>
                  <a:srgbClr val="5F6368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 </a:t>
            </a:r>
            <a:r>
              <a:rPr lang="en-HK" b="0" i="0" dirty="0" err="1">
                <a:solidFill>
                  <a:srgbClr val="5F6368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dào</a:t>
            </a:r>
            <a:r>
              <a:rPr lang="en-HK" b="0" i="0" dirty="0">
                <a:solidFill>
                  <a:srgbClr val="5F6368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____. </a:t>
            </a:r>
          </a:p>
          <a:p>
            <a:r>
              <a:rPr lang="en-US" dirty="0" err="1"/>
              <a:t>你看到幾個</a:t>
            </a:r>
            <a:r>
              <a:rPr lang="en-US" dirty="0"/>
              <a:t>___？</a:t>
            </a:r>
          </a:p>
          <a:p>
            <a:r>
              <a:rPr lang="en-HK" b="0" i="0" dirty="0" err="1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en-HK" b="0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HK" b="0" i="0" dirty="0" err="1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kàn</a:t>
            </a:r>
            <a:r>
              <a:rPr lang="en-HK" b="0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HK" b="0" i="0" dirty="0" err="1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dào</a:t>
            </a:r>
            <a:r>
              <a:rPr lang="en-HK" b="0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HK" b="0" i="0" dirty="0" err="1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jǐ</a:t>
            </a:r>
            <a:r>
              <a:rPr lang="en-HK" b="0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HK" b="0" i="0" dirty="0" err="1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gè</a:t>
            </a:r>
            <a:r>
              <a:rPr lang="en-HK" b="0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____?</a:t>
            </a:r>
            <a:endParaRPr lang="en-US" dirty="0"/>
          </a:p>
          <a:p>
            <a:r>
              <a:rPr lang="en-US" dirty="0" err="1">
                <a:highlight>
                  <a:srgbClr val="FFFF00"/>
                </a:highlight>
              </a:rPr>
              <a:t>我看到</a:t>
            </a:r>
            <a:r>
              <a:rPr lang="en-US" dirty="0">
                <a:highlight>
                  <a:srgbClr val="FFFF00"/>
                </a:highlight>
              </a:rPr>
              <a:t>___</a:t>
            </a:r>
            <a:r>
              <a:rPr lang="en-US" dirty="0" err="1">
                <a:highlight>
                  <a:srgbClr val="FFFF00"/>
                </a:highlight>
              </a:rPr>
              <a:t>個</a:t>
            </a:r>
            <a:r>
              <a:rPr lang="en-US" dirty="0">
                <a:highlight>
                  <a:srgbClr val="FFFF00"/>
                </a:highlight>
              </a:rPr>
              <a:t>_____。</a:t>
            </a:r>
          </a:p>
          <a:p>
            <a:r>
              <a:rPr lang="en-HK" b="0" i="0" dirty="0" err="1">
                <a:solidFill>
                  <a:srgbClr val="5F6368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Wǒ</a:t>
            </a:r>
            <a:r>
              <a:rPr lang="en-HK" b="0" i="0" dirty="0">
                <a:solidFill>
                  <a:srgbClr val="5F6368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 </a:t>
            </a:r>
            <a:r>
              <a:rPr lang="en-HK" b="0" i="0" dirty="0" err="1">
                <a:solidFill>
                  <a:srgbClr val="5F6368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kàn</a:t>
            </a:r>
            <a:r>
              <a:rPr lang="en-HK" b="0" i="0" dirty="0">
                <a:solidFill>
                  <a:srgbClr val="5F6368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 </a:t>
            </a:r>
            <a:r>
              <a:rPr lang="en-HK" b="0" i="0" dirty="0" err="1">
                <a:solidFill>
                  <a:srgbClr val="5F6368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dào</a:t>
            </a:r>
            <a:r>
              <a:rPr lang="en-HK" b="0" i="0" dirty="0">
                <a:solidFill>
                  <a:srgbClr val="5F6368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___</a:t>
            </a:r>
            <a:r>
              <a:rPr lang="en-HK" b="0" i="0" dirty="0" err="1">
                <a:solidFill>
                  <a:srgbClr val="5F6368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gè</a:t>
            </a:r>
            <a:r>
              <a:rPr lang="en-HK" b="0" i="0" dirty="0">
                <a:solidFill>
                  <a:srgbClr val="5F6368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_____.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458" name="Picture 2" descr="Custom Wood Restaurant Tables | David Stine Furniture — DAVID STINE  FURNITURE">
            <a:extLst>
              <a:ext uri="{FF2B5EF4-FFF2-40B4-BE49-F238E27FC236}">
                <a16:creationId xmlns:a16="http://schemas.microsoft.com/office/drawing/2014/main" id="{CD65CAD4-8E81-D9B1-8D0D-F39F3D224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68" y="1900839"/>
            <a:ext cx="6358111" cy="424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5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01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Restaurant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5205342-58B1-FDCC-B721-5140E7328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6" b="53717"/>
          <a:stretch/>
        </p:blipFill>
        <p:spPr bwMode="auto">
          <a:xfrm>
            <a:off x="128905" y="2230608"/>
            <a:ext cx="5972481" cy="32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76D2DAE-5153-A8D9-2831-E4DA600D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 b="2750"/>
          <a:stretch/>
        </p:blipFill>
        <p:spPr bwMode="auto">
          <a:xfrm>
            <a:off x="6331255" y="1650877"/>
            <a:ext cx="5497053" cy="437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3CC05A-89DA-114D-257F-74343CD67878}"/>
              </a:ext>
            </a:extLst>
          </p:cNvPr>
          <p:cNvSpPr txBox="1"/>
          <p:nvPr/>
        </p:nvSpPr>
        <p:spPr>
          <a:xfrm>
            <a:off x="277427" y="1478499"/>
            <a:ext cx="559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will read them, and you tell me the corresponding food! </a:t>
            </a:r>
          </a:p>
        </p:txBody>
      </p:sp>
    </p:spTree>
    <p:extLst>
      <p:ext uri="{BB962C8B-B14F-4D97-AF65-F5344CB8AC3E}">
        <p14:creationId xmlns:p14="http://schemas.microsoft.com/office/powerpoint/2010/main" val="311216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830A8-CA46-0194-BCB2-F0DD5A7D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2306E-A3D1-32C7-F403-FF196AE0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D2D1A-FEE9-6371-DD7F-288559AD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3A3D68-DB44-96A8-9573-EE6B6878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聲母Shēngmǔ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330E1-2E97-A4DE-ADA1-46F09A443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46" y="824952"/>
            <a:ext cx="5276924" cy="5208095"/>
          </a:xfrm>
          <a:prstGeom prst="rect">
            <a:avLst/>
          </a:prstGeom>
        </p:spPr>
      </p:pic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926AFAB0-6252-D2C7-9484-55A2DABC2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Consonants</a:t>
            </a:r>
          </a:p>
          <a:p>
            <a:r>
              <a:rPr lang="en-US" dirty="0"/>
              <a:t>Initials</a:t>
            </a:r>
          </a:p>
        </p:txBody>
      </p:sp>
    </p:spTree>
    <p:extLst>
      <p:ext uri="{BB962C8B-B14F-4D97-AF65-F5344CB8AC3E}">
        <p14:creationId xmlns:p14="http://schemas.microsoft.com/office/powerpoint/2010/main" val="444090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4B3C4-37C5-DD09-524B-036C529B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097EF-3141-C7E2-1CB0-FA0894CA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67BBB-7C55-CEF9-55A2-A48DE729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30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915B73-4AC3-B635-5469-21D24CA1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Nǐ</a:t>
            </a:r>
            <a:r>
              <a:rPr lang="de-DE" dirty="0"/>
              <a:t> </a:t>
            </a:r>
            <a:r>
              <a:rPr lang="de-DE" dirty="0" err="1"/>
              <a:t>hǎo</a:t>
            </a:r>
            <a:r>
              <a:rPr lang="de-DE" dirty="0"/>
              <a:t>, </a:t>
            </a:r>
            <a:r>
              <a:rPr lang="de-DE" dirty="0" err="1"/>
              <a:t>wǒ</a:t>
            </a:r>
            <a:r>
              <a:rPr lang="de-DE" dirty="0"/>
              <a:t> </a:t>
            </a:r>
            <a:r>
              <a:rPr lang="de-DE" dirty="0" err="1"/>
              <a:t>xiǎng</a:t>
            </a:r>
            <a:r>
              <a:rPr lang="de-DE" dirty="0"/>
              <a:t> </a:t>
            </a:r>
            <a:r>
              <a:rPr lang="de-DE" dirty="0" err="1"/>
              <a:t>yào</a:t>
            </a:r>
            <a:r>
              <a:rPr lang="de-DE" dirty="0"/>
              <a:t>…</a:t>
            </a:r>
            <a:br>
              <a:rPr lang="de-DE" dirty="0"/>
            </a:br>
            <a:r>
              <a:rPr lang="de-DE" dirty="0" err="1"/>
              <a:t>你好，我想要</a:t>
            </a:r>
            <a:r>
              <a:rPr lang="de-DE" dirty="0"/>
              <a:t>⋯⋯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2273F8BC-1D73-9219-64C0-1DAE6303B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Hi, I would like…</a:t>
            </a:r>
          </a:p>
        </p:txBody>
      </p:sp>
      <p:pic>
        <p:nvPicPr>
          <p:cNvPr id="3074" name="Picture 2" descr="Restaurant Technology has Modernized On-Premise Ordering - Lavu">
            <a:extLst>
              <a:ext uri="{FF2B5EF4-FFF2-40B4-BE49-F238E27FC236}">
                <a16:creationId xmlns:a16="http://schemas.microsoft.com/office/drawing/2014/main" id="{45ED37D4-A9FF-40DF-179F-41C93F959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18" y="1484784"/>
            <a:ext cx="5431532" cy="36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91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4B3C4-37C5-DD09-524B-036C529B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097EF-3141-C7E2-1CB0-FA0894CA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67BBB-7C55-CEF9-55A2-A48DE729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31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915B73-4AC3-B635-5469-21D24CA1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Hǎo</a:t>
            </a:r>
            <a:r>
              <a:rPr lang="en-US" dirty="0"/>
              <a:t> de.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yǒu</a:t>
            </a:r>
            <a:r>
              <a:rPr lang="en-US" dirty="0"/>
              <a:t> ne?</a:t>
            </a:r>
            <a:br>
              <a:rPr lang="en-US" dirty="0"/>
            </a:br>
            <a:r>
              <a:rPr lang="en-US" dirty="0" err="1"/>
              <a:t>好的。還有呢</a:t>
            </a:r>
            <a:r>
              <a:rPr lang="en-US" dirty="0"/>
              <a:t>？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2273F8BC-1D73-9219-64C0-1DAE6303B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Good. And?</a:t>
            </a:r>
          </a:p>
        </p:txBody>
      </p:sp>
      <p:pic>
        <p:nvPicPr>
          <p:cNvPr id="2050" name="Picture 2" descr="All Day Menu | Menü Template">
            <a:extLst>
              <a:ext uri="{FF2B5EF4-FFF2-40B4-BE49-F238E27FC236}">
                <a16:creationId xmlns:a16="http://schemas.microsoft.com/office/drawing/2014/main" id="{167101F3-18C9-5399-AB2C-51A712B2F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14" y="568800"/>
            <a:ext cx="3582144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66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4B3C4-37C5-DD09-524B-036C529B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097EF-3141-C7E2-1CB0-FA0894CA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67BBB-7C55-CEF9-55A2-A48DE729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915B73-4AC3-B635-5469-21D24CA1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Hǎo</a:t>
            </a:r>
            <a:r>
              <a:rPr lang="en-US" dirty="0"/>
              <a:t> de. </a:t>
            </a:r>
            <a:r>
              <a:rPr lang="en-US" dirty="0" err="1"/>
              <a:t>Yǐnliào</a:t>
            </a:r>
            <a:r>
              <a:rPr lang="en-US" dirty="0"/>
              <a:t> ne?</a:t>
            </a:r>
            <a:br>
              <a:rPr lang="en-US" dirty="0"/>
            </a:br>
            <a:r>
              <a:rPr lang="en-US" dirty="0" err="1"/>
              <a:t>好的。飲料呢</a:t>
            </a:r>
            <a:r>
              <a:rPr lang="en-US" dirty="0"/>
              <a:t>？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2273F8BC-1D73-9219-64C0-1DAE6303B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Good, drinks?</a:t>
            </a:r>
          </a:p>
        </p:txBody>
      </p:sp>
      <p:pic>
        <p:nvPicPr>
          <p:cNvPr id="7" name="Picture 2" descr="4 Reasons to Add Mocktails (Zero Proof Drinks) to Your Menu">
            <a:extLst>
              <a:ext uri="{FF2B5EF4-FFF2-40B4-BE49-F238E27FC236}">
                <a16:creationId xmlns:a16="http://schemas.microsoft.com/office/drawing/2014/main" id="{254AC672-8A6C-1142-9274-E0F6E53C9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18" y="1704494"/>
            <a:ext cx="6103766" cy="34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14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4B3C4-37C5-DD09-524B-036C529B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097EF-3141-C7E2-1CB0-FA0894CA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67BBB-7C55-CEF9-55A2-A48DE729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33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915B73-4AC3-B635-5469-21D24CA1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Bù</a:t>
            </a:r>
            <a:r>
              <a:rPr lang="en-US" dirty="0"/>
              <a:t> </a:t>
            </a:r>
            <a:r>
              <a:rPr lang="en-US" dirty="0" err="1"/>
              <a:t>yàole</a:t>
            </a:r>
            <a:r>
              <a:rPr lang="en-US" dirty="0"/>
              <a:t>. </a:t>
            </a:r>
            <a:r>
              <a:rPr lang="en-US" dirty="0" err="1"/>
              <a:t>Xièxiè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不要了。謝謝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2273F8BC-1D73-9219-64C0-1DAE6303B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Wouldn’t need that, thanks.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913C21-407F-D64D-E36F-C2CA94C45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42" y="1461848"/>
            <a:ext cx="3934304" cy="393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84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A1F43-CEC5-1D61-7AE2-5EE243E3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C557A-C194-992C-F75D-DADB0546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B527B-2049-267D-55BE-12AC271C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F04395-77AC-328A-010D-866B3507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388" y="325552"/>
            <a:ext cx="11485224" cy="575329"/>
          </a:xfrm>
        </p:spPr>
        <p:txBody>
          <a:bodyPr/>
          <a:lstStyle/>
          <a:p>
            <a:r>
              <a:rPr lang="en-US" dirty="0"/>
              <a:t>Practice!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61A8DBCB-25F8-4F86-C463-18F2336C3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8775" y="900881"/>
            <a:ext cx="11485225" cy="4931527"/>
          </a:xfrm>
        </p:spPr>
        <p:txBody>
          <a:bodyPr/>
          <a:lstStyle/>
          <a:p>
            <a:r>
              <a:rPr lang="de-DE" dirty="0" err="1"/>
              <a:t>Nǐ</a:t>
            </a:r>
            <a:r>
              <a:rPr lang="de-DE" dirty="0"/>
              <a:t> </a:t>
            </a:r>
            <a:r>
              <a:rPr lang="de-DE" dirty="0" err="1"/>
              <a:t>hǎo</a:t>
            </a:r>
            <a:r>
              <a:rPr lang="de-DE" dirty="0"/>
              <a:t>, </a:t>
            </a:r>
            <a:r>
              <a:rPr lang="de-DE" dirty="0" err="1"/>
              <a:t>wǒ</a:t>
            </a:r>
            <a:r>
              <a:rPr lang="de-DE" dirty="0"/>
              <a:t> </a:t>
            </a:r>
            <a:r>
              <a:rPr lang="de-DE" dirty="0" err="1"/>
              <a:t>xiǎng</a:t>
            </a:r>
            <a:r>
              <a:rPr lang="de-DE" dirty="0"/>
              <a:t> </a:t>
            </a:r>
            <a:r>
              <a:rPr lang="de-DE" dirty="0" err="1"/>
              <a:t>yào</a:t>
            </a:r>
            <a:r>
              <a:rPr lang="de-DE" dirty="0"/>
              <a:t>…</a:t>
            </a:r>
            <a:br>
              <a:rPr lang="de-DE" dirty="0"/>
            </a:br>
            <a:r>
              <a:rPr lang="de-DE" dirty="0" err="1"/>
              <a:t>你好，我想要</a:t>
            </a:r>
            <a:r>
              <a:rPr lang="de-DE" dirty="0"/>
              <a:t>⋯⋯</a:t>
            </a:r>
          </a:p>
          <a:p>
            <a:r>
              <a:rPr lang="en-US" dirty="0" err="1"/>
              <a:t>Hǎo</a:t>
            </a:r>
            <a:r>
              <a:rPr lang="en-US" dirty="0"/>
              <a:t> de.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yǒu</a:t>
            </a:r>
            <a:r>
              <a:rPr lang="en-US" dirty="0"/>
              <a:t> ne?</a:t>
            </a:r>
            <a:br>
              <a:rPr lang="en-US" dirty="0"/>
            </a:br>
            <a:r>
              <a:rPr lang="en-US" dirty="0" err="1"/>
              <a:t>好的。還有呢</a:t>
            </a:r>
            <a:r>
              <a:rPr lang="en-US" dirty="0"/>
              <a:t>？</a:t>
            </a:r>
          </a:p>
          <a:p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yǒu</a:t>
            </a:r>
            <a:r>
              <a:rPr lang="en-US" dirty="0"/>
              <a:t>…</a:t>
            </a:r>
          </a:p>
          <a:p>
            <a:r>
              <a:rPr lang="en-US" dirty="0" err="1"/>
              <a:t>還有</a:t>
            </a:r>
            <a:r>
              <a:rPr lang="en-US" dirty="0"/>
              <a:t>…</a:t>
            </a:r>
          </a:p>
          <a:p>
            <a:r>
              <a:rPr lang="en-US" dirty="0" err="1"/>
              <a:t>Hǎo</a:t>
            </a:r>
            <a:r>
              <a:rPr lang="en-US" dirty="0"/>
              <a:t> de. </a:t>
            </a:r>
            <a:r>
              <a:rPr lang="en-US" dirty="0" err="1"/>
              <a:t>Yǐnliào</a:t>
            </a:r>
            <a:r>
              <a:rPr lang="en-US" dirty="0"/>
              <a:t> ne?</a:t>
            </a:r>
            <a:br>
              <a:rPr lang="en-US" dirty="0"/>
            </a:br>
            <a:r>
              <a:rPr lang="en-US" dirty="0" err="1"/>
              <a:t>好的。飲料呢</a:t>
            </a:r>
            <a:r>
              <a:rPr lang="en-US" dirty="0"/>
              <a:t>？</a:t>
            </a:r>
          </a:p>
          <a:p>
            <a:r>
              <a:rPr lang="en-US" dirty="0"/>
              <a:t>(</a:t>
            </a:r>
            <a:r>
              <a:rPr lang="en-US" dirty="0" err="1"/>
              <a:t>Bù</a:t>
            </a:r>
            <a:r>
              <a:rPr lang="en-US" dirty="0"/>
              <a:t> </a:t>
            </a:r>
            <a:r>
              <a:rPr lang="en-US" dirty="0" err="1"/>
              <a:t>yàole</a:t>
            </a:r>
            <a:r>
              <a:rPr lang="en-US" dirty="0"/>
              <a:t>. </a:t>
            </a:r>
            <a:r>
              <a:rPr lang="en-US" dirty="0" err="1"/>
              <a:t>Xièxiè</a:t>
            </a:r>
            <a:r>
              <a:rPr lang="en-US" dirty="0"/>
              <a:t>.)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不要了。謝謝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DC25A45-EF97-4F80-76AA-CD2D533AB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 b="2750"/>
          <a:stretch/>
        </p:blipFill>
        <p:spPr bwMode="auto">
          <a:xfrm>
            <a:off x="7182470" y="0"/>
            <a:ext cx="5042809" cy="401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4B6BBA2-15B6-0396-0431-246DDC7F4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6" b="53717"/>
          <a:stretch/>
        </p:blipFill>
        <p:spPr bwMode="auto">
          <a:xfrm>
            <a:off x="2429942" y="3641490"/>
            <a:ext cx="5972481" cy="32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15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Restaurant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35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5205342-58B1-FDCC-B721-5140E7328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6" b="53717"/>
          <a:stretch/>
        </p:blipFill>
        <p:spPr bwMode="auto">
          <a:xfrm>
            <a:off x="128905" y="2230608"/>
            <a:ext cx="5972481" cy="32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76D2DAE-5153-A8D9-2831-E4DA600DF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 b="2750"/>
          <a:stretch/>
        </p:blipFill>
        <p:spPr bwMode="auto">
          <a:xfrm>
            <a:off x="6331255" y="1650877"/>
            <a:ext cx="5497053" cy="437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3CC05A-89DA-114D-257F-74343CD67878}"/>
              </a:ext>
            </a:extLst>
          </p:cNvPr>
          <p:cNvSpPr txBox="1"/>
          <p:nvPr/>
        </p:nvSpPr>
        <p:spPr>
          <a:xfrm>
            <a:off x="277427" y="1478499"/>
            <a:ext cx="559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will read them, and you tell me the corresponding food! </a:t>
            </a:r>
          </a:p>
        </p:txBody>
      </p:sp>
    </p:spTree>
    <p:extLst>
      <p:ext uri="{BB962C8B-B14F-4D97-AF65-F5344CB8AC3E}">
        <p14:creationId xmlns:p14="http://schemas.microsoft.com/office/powerpoint/2010/main" val="1387804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1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779256-408A-8198-53A5-A491734A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18EF9-393D-E38E-E855-71DE110C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CA3E1-FB16-6874-B24D-3DB527FA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4054E0-CC51-9D0E-1EDA-C2AEF166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Listening!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29432EB2-058B-9032-AB93-E0DAB4CE0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I will read the order, and you have to marker the food and drinks that I take.</a:t>
            </a:r>
          </a:p>
        </p:txBody>
      </p:sp>
    </p:spTree>
    <p:extLst>
      <p:ext uri="{BB962C8B-B14F-4D97-AF65-F5344CB8AC3E}">
        <p14:creationId xmlns:p14="http://schemas.microsoft.com/office/powerpoint/2010/main" val="105055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70A11-029A-A85D-D2B9-CE2752C2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8C5EB-A0C0-C19F-52D9-ED700632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2FB31-BFD3-FD3E-720E-13E520D6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3F805E-D7FC-95D0-88AD-BE04C0F6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Perfect! You have learnt…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F72C1B13-F7BA-D976-7D3F-19ADFA578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Restaurant vocabularies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Ordering food in restaurant</a:t>
            </a:r>
          </a:p>
        </p:txBody>
      </p:sp>
      <p:pic>
        <p:nvPicPr>
          <p:cNvPr id="5122" name="Picture 2" descr="Wow - Century Pacific Food Inc.">
            <a:extLst>
              <a:ext uri="{FF2B5EF4-FFF2-40B4-BE49-F238E27FC236}">
                <a16:creationId xmlns:a16="http://schemas.microsoft.com/office/drawing/2014/main" id="{E26F4540-FF98-9041-F307-3393E730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11" y="2121841"/>
            <a:ext cx="5994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27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Restaurant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last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thing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69710" y="2085976"/>
            <a:ext cx="11485225" cy="34210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Thank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you</a:t>
            </a:r>
            <a:r>
              <a:rPr lang="de-DE" dirty="0">
                <a:solidFill>
                  <a:schemeClr val="bg1">
                    <a:lumMod val="10000"/>
                  </a:schemeClr>
                </a:solidFill>
              </a:rPr>
              <a:t> and goodbye!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1">
                    <a:lumMod val="10000"/>
                  </a:schemeClr>
                </a:solidFill>
              </a:rPr>
              <a:t>謝</a:t>
            </a:r>
            <a:r>
              <a:rPr lang="zh-TW" altLang="en-HK" dirty="0">
                <a:solidFill>
                  <a:schemeClr val="bg1">
                    <a:lumMod val="10000"/>
                  </a:schemeClr>
                </a:solidFill>
              </a:rPr>
              <a:t>謝</a:t>
            </a:r>
            <a:r>
              <a:rPr lang="zh-TW" altLang="en-US" b="0" dirty="0">
                <a:solidFill>
                  <a:schemeClr val="bg1">
                    <a:lumMod val="10000"/>
                  </a:schemeClr>
                </a:solidFill>
              </a:rPr>
              <a:t>，再見！</a:t>
            </a:r>
            <a:endParaRPr lang="en-HK" altLang="zh-TW" b="0" dirty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Xièxiè</a:t>
            </a:r>
            <a:r>
              <a:rPr lang="de-DE" b="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bg1">
                    <a:lumMod val="10000"/>
                  </a:schemeClr>
                </a:solidFill>
              </a:rPr>
              <a:t>zàijiàn</a:t>
            </a:r>
            <a:endParaRPr lang="de-DE" b="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4338" name="Picture 2" descr="Bye Vektorgrafiken und Vektor-Icons zum kostenlosen Download">
            <a:extLst>
              <a:ext uri="{FF2B5EF4-FFF2-40B4-BE49-F238E27FC236}">
                <a16:creationId xmlns:a16="http://schemas.microsoft.com/office/drawing/2014/main" id="{9DB60A86-E394-3572-95C9-4D23D050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780126"/>
            <a:ext cx="4797152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9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14E831-45F5-8ABE-0D16-4CDB1E7F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847F2-2101-BBBA-EDD6-8392E6D0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47D06-BA70-8324-7C50-E1C64C87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EA6FFD-4667-A4EC-D66B-46C6B377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Practise</a:t>
            </a:r>
            <a:r>
              <a:rPr lang="en-US" dirty="0"/>
              <a:t> with the group!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4C4699E3-1A3E-427C-6B17-8E58E899D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0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Restaurant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TONES!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1" indent="0">
              <a:buNone/>
            </a:pPr>
            <a:endParaRPr lang="de-DE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The Four Chinese Tones">
            <a:extLst>
              <a:ext uri="{FF2B5EF4-FFF2-40B4-BE49-F238E27FC236}">
                <a16:creationId xmlns:a16="http://schemas.microsoft.com/office/drawing/2014/main" id="{CB5416AF-C38D-3A72-A16F-F4C75CB53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74" y="325553"/>
            <a:ext cx="6330155" cy="63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9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830A8-CA46-0194-BCB2-F0DD5A7D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2306E-A3D1-32C7-F403-FF196AE0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Nei Ching Lou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D2D1A-FEE9-6371-DD7F-288559AD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3A3D68-DB44-96A8-9573-EE6B6878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韻母</a:t>
            </a:r>
            <a:r>
              <a:rPr lang="en-US" dirty="0"/>
              <a:t> </a:t>
            </a:r>
            <a:r>
              <a:rPr lang="en-US" dirty="0" err="1"/>
              <a:t>Yùnmǔ</a:t>
            </a:r>
            <a:endParaRPr lang="en-US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926AFAB0-6252-D2C7-9484-55A2DABC2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Vowels</a:t>
            </a:r>
          </a:p>
          <a:p>
            <a:r>
              <a:rPr lang="en-US" dirty="0"/>
              <a:t>Finals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C0CA8A-24E2-5FE7-2353-6CFB70BD6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006" y="314835"/>
            <a:ext cx="5930974" cy="61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5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Restaurant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數字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2" name="Picture 2" descr="Counting Numbers in Chinese- Learning Mandarin Chinese - AT Translation">
            <a:extLst>
              <a:ext uri="{FF2B5EF4-FFF2-40B4-BE49-F238E27FC236}">
                <a16:creationId xmlns:a16="http://schemas.microsoft.com/office/drawing/2014/main" id="{D631360A-B1AB-A97E-2350-E7106545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98" y="795275"/>
            <a:ext cx="7643362" cy="537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8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>
                <a:latin typeface="Calibri" panose="020F0502020204030204" pitchFamily="34" charset="0"/>
                <a:cs typeface="Calibri" panose="020F0502020204030204" pitchFamily="34" charset="0"/>
              </a:rPr>
              <a:t>Restaurant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Ching Lou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Jīntiān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jǐ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sz="3600" dirty="0" err="1"/>
              <a:t>今天是</a:t>
            </a:r>
            <a:r>
              <a:rPr lang="en-US" sz="3600" dirty="0"/>
              <a:t>__</a:t>
            </a:r>
            <a:r>
              <a:rPr lang="en-US" sz="3600" dirty="0" err="1"/>
              <a:t>月</a:t>
            </a:r>
            <a:r>
              <a:rPr lang="en-US" sz="3600" dirty="0"/>
              <a:t>__</a:t>
            </a:r>
            <a:r>
              <a:rPr lang="en-US" sz="3600" dirty="0" err="1"/>
              <a:t>日</a:t>
            </a:r>
            <a:r>
              <a:rPr lang="en-US" sz="3600" dirty="0"/>
              <a:t>，</a:t>
            </a:r>
          </a:p>
          <a:p>
            <a:r>
              <a:rPr lang="en-US" sz="3600" dirty="0" err="1"/>
              <a:t>Jīntiān</a:t>
            </a:r>
            <a:r>
              <a:rPr lang="en-US" sz="3600" dirty="0"/>
              <a:t> </a:t>
            </a:r>
            <a:r>
              <a:rPr lang="en-US" sz="3600" dirty="0" err="1"/>
              <a:t>shì</a:t>
            </a:r>
            <a:r>
              <a:rPr lang="en-US" sz="3600" dirty="0"/>
              <a:t>___ </a:t>
            </a:r>
            <a:r>
              <a:rPr lang="en-US" sz="3600" dirty="0" err="1"/>
              <a:t>yuè</a:t>
            </a:r>
            <a:r>
              <a:rPr lang="en-US" sz="3600" u="sng" dirty="0"/>
              <a:t>___ </a:t>
            </a:r>
            <a:r>
              <a:rPr lang="en-US" sz="3600" dirty="0" err="1"/>
              <a:t>rì</a:t>
            </a:r>
            <a:r>
              <a:rPr lang="en-US" sz="3600" dirty="0"/>
              <a:t>.</a:t>
            </a:r>
            <a:endParaRPr lang="en-US" altLang="zh-TW" sz="3600" dirty="0"/>
          </a:p>
          <a:p>
            <a:r>
              <a:rPr lang="zh-TW" altLang="en-US" sz="3600" dirty="0">
                <a:highlight>
                  <a:srgbClr val="FFFF00"/>
                </a:highlight>
              </a:rPr>
              <a:t>也</a:t>
            </a:r>
            <a:r>
              <a:rPr lang="zh-TW" altLang="en-US" sz="3600" dirty="0"/>
              <a:t>是星期</a:t>
            </a:r>
            <a:r>
              <a:rPr lang="en-US" altLang="zh-TW" sz="3600" dirty="0"/>
              <a:t>__</a:t>
            </a:r>
            <a:r>
              <a:rPr lang="zh-TW" altLang="en-US" sz="3600" dirty="0"/>
              <a:t>。</a:t>
            </a:r>
            <a:endParaRPr lang="en-HK" altLang="zh-TW" sz="3600" dirty="0"/>
          </a:p>
          <a:p>
            <a:r>
              <a:rPr lang="en-US" altLang="zh-TW" sz="3600" dirty="0" err="1">
                <a:highlight>
                  <a:srgbClr val="FFFF00"/>
                </a:highlight>
              </a:rPr>
              <a:t>Yě</a:t>
            </a:r>
            <a:r>
              <a:rPr lang="en-US" altLang="zh-TW" sz="3600" dirty="0"/>
              <a:t> </a:t>
            </a:r>
            <a:r>
              <a:rPr lang="en-US" altLang="zh-TW" sz="3600" dirty="0" err="1"/>
              <a:t>shì</a:t>
            </a:r>
            <a:r>
              <a:rPr lang="en-US" altLang="zh-TW" sz="3600" dirty="0"/>
              <a:t> </a:t>
            </a:r>
            <a:r>
              <a:rPr lang="en-US" altLang="zh-TW" sz="3600" dirty="0" err="1"/>
              <a:t>xīng</a:t>
            </a:r>
            <a:r>
              <a:rPr lang="en-US" altLang="zh-TW" sz="3600" dirty="0"/>
              <a:t> </a:t>
            </a:r>
            <a:r>
              <a:rPr lang="en-US" altLang="zh-TW" sz="3600" dirty="0" err="1"/>
              <a:t>qí</a:t>
            </a:r>
            <a:r>
              <a:rPr lang="en-US" altLang="zh-TW" sz="3600" dirty="0"/>
              <a:t>__.</a:t>
            </a:r>
          </a:p>
          <a:p>
            <a:endParaRPr lang="en-US" altLang="zh-TW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8A479-F309-22C2-F87C-B7E38FDEAB76}"/>
              </a:ext>
            </a:extLst>
          </p:cNvPr>
          <p:cNvSpPr txBox="1"/>
          <p:nvPr/>
        </p:nvSpPr>
        <p:spPr>
          <a:xfrm>
            <a:off x="623302" y="389038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u="sng" dirty="0"/>
          </a:p>
        </p:txBody>
      </p:sp>
      <p:pic>
        <p:nvPicPr>
          <p:cNvPr id="4" name="Picture 2" descr="Counting Numbers in Chinese- Learning Mandarin Chinese - AT Translation">
            <a:extLst>
              <a:ext uri="{FF2B5EF4-FFF2-40B4-BE49-F238E27FC236}">
                <a16:creationId xmlns:a16="http://schemas.microsoft.com/office/drawing/2014/main" id="{D35C5D8E-4F28-6917-A851-5E4D869F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04" y="1350962"/>
            <a:ext cx="6107097" cy="429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6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0E670D-64EE-5F99-5A24-88D2D404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HK"/>
              <a:t>Restaurant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F6219-F259-BBB4-F558-F283BA443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Nei</a:t>
            </a:r>
            <a:r>
              <a:rPr lang="de-DE" dirty="0"/>
              <a:t> Ching Lou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D10F3-E0E7-4102-0986-2D33A3F4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8BB799-78A9-C134-DAC2-1FEFA886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幾點了</a:t>
            </a:r>
            <a:r>
              <a:rPr lang="en-US" dirty="0"/>
              <a:t>？</a:t>
            </a:r>
            <a:br>
              <a:rPr lang="en-US" dirty="0"/>
            </a:br>
            <a:r>
              <a:rPr lang="en-US" dirty="0" err="1"/>
              <a:t>Jǐ</a:t>
            </a:r>
            <a:r>
              <a:rPr lang="en-US" dirty="0"/>
              <a:t> </a:t>
            </a:r>
            <a:r>
              <a:rPr lang="en-US" dirty="0" err="1"/>
              <a:t>diǎn</a:t>
            </a:r>
            <a:r>
              <a:rPr lang="en-US" dirty="0"/>
              <a:t> le?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A4B52859-02E6-3BB1-DEFF-058794136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What is the time?</a:t>
            </a:r>
          </a:p>
          <a:p>
            <a:endParaRPr lang="en-US" dirty="0"/>
          </a:p>
          <a:p>
            <a:r>
              <a:rPr lang="en-US" dirty="0"/>
              <a:t>__</a:t>
            </a:r>
            <a:r>
              <a:rPr lang="en-US" dirty="0" err="1"/>
              <a:t>點</a:t>
            </a:r>
            <a:r>
              <a:rPr lang="en-US" dirty="0"/>
              <a:t>__</a:t>
            </a:r>
            <a:r>
              <a:rPr lang="en-US" dirty="0" err="1"/>
              <a:t>了</a:t>
            </a:r>
            <a:r>
              <a:rPr lang="en-US" dirty="0"/>
              <a:t>。</a:t>
            </a:r>
          </a:p>
          <a:p>
            <a:r>
              <a:rPr lang="en-US" dirty="0"/>
              <a:t>__</a:t>
            </a:r>
            <a:r>
              <a:rPr lang="en-US" dirty="0" err="1"/>
              <a:t>diǎn</a:t>
            </a:r>
            <a:r>
              <a:rPr lang="en-US" dirty="0"/>
              <a:t>__le.</a:t>
            </a:r>
          </a:p>
          <a:p>
            <a:endParaRPr lang="en-US" dirty="0"/>
          </a:p>
        </p:txBody>
      </p:sp>
      <p:pic>
        <p:nvPicPr>
          <p:cNvPr id="9218" name="Picture 2" descr="What is Telling the Time? - Twinkl">
            <a:extLst>
              <a:ext uri="{FF2B5EF4-FFF2-40B4-BE49-F238E27FC236}">
                <a16:creationId xmlns:a16="http://schemas.microsoft.com/office/drawing/2014/main" id="{8687CFFB-AD42-92F1-048F-406812064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88" y="1114425"/>
            <a:ext cx="8001000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ACEC9C-7A36-1AAD-2FDF-0E1647046F08}"/>
              </a:ext>
            </a:extLst>
          </p:cNvPr>
          <p:cNvSpPr txBox="1"/>
          <p:nvPr/>
        </p:nvSpPr>
        <p:spPr>
          <a:xfrm>
            <a:off x="7326486" y="67524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err="1"/>
              <a:t>正</a:t>
            </a:r>
            <a:r>
              <a:rPr lang="en-HK" dirty="0"/>
              <a:t> </a:t>
            </a:r>
            <a:r>
              <a:rPr lang="en-HK" dirty="0" err="1"/>
              <a:t>Zhèng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210BB-5B84-8E48-BA76-D21BD62A3355}"/>
              </a:ext>
            </a:extLst>
          </p:cNvPr>
          <p:cNvSpPr txBox="1"/>
          <p:nvPr/>
        </p:nvSpPr>
        <p:spPr>
          <a:xfrm>
            <a:off x="10036488" y="320940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err="1"/>
              <a:t>十五</a:t>
            </a:r>
            <a:r>
              <a:rPr lang="en-HK" dirty="0"/>
              <a:t> </a:t>
            </a:r>
            <a:r>
              <a:rPr lang="en-HK" dirty="0" err="1"/>
              <a:t>Shíwǔ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77BDBC-6E4E-A4D3-9694-0AB240E35FC4}"/>
              </a:ext>
            </a:extLst>
          </p:cNvPr>
          <p:cNvSpPr txBox="1"/>
          <p:nvPr/>
        </p:nvSpPr>
        <p:spPr>
          <a:xfrm>
            <a:off x="7326486" y="558867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半</a:t>
            </a:r>
            <a:r>
              <a:rPr lang="en-HK" dirty="0" err="1"/>
              <a:t>Bàn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WWU Münster PowerPoint Master">
  <a:themeElements>
    <a:clrScheme name="WWU Münster">
      <a:dk1>
        <a:srgbClr val="58585A"/>
      </a:dk1>
      <a:lt1>
        <a:srgbClr val="F4F4F4"/>
      </a:lt1>
      <a:dk2>
        <a:srgbClr val="F4F4F4"/>
      </a:dk2>
      <a:lt2>
        <a:srgbClr val="009DD1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WWU_Var1_Meta_16x9_02.potx" id="{4D6FD075-7A6A-49AF-9F12-E0D3C3A1D824}" vid="{3139306D-F639-4A8A-884A-B90BDA1ACFF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22551</TotalTime>
  <Words>630</Words>
  <Application>Microsoft Macintosh PowerPoint</Application>
  <PresentationFormat>Custom</PresentationFormat>
  <Paragraphs>231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Meta Offc Pro</vt:lpstr>
      <vt:lpstr>Arial</vt:lpstr>
      <vt:lpstr>Calibri</vt:lpstr>
      <vt:lpstr>Roboto</vt:lpstr>
      <vt:lpstr>WWU Münster PowerPoint Master</vt:lpstr>
      <vt:lpstr>餐廳 Cāntīng</vt:lpstr>
      <vt:lpstr>During this session, we will…</vt:lpstr>
      <vt:lpstr>聲母Shēngmǔ</vt:lpstr>
      <vt:lpstr>Practise with the group!</vt:lpstr>
      <vt:lpstr>TONES!</vt:lpstr>
      <vt:lpstr>韻母 Yùnmǔ</vt:lpstr>
      <vt:lpstr>數字</vt:lpstr>
      <vt:lpstr>Jīntiān jǐ hào?</vt:lpstr>
      <vt:lpstr>幾點了？ Jǐ diǎn le?</vt:lpstr>
      <vt:lpstr>PowerPoint Presentation</vt:lpstr>
      <vt:lpstr>Practice</vt:lpstr>
      <vt:lpstr>Questions?</vt:lpstr>
      <vt:lpstr>Cāntīng 餐廳</vt:lpstr>
      <vt:lpstr>Nǐ kàn dào shénme? 你看到什麼？</vt:lpstr>
      <vt:lpstr>杯子Bēizi</vt:lpstr>
      <vt:lpstr>湯匙Tāngchí</vt:lpstr>
      <vt:lpstr>叉Chā</vt:lpstr>
      <vt:lpstr>刀Dāo</vt:lpstr>
      <vt:lpstr>盤Pán</vt:lpstr>
      <vt:lpstr>碗Wǎn</vt:lpstr>
      <vt:lpstr>餐巾Cānjīn</vt:lpstr>
      <vt:lpstr>椅子Yǐzi</vt:lpstr>
      <vt:lpstr>桌子Zhuōzi</vt:lpstr>
      <vt:lpstr>蠟燭Làzhú </vt:lpstr>
      <vt:lpstr>飲料Yǐnliào</vt:lpstr>
      <vt:lpstr>Practice with your groupmates!</vt:lpstr>
      <vt:lpstr>Nǐ kàn dào shénme? 你看到什麼？</vt:lpstr>
      <vt:lpstr>Questions?</vt:lpstr>
      <vt:lpstr> </vt:lpstr>
      <vt:lpstr>Nǐ hǎo, wǒ xiǎng yào… 你好，我想要⋯⋯  </vt:lpstr>
      <vt:lpstr>Hǎo de. Hái yǒu ne? 好的。還有呢？</vt:lpstr>
      <vt:lpstr>Hǎo de. Yǐnliào ne? 好的。飲料呢？</vt:lpstr>
      <vt:lpstr>Bù yàole. Xièxiè. 不要了。謝謝</vt:lpstr>
      <vt:lpstr>Practice!</vt:lpstr>
      <vt:lpstr> </vt:lpstr>
      <vt:lpstr>Questions?</vt:lpstr>
      <vt:lpstr>Listening!</vt:lpstr>
      <vt:lpstr>Perfect! You have learnt…</vt:lpstr>
      <vt:lpstr>One last thing…</vt:lpstr>
    </vt:vector>
  </TitlesOfParts>
  <Company>Westfälische Wilhelms-Universität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zweizeilige Titel der Präsentation</dc:title>
  <dc:creator>Thieleke, Christine</dc:creator>
  <cp:lastModifiedBy>Nei Ching Lou</cp:lastModifiedBy>
  <cp:revision>113</cp:revision>
  <dcterms:created xsi:type="dcterms:W3CDTF">2019-09-05T08:02:51Z</dcterms:created>
  <dcterms:modified xsi:type="dcterms:W3CDTF">2024-05-29T16:00:38Z</dcterms:modified>
</cp:coreProperties>
</file>