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9" r:id="rId2"/>
    <p:sldId id="383" r:id="rId3"/>
    <p:sldId id="269" r:id="rId4"/>
    <p:sldId id="375" r:id="rId5"/>
    <p:sldId id="376" r:id="rId6"/>
    <p:sldId id="406" r:id="rId7"/>
    <p:sldId id="377" r:id="rId8"/>
    <p:sldId id="378" r:id="rId9"/>
    <p:sldId id="399" r:id="rId10"/>
    <p:sldId id="322" r:id="rId11"/>
    <p:sldId id="382" r:id="rId12"/>
    <p:sldId id="385" r:id="rId13"/>
    <p:sldId id="401" r:id="rId14"/>
    <p:sldId id="340" r:id="rId15"/>
    <p:sldId id="364" r:id="rId16"/>
    <p:sldId id="323" r:id="rId17"/>
    <p:sldId id="332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3" r:id="rId27"/>
    <p:sldId id="334" r:id="rId28"/>
    <p:sldId id="315" r:id="rId29"/>
    <p:sldId id="348" r:id="rId30"/>
    <p:sldId id="407" r:id="rId31"/>
    <p:sldId id="349" r:id="rId32"/>
    <p:sldId id="350" r:id="rId33"/>
    <p:sldId id="408" r:id="rId34"/>
    <p:sldId id="361" r:id="rId35"/>
    <p:sldId id="362" r:id="rId36"/>
    <p:sldId id="363" r:id="rId37"/>
    <p:sldId id="295" r:id="rId38"/>
    <p:sldId id="335" r:id="rId39"/>
    <p:sldId id="337" r:id="rId40"/>
    <p:sldId id="388" r:id="rId41"/>
    <p:sldId id="391" r:id="rId42"/>
    <p:sldId id="387" r:id="rId43"/>
    <p:sldId id="389" r:id="rId44"/>
    <p:sldId id="392" r:id="rId45"/>
    <p:sldId id="409" r:id="rId46"/>
    <p:sldId id="410" r:id="rId47"/>
    <p:sldId id="393" r:id="rId48"/>
    <p:sldId id="397" r:id="rId49"/>
    <p:sldId id="396" r:id="rId50"/>
    <p:sldId id="398" r:id="rId51"/>
    <p:sldId id="400" r:id="rId52"/>
    <p:sldId id="404" r:id="rId53"/>
    <p:sldId id="405" r:id="rId54"/>
    <p:sldId id="403" r:id="rId55"/>
    <p:sldId id="343" r:id="rId56"/>
    <p:sldId id="291" r:id="rId57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5" autoAdjust="0"/>
    <p:restoredTop sz="96056" autoAdjust="0"/>
  </p:normalViewPr>
  <p:slideViewPr>
    <p:cSldViewPr snapToObjects="1">
      <p:cViewPr varScale="1">
        <p:scale>
          <a:sx n="118" d="100"/>
          <a:sy n="118" d="100"/>
        </p:scale>
        <p:origin x="688" y="208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15.05.24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14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68847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7">
          <p15:clr>
            <a:srgbClr val="FBAE40"/>
          </p15:clr>
        </p15:guide>
        <p15:guide id="5" pos="7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25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67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68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1" name="livng.knowledge">
            <a:extLst>
              <a:ext uri="{FF2B5EF4-FFF2-40B4-BE49-F238E27FC236}">
                <a16:creationId xmlns:a16="http://schemas.microsoft.com/office/drawing/2014/main" id="{B73DE3EF-896D-4971-8C8A-221E397EED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EF1D502-9C96-42B4-95AC-4CF059C623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E507C7A8-F812-426B-8C12-A4B5593AD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E6E8217F-7D64-4451-8277-0AF5A494D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659FDFF9-C6F9-4AC7-9609-7E5702684F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0" y="-8288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146258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2894" y="354219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5970" y="2513778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9A159AA1-9B2C-4721-B871-37BB4C506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  <p:sldLayoutId id="2147483679" r:id="rId10"/>
    <p:sldLayoutId id="2147483680" r:id="rId11"/>
    <p:sldLayoutId id="2147483681" r:id="rId12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EbTWGbMSwa8?feature=oembe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EbTWGbMSwa8?feature=oembed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家庭</a:t>
            </a:r>
            <a:b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HK" altLang="zh-TW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Jiātíng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will…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mandarin</a:t>
            </a:r>
            <a:r>
              <a:rPr lang="de-DE" dirty="0"/>
              <a:t> </a:t>
            </a:r>
            <a:r>
              <a:rPr lang="de-DE" dirty="0" err="1"/>
              <a:t>phonics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vocabs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members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families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26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830A8-CA46-0194-BCB2-F0DD5A7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2306E-A3D1-32C7-F403-FF196AE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2D1A-FEE9-6371-DD7F-288559AD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3A3D68-DB44-96A8-9573-EE6B6878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聲母Shēngmǔ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330E1-2E97-A4DE-ADA1-46F09A44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46" y="824952"/>
            <a:ext cx="5276924" cy="5208095"/>
          </a:xfrm>
          <a:prstGeom prst="rect">
            <a:avLst/>
          </a:prstGeom>
        </p:spPr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26AFAB0-6252-D2C7-9484-55A2DABC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Consonants</a:t>
            </a:r>
          </a:p>
          <a:p>
            <a:r>
              <a:rPr lang="en-US" dirty="0"/>
              <a:t>Initials</a:t>
            </a:r>
          </a:p>
        </p:txBody>
      </p:sp>
    </p:spTree>
    <p:extLst>
      <p:ext uri="{BB962C8B-B14F-4D97-AF65-F5344CB8AC3E}">
        <p14:creationId xmlns:p14="http://schemas.microsoft.com/office/powerpoint/2010/main" val="218206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830A8-CA46-0194-BCB2-F0DD5A7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2306E-A3D1-32C7-F403-FF196AE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2D1A-FEE9-6371-DD7F-288559AD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3A3D68-DB44-96A8-9573-EE6B6878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韻母Yùnmǔ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26AFAB0-6252-D2C7-9484-55A2DABC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Vowels</a:t>
            </a:r>
          </a:p>
          <a:p>
            <a:r>
              <a:rPr lang="en-US" dirty="0"/>
              <a:t>Finals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0CA8A-24E2-5FE7-2353-6CFB70BD6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006" y="314835"/>
            <a:ext cx="5930974" cy="61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4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24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" name="Online Media 1" descr="My Family in Mandarin Chinese | 中文我的一家 | Introducing My Family Members in Chinese | 介绍我的一家">
            <a:hlinkClick r:id="" action="ppaction://media"/>
            <a:extLst>
              <a:ext uri="{FF2B5EF4-FFF2-40B4-BE49-F238E27FC236}">
                <a16:creationId xmlns:a16="http://schemas.microsoft.com/office/drawing/2014/main" id="{7E1B5FC3-AE29-F109-3D4A-3F1D9B378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3975" y="156724"/>
            <a:ext cx="10647299" cy="60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24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Family </a:t>
            </a:r>
            <a:r>
              <a:rPr lang="de-DE" dirty="0" err="1"/>
              <a:t>tree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26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0CC3C3DE-D205-4A41-18F2-DEE8BD2C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04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Let‘s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0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我</a:t>
            </a:r>
            <a:endParaRPr lang="en-US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Wǒ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C97E374D-BF9E-B04D-459D-697193CE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92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姐姐</a:t>
            </a:r>
            <a:r>
              <a:rPr lang="en-US" altLang="zh-TW" dirty="0"/>
              <a:t>/</a:t>
            </a:r>
            <a:r>
              <a:rPr lang="zh-TW" altLang="en-US" dirty="0"/>
              <a:t>姊姊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Jiějie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Elder sister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76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TONES!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 indent="0">
              <a:buNone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he Four Chinese Tones">
            <a:extLst>
              <a:ext uri="{FF2B5EF4-FFF2-40B4-BE49-F238E27FC236}">
                <a16:creationId xmlns:a16="http://schemas.microsoft.com/office/drawing/2014/main" id="{CB5416AF-C38D-3A72-A16F-F4C75CB5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74" y="325553"/>
            <a:ext cx="6330155" cy="63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93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妹妹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Mèimei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Younger sister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87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姐妹</a:t>
            </a:r>
            <a:r>
              <a:rPr lang="en-US" altLang="zh-TW" dirty="0"/>
              <a:t>/</a:t>
            </a:r>
            <a:r>
              <a:rPr lang="zh-TW" altLang="en-US" dirty="0"/>
              <a:t>姊妹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Jiěmèi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Sisters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4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哥哥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Gēge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Elder brother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0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弟弟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Dìdì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Younger brother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36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兄弟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Xiōngdì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Brothers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05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兄弟姐妹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Xiōngdì</a:t>
            </a:r>
            <a:r>
              <a:rPr lang="en-HK" altLang="zh-TW" dirty="0"/>
              <a:t> </a:t>
            </a:r>
            <a:r>
              <a:rPr lang="en-HK" altLang="zh-TW" dirty="0" err="1"/>
              <a:t>jiěmèi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Siblings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380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爸爸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Bàba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Father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97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Vocabs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dirty="0"/>
              <a:t>妈妈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altLang="zh-TW" dirty="0" err="1"/>
              <a:t>Māma</a:t>
            </a:r>
            <a:endParaRPr lang="en-HK" altLang="zh-TW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dirty="0"/>
              <a:t>Mother</a:t>
            </a:r>
            <a:endParaRPr lang="de-DE" dirty="0"/>
          </a:p>
        </p:txBody>
      </p:sp>
      <p:pic>
        <p:nvPicPr>
          <p:cNvPr id="2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46379438-6BC1-8172-371E-F838FD37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4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26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Group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41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多少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Duōshǎo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幾Jǐ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?</a:t>
            </a:r>
          </a:p>
        </p:txBody>
      </p:sp>
      <p:pic>
        <p:nvPicPr>
          <p:cNvPr id="3074" name="Picture 2" descr="The Price Tag On Dreams – Towards Wisdom">
            <a:extLst>
              <a:ext uri="{FF2B5EF4-FFF2-40B4-BE49-F238E27FC236}">
                <a16:creationId xmlns:a16="http://schemas.microsoft.com/office/drawing/2014/main" id="{13170A15-5A38-57BC-534B-A620B987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04" y="2132856"/>
            <a:ext cx="3882008" cy="32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Numbers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D631360A-B1AB-A97E-2350-E7106545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98" y="795275"/>
            <a:ext cx="7643362" cy="53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85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F405B1-AE1C-7BD5-D8F9-1A4532E0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B652D-5819-A021-FA59-F7480D17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8250-BF8D-C542-60AB-44608ADE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E0FD4C-0345-D818-09D2-D7DD398C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Practice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1DD8467E-D88D-2E02-A309-30C5C7BE2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zh-TW" altLang="en-US" dirty="0"/>
              <a:t>你有幾個兄弟姊妹？</a:t>
            </a:r>
            <a:endParaRPr lang="en-HK" altLang="zh-TW" dirty="0"/>
          </a:p>
          <a:p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Nǐ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yǒu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jǐ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gè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xiōng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dì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jiě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mèi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?</a:t>
            </a:r>
          </a:p>
          <a:p>
            <a:endParaRPr lang="en-HK" dirty="0">
              <a:solidFill>
                <a:srgbClr val="5F6368"/>
              </a:solidFill>
              <a:latin typeface="Roboto" panose="02000000000000000000" pitchFamily="2" charset="0"/>
            </a:endParaRPr>
          </a:p>
          <a:p>
            <a:r>
              <a:rPr lang="zh-TW" altLang="en-US" dirty="0"/>
              <a:t>你有幾個</a:t>
            </a:r>
            <a:r>
              <a:rPr lang="en-HK" altLang="zh-TW" dirty="0">
                <a:solidFill>
                  <a:srgbClr val="5F6368"/>
                </a:solidFill>
                <a:latin typeface="Roboto" panose="02000000000000000000" pitchFamily="2" charset="0"/>
              </a:rPr>
              <a:t>__</a:t>
            </a:r>
            <a:r>
              <a:rPr lang="zh-TW" altLang="en-US" dirty="0">
                <a:solidFill>
                  <a:srgbClr val="5F6368"/>
                </a:solidFill>
                <a:latin typeface="Roboto" panose="02000000000000000000" pitchFamily="2" charset="0"/>
              </a:rPr>
              <a:t>？</a:t>
            </a:r>
            <a:endParaRPr lang="en-HK" altLang="zh-TW" dirty="0">
              <a:solidFill>
                <a:srgbClr val="5F6368"/>
              </a:solidFill>
              <a:latin typeface="Roboto" panose="02000000000000000000" pitchFamily="2" charset="0"/>
            </a:endParaRPr>
          </a:p>
          <a:p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Nǐ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yǒu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jǐ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gè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__？</a:t>
            </a:r>
            <a:endParaRPr lang="en-US" dirty="0"/>
          </a:p>
        </p:txBody>
      </p:sp>
      <p:pic>
        <p:nvPicPr>
          <p:cNvPr id="7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32762EF0-E357-8CE6-4253-DB50E91C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52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828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歲數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Suìshu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Age</a:t>
            </a:r>
          </a:p>
        </p:txBody>
      </p:sp>
      <p:pic>
        <p:nvPicPr>
          <p:cNvPr id="1026" name="Picture 2" descr="Free Vector | A person in different ages concept">
            <a:extLst>
              <a:ext uri="{FF2B5EF4-FFF2-40B4-BE49-F238E27FC236}">
                <a16:creationId xmlns:a16="http://schemas.microsoft.com/office/drawing/2014/main" id="{DC4335A2-3344-8E7A-DA56-5B41D16A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42" y="1350962"/>
            <a:ext cx="6063332" cy="40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幾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歲</a:t>
            </a:r>
            <a:r>
              <a:rPr lang="de-DE" sz="28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/>
              <a:t>s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uì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?</a:t>
            </a:r>
          </a:p>
        </p:txBody>
      </p:sp>
      <p:pic>
        <p:nvPicPr>
          <p:cNvPr id="1026" name="Picture 2" descr="Free Vector | A person in different ages concept">
            <a:extLst>
              <a:ext uri="{FF2B5EF4-FFF2-40B4-BE49-F238E27FC236}">
                <a16:creationId xmlns:a16="http://schemas.microsoft.com/office/drawing/2014/main" id="{DC4335A2-3344-8E7A-DA56-5B41D16A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42" y="1350962"/>
            <a:ext cx="6063332" cy="40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39417-82D6-0D92-C4BB-0F0B211B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B5BA4-1D44-3DBA-C129-CBB5DE62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F68B6-E0A1-1164-A41D-189A9F0A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D57367-D341-7735-B114-AFB800A57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Practice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72A56F6E-9F6A-7AAB-2F4A-4E48A3A7A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zh-TW" altLang="en-US" dirty="0"/>
              <a:t>你的</a:t>
            </a:r>
            <a:r>
              <a:rPr lang="en-US" altLang="zh-TW" dirty="0"/>
              <a:t>__</a:t>
            </a:r>
            <a:r>
              <a:rPr lang="zh-TW" altLang="en-US" dirty="0"/>
              <a:t>幾歲？</a:t>
            </a:r>
            <a:endParaRPr lang="en-HK" altLang="zh-TW" dirty="0"/>
          </a:p>
          <a:p>
            <a:r>
              <a:rPr lang="en-US" dirty="0" err="1"/>
              <a:t>Nǐ</a:t>
            </a:r>
            <a:r>
              <a:rPr lang="en-US" dirty="0"/>
              <a:t> de__ </a:t>
            </a:r>
            <a:r>
              <a:rPr lang="en-US" dirty="0" err="1"/>
              <a:t>jǐ</a:t>
            </a:r>
            <a:r>
              <a:rPr lang="en-US" dirty="0"/>
              <a:t> </a:t>
            </a:r>
            <a:r>
              <a:rPr lang="en-US" dirty="0" err="1"/>
              <a:t>suì</a:t>
            </a:r>
            <a:r>
              <a:rPr lang="en-US" dirty="0"/>
              <a:t>？</a:t>
            </a:r>
          </a:p>
          <a:p>
            <a:r>
              <a:rPr lang="zh-TW" altLang="en-US" dirty="0"/>
              <a:t>我</a:t>
            </a:r>
            <a:r>
              <a:rPr lang="en-US" altLang="zh-TW" dirty="0"/>
              <a:t>__ __</a:t>
            </a:r>
            <a:r>
              <a:rPr lang="zh-TW" altLang="en-US" dirty="0"/>
              <a:t>歲了。</a:t>
            </a:r>
            <a:endParaRPr lang="en-US" dirty="0"/>
          </a:p>
          <a:p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___ __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suì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le.</a:t>
            </a:r>
          </a:p>
          <a:p>
            <a:endParaRPr lang="en-US" dirty="0"/>
          </a:p>
        </p:txBody>
      </p:sp>
      <p:pic>
        <p:nvPicPr>
          <p:cNvPr id="7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FFFF2EC1-06D2-D322-DFF7-D4002E06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52" y="7103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59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有Yǒu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 exist / consist of (There is…)</a:t>
            </a:r>
          </a:p>
          <a:p>
            <a:r>
              <a:rPr lang="en-US" b="1" dirty="0"/>
              <a:t>To possess (I have…)</a:t>
            </a:r>
          </a:p>
        </p:txBody>
      </p:sp>
      <p:pic>
        <p:nvPicPr>
          <p:cNvPr id="45058" name="Picture 2" descr="What It Takes To Be Among Richest of Rich Around the World">
            <a:extLst>
              <a:ext uri="{FF2B5EF4-FFF2-40B4-BE49-F238E27FC236}">
                <a16:creationId xmlns:a16="http://schemas.microsoft.com/office/drawing/2014/main" id="{A3860B5E-F472-B2BA-B5A4-658A261A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0" y="1971629"/>
            <a:ext cx="5303912" cy="29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ighlight>
                  <a:srgbClr val="FFFF00"/>
                </a:highlight>
              </a:rPr>
              <a:t>沒</a:t>
            </a:r>
            <a:r>
              <a:rPr lang="en-US" dirty="0" err="1"/>
              <a:t>有</a:t>
            </a:r>
            <a:r>
              <a:rPr lang="en-US" dirty="0" err="1">
                <a:highlight>
                  <a:srgbClr val="FFFF00"/>
                </a:highlight>
              </a:rPr>
              <a:t>Méi</a:t>
            </a:r>
            <a:r>
              <a:rPr lang="en-US" dirty="0"/>
              <a:t> </a:t>
            </a:r>
            <a:r>
              <a:rPr lang="en-US" dirty="0" err="1"/>
              <a:t>yǒu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n-US" dirty="0">
                <a:highlight>
                  <a:srgbClr val="FFFF00"/>
                </a:highlight>
              </a:rPr>
              <a:t>NOT</a:t>
            </a:r>
            <a:r>
              <a:rPr lang="en-US" dirty="0"/>
              <a:t> exist / consist of (There is not…)</a:t>
            </a:r>
          </a:p>
          <a:p>
            <a:r>
              <a:rPr lang="en-US" dirty="0"/>
              <a:t>To </a:t>
            </a:r>
            <a:r>
              <a:rPr lang="en-US" dirty="0">
                <a:highlight>
                  <a:srgbClr val="FFFF00"/>
                </a:highlight>
              </a:rPr>
              <a:t>NOT</a:t>
            </a:r>
            <a:r>
              <a:rPr lang="en-US" dirty="0"/>
              <a:t> possess (I have no…)</a:t>
            </a:r>
          </a:p>
        </p:txBody>
      </p:sp>
      <p:pic>
        <p:nvPicPr>
          <p:cNvPr id="45058" name="Picture 2" descr="What It Takes To Be Among Richest of Rich Around the World">
            <a:extLst>
              <a:ext uri="{FF2B5EF4-FFF2-40B4-BE49-F238E27FC236}">
                <a16:creationId xmlns:a16="http://schemas.microsoft.com/office/drawing/2014/main" id="{A3860B5E-F472-B2BA-B5A4-658A261A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70" y="1948259"/>
            <a:ext cx="5303912" cy="29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6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不Bù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pic>
        <p:nvPicPr>
          <p:cNvPr id="3074" name="Picture 2" descr="No symbol - Wikipedia">
            <a:extLst>
              <a:ext uri="{FF2B5EF4-FFF2-40B4-BE49-F238E27FC236}">
                <a16:creationId xmlns:a16="http://schemas.microsoft.com/office/drawing/2014/main" id="{A95F404C-C4A3-76B8-FE57-C81F71C1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18" y="1350962"/>
            <a:ext cx="3861048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6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r>
              <a:rPr lang="zh-TW" altLang="en-US" dirty="0">
                <a:solidFill>
                  <a:schemeClr val="bg1">
                    <a:lumMod val="10000"/>
                  </a:schemeClr>
                </a:solidFill>
              </a:rPr>
              <a:t>你有兄弟姐妹嗎？</a:t>
            </a:r>
            <a:endParaRPr lang="en-HK" altLang="zh-TW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Nǐ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yǒu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xiōngdì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jiěmèi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ma</a:t>
            </a:r>
            <a:r>
              <a:rPr lang="zh-TW" altLang="en-US" b="0" i="0" dirty="0">
                <a:solidFill>
                  <a:schemeClr val="bg1">
                    <a:lumMod val="10000"/>
                  </a:schemeClr>
                </a:solidFill>
                <a:effectLst/>
                <a:latin typeface="Roboto" panose="02000000000000000000" pitchFamily="2" charset="0"/>
              </a:rPr>
              <a:t>？</a:t>
            </a:r>
            <a:endParaRPr lang="en-HK" altLang="zh-TW" b="0" i="0" dirty="0">
              <a:solidFill>
                <a:schemeClr val="bg1">
                  <a:lumMod val="10000"/>
                </a:schemeClr>
              </a:solidFill>
              <a:effectLst/>
              <a:latin typeface="Roboto" panose="02000000000000000000" pitchFamily="2" charset="0"/>
            </a:endParaRPr>
          </a:p>
          <a:p>
            <a:pPr marL="666872" lvl="1" indent="-342900"/>
            <a:endParaRPr lang="de-DE" b="0" u="sng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我有</a:t>
            </a:r>
            <a:r>
              <a:rPr lang="en-US" altLang="zh-TW" b="0" dirty="0">
                <a:solidFill>
                  <a:schemeClr val="bg1">
                    <a:lumMod val="10000"/>
                  </a:schemeClr>
                </a:solidFill>
              </a:rPr>
              <a:t>__</a:t>
            </a: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個</a:t>
            </a:r>
            <a:r>
              <a:rPr lang="en-US" altLang="zh-TW" b="0" dirty="0">
                <a:solidFill>
                  <a:schemeClr val="bg1">
                    <a:lumMod val="10000"/>
                  </a:schemeClr>
                </a:solidFill>
              </a:rPr>
              <a:t>__</a:t>
            </a: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，他們叫⋯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yǒu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___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gè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u="sng" dirty="0">
                <a:solidFill>
                  <a:schemeClr val="bg1">
                    <a:lumMod val="10000"/>
                  </a:schemeClr>
                </a:solidFill>
              </a:rPr>
              <a:t>____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Tāmen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jiào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…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hé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…</a:t>
            </a:r>
          </a:p>
          <a:p>
            <a:pPr marL="666872" lvl="1" indent="-342900"/>
            <a:r>
              <a:rPr lang="en-HK" altLang="zh-TW" dirty="0">
                <a:solidFill>
                  <a:schemeClr val="bg1">
                    <a:lumMod val="10000"/>
                  </a:schemeClr>
                </a:solidFill>
              </a:rPr>
              <a:t>OR</a:t>
            </a:r>
          </a:p>
          <a:p>
            <a:pPr marL="666872" lvl="1" indent="-342900"/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不，我沒有⋯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Bù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méi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b="0" dirty="0" err="1">
                <a:solidFill>
                  <a:schemeClr val="bg1">
                    <a:lumMod val="10000"/>
                  </a:schemeClr>
                </a:solidFill>
              </a:rPr>
              <a:t>yǒu</a:t>
            </a:r>
            <a:r>
              <a:rPr lang="en-HK" altLang="zh-TW" b="0" dirty="0">
                <a:solidFill>
                  <a:schemeClr val="bg1">
                    <a:lumMod val="10000"/>
                  </a:schemeClr>
                </a:solidFill>
              </a:rPr>
              <a:t>…</a:t>
            </a: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zh-TW" altLang="en-US" b="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pic>
        <p:nvPicPr>
          <p:cNvPr id="4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5B5F4C93-649C-AF60-939F-9C9A737D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6" y="-3530277"/>
            <a:ext cx="5597714" cy="55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47330C3-31A6-920B-47A8-F7395016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82" y="2234406"/>
            <a:ext cx="5597714" cy="39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11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01EAB2B-F4F4-D335-963F-0668E5B6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69" y="809746"/>
            <a:ext cx="7643362" cy="53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5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More?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170" name="Picture 2" descr="The complicated Chinese Family Tree - Mandarin 普通话- Flexi Classes Forum">
            <a:extLst>
              <a:ext uri="{FF2B5EF4-FFF2-40B4-BE49-F238E27FC236}">
                <a16:creationId xmlns:a16="http://schemas.microsoft.com/office/drawing/2014/main" id="{2E3AC845-D69F-C310-DF43-37DC00DC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0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日Rì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Sun / Day</a:t>
            </a:r>
          </a:p>
        </p:txBody>
      </p:sp>
      <p:pic>
        <p:nvPicPr>
          <p:cNvPr id="62466" name="Picture 2" descr="Sun icon 551126 Vector Art at Vecteezy">
            <a:extLst>
              <a:ext uri="{FF2B5EF4-FFF2-40B4-BE49-F238E27FC236}">
                <a16:creationId xmlns:a16="http://schemas.microsoft.com/office/drawing/2014/main" id="{B7B96322-2278-B3F4-4997-69B6DE0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86" y="1350962"/>
            <a:ext cx="4437112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33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3CA33-6844-0A2E-D633-7D925E6B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CF917-B50C-EA67-E597-5A4ACD91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B386-BB91-AFB6-7C7A-EA7F31DF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735AC2-B0CB-40C9-C17A-AF32F888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生日Shēngrì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61FC534-EA8C-8349-FB55-F6D012DA5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Birthday</a:t>
            </a:r>
          </a:p>
        </p:txBody>
      </p:sp>
      <p:pic>
        <p:nvPicPr>
          <p:cNvPr id="5122" name="Picture 2" descr="62 Fun and Memorable Things to Do on Your Birthday">
            <a:extLst>
              <a:ext uri="{FF2B5EF4-FFF2-40B4-BE49-F238E27FC236}">
                <a16:creationId xmlns:a16="http://schemas.microsoft.com/office/drawing/2014/main" id="{7083D4A3-9B78-F36D-6105-AADE34FA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46" y="1762505"/>
            <a:ext cx="4999484" cy="33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3CA33-6844-0A2E-D633-7D925E6B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CF917-B50C-EA67-E597-5A4ACD91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B386-BB91-AFB6-7C7A-EA7F31DF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735AC2-B0CB-40C9-C17A-AF32F888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年Nián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61FC534-EA8C-8349-FB55-F6D012DA5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Year</a:t>
            </a:r>
          </a:p>
        </p:txBody>
      </p:sp>
      <p:pic>
        <p:nvPicPr>
          <p:cNvPr id="7170" name="Picture 2" descr="Happy New Year 2023 Wishes, Messages, Quotes &amp; Status: Inspiring New Year  Wishes and Quotes to Send to Your Loved Ones in 2023 | - Times of India">
            <a:extLst>
              <a:ext uri="{FF2B5EF4-FFF2-40B4-BE49-F238E27FC236}">
                <a16:creationId xmlns:a16="http://schemas.microsoft.com/office/drawing/2014/main" id="{48F1B816-5421-3243-C48F-C9F73077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0" y="791893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35C39D-0702-F067-A7E5-202AA4DD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54A0-8AE3-3A49-B7CD-00A8D0EF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69EDE-410D-FFDF-DDBB-29BC42D7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D49E4-5F2E-BC8D-BD5C-77B539B3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你的生日是甚麼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Nǐ</a:t>
            </a:r>
            <a:r>
              <a:rPr lang="en-US" dirty="0"/>
              <a:t> de </a:t>
            </a:r>
            <a:r>
              <a:rPr lang="en-US" dirty="0" err="1"/>
              <a:t>shēngrì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shénme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08E30715-9EBA-9152-769E-E5555D465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400" dirty="0" err="1"/>
              <a:t>我的生日是</a:t>
            </a:r>
            <a:r>
              <a:rPr lang="en-US" sz="2400" dirty="0"/>
              <a:t>__</a:t>
            </a:r>
            <a:r>
              <a:rPr lang="en-US" sz="2400" dirty="0" err="1"/>
              <a:t>月</a:t>
            </a:r>
            <a:r>
              <a:rPr lang="en-US" sz="2400" dirty="0"/>
              <a:t>__</a:t>
            </a:r>
            <a:r>
              <a:rPr lang="en-US" sz="2400" dirty="0" err="1"/>
              <a:t>日</a:t>
            </a:r>
            <a:r>
              <a:rPr lang="en-US" sz="2400" dirty="0"/>
              <a:t>。</a:t>
            </a:r>
          </a:p>
          <a:p>
            <a:r>
              <a:rPr lang="en-US" sz="2400" dirty="0" err="1"/>
              <a:t>Wǒ</a:t>
            </a:r>
            <a:r>
              <a:rPr lang="en-US" sz="2400" dirty="0"/>
              <a:t> de </a:t>
            </a:r>
            <a:r>
              <a:rPr lang="en-US" sz="2400" dirty="0" err="1"/>
              <a:t>shēngrì</a:t>
            </a:r>
            <a:r>
              <a:rPr lang="en-US" sz="2400" dirty="0"/>
              <a:t> </a:t>
            </a:r>
            <a:r>
              <a:rPr lang="en-US" sz="2400" dirty="0" err="1"/>
              <a:t>shì</a:t>
            </a:r>
            <a:r>
              <a:rPr lang="en-US" sz="2400" dirty="0"/>
              <a:t> ____ </a:t>
            </a:r>
            <a:r>
              <a:rPr lang="en-US" sz="2400" dirty="0" err="1"/>
              <a:t>yuè</a:t>
            </a:r>
            <a:r>
              <a:rPr lang="en-US" sz="2400" dirty="0"/>
              <a:t> ____ </a:t>
            </a:r>
            <a:r>
              <a:rPr lang="en-US" sz="2400" dirty="0" err="1"/>
              <a:t>rì</a:t>
            </a:r>
            <a:endParaRPr lang="en-US" sz="2400" dirty="0"/>
          </a:p>
        </p:txBody>
      </p:sp>
      <p:pic>
        <p:nvPicPr>
          <p:cNvPr id="7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CAAA257F-9B7F-7F59-C2AA-038DD867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54" y="1502137"/>
            <a:ext cx="5477865" cy="3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3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Nǐ</a:t>
            </a:r>
            <a:r>
              <a:rPr lang="en-US" dirty="0"/>
              <a:t> </a:t>
            </a:r>
            <a:r>
              <a:rPr lang="en-US" u="sng" dirty="0" err="1"/>
              <a:t>gēgē</a:t>
            </a:r>
            <a:r>
              <a:rPr lang="en-US" dirty="0"/>
              <a:t> </a:t>
            </a:r>
            <a:r>
              <a:rPr lang="en-US" dirty="0" err="1"/>
              <a:t>shēngrì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shénme</a:t>
            </a:r>
            <a:r>
              <a:rPr lang="en-US" dirty="0"/>
              <a:t>?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lvl="1" indent="0">
              <a:buNone/>
            </a:pPr>
            <a:r>
              <a:rPr lang="zh-TW" altLang="en-US" sz="2800" b="0" dirty="0">
                <a:solidFill>
                  <a:schemeClr val="bg1">
                    <a:lumMod val="10000"/>
                  </a:schemeClr>
                </a:solidFill>
              </a:rPr>
              <a:t>我</a:t>
            </a:r>
            <a:r>
              <a:rPr lang="en-US" altLang="zh-TW" sz="2800" b="0" dirty="0">
                <a:solidFill>
                  <a:schemeClr val="bg1">
                    <a:lumMod val="10000"/>
                  </a:schemeClr>
                </a:solidFill>
              </a:rPr>
              <a:t>__</a:t>
            </a:r>
            <a:r>
              <a:rPr lang="zh-TW" altLang="en-US" sz="2800" b="0" dirty="0">
                <a:solidFill>
                  <a:schemeClr val="bg1">
                    <a:lumMod val="10000"/>
                  </a:schemeClr>
                </a:solidFill>
              </a:rPr>
              <a:t>的生日是</a:t>
            </a:r>
            <a:r>
              <a:rPr lang="en-US" altLang="zh-TW" sz="2800" b="0" dirty="0">
                <a:solidFill>
                  <a:schemeClr val="bg1">
                    <a:lumMod val="10000"/>
                  </a:schemeClr>
                </a:solidFill>
              </a:rPr>
              <a:t>__</a:t>
            </a:r>
            <a:r>
              <a:rPr lang="zh-TW" altLang="en-US" sz="2800" b="0" dirty="0">
                <a:solidFill>
                  <a:schemeClr val="bg1">
                    <a:lumMod val="10000"/>
                  </a:schemeClr>
                </a:solidFill>
              </a:rPr>
              <a:t>月</a:t>
            </a:r>
            <a:r>
              <a:rPr lang="en-US" altLang="zh-TW" sz="2800" b="0" dirty="0">
                <a:solidFill>
                  <a:schemeClr val="bg1">
                    <a:lumMod val="10000"/>
                  </a:schemeClr>
                </a:solidFill>
              </a:rPr>
              <a:t>__</a:t>
            </a:r>
            <a:r>
              <a:rPr lang="zh-TW" altLang="en-US" sz="2800" b="0" dirty="0">
                <a:solidFill>
                  <a:schemeClr val="bg1">
                    <a:lumMod val="10000"/>
                  </a:schemeClr>
                </a:solidFill>
              </a:rPr>
              <a:t>日。</a:t>
            </a:r>
            <a:endParaRPr lang="en-HK" altLang="zh-TW" sz="2800" b="0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sz="2800" dirty="0" err="1"/>
              <a:t>Wǒ</a:t>
            </a:r>
            <a:r>
              <a:rPr lang="en-US" sz="2800" dirty="0"/>
              <a:t> </a:t>
            </a:r>
            <a:r>
              <a:rPr lang="de-DE" sz="2800" u="sng" dirty="0">
                <a:solidFill>
                  <a:schemeClr val="bg1">
                    <a:lumMod val="10000"/>
                  </a:schemeClr>
                </a:solidFill>
              </a:rPr>
              <a:t>___ </a:t>
            </a:r>
            <a:r>
              <a:rPr lang="en-US" sz="2800" dirty="0"/>
              <a:t>de </a:t>
            </a:r>
            <a:r>
              <a:rPr lang="en-US" sz="2800" dirty="0" err="1"/>
              <a:t>shēngrì</a:t>
            </a:r>
            <a:r>
              <a:rPr lang="en-US" sz="2800" dirty="0"/>
              <a:t> </a:t>
            </a:r>
            <a:r>
              <a:rPr lang="en-US" sz="2800" dirty="0" err="1"/>
              <a:t>shì</a:t>
            </a:r>
            <a:r>
              <a:rPr lang="en-US" sz="2800" dirty="0"/>
              <a:t> ____ </a:t>
            </a:r>
            <a:r>
              <a:rPr lang="en-US" sz="2800" dirty="0" err="1"/>
              <a:t>yuè</a:t>
            </a:r>
            <a:r>
              <a:rPr lang="en-US" sz="2800" dirty="0"/>
              <a:t> ____ </a:t>
            </a:r>
            <a:r>
              <a:rPr lang="en-US" sz="2800" dirty="0" err="1"/>
              <a:t>rì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他今</a:t>
            </a:r>
            <a:r>
              <a:rPr lang="en-US" sz="2800" dirty="0" err="1">
                <a:highlight>
                  <a:srgbClr val="FFFF00"/>
                </a:highlight>
              </a:rPr>
              <a:t>年</a:t>
            </a:r>
            <a:r>
              <a:rPr lang="en-US" sz="2800" dirty="0"/>
              <a:t>__</a:t>
            </a:r>
            <a:r>
              <a:rPr lang="en-US" sz="2800" dirty="0" err="1"/>
              <a:t>歲了</a:t>
            </a:r>
            <a:r>
              <a:rPr lang="en-US" sz="2800" dirty="0"/>
              <a:t>。</a:t>
            </a:r>
          </a:p>
          <a:p>
            <a:pPr lvl="1" indent="0">
              <a:buNone/>
            </a:pP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</a:rPr>
              <a:t>Tā</a:t>
            </a:r>
            <a:r>
              <a:rPr lang="en-HK" altLang="zh-TW" sz="2800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</a:rPr>
              <a:t>jīn</a:t>
            </a: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</a:rPr>
              <a:t>nián</a:t>
            </a:r>
            <a:r>
              <a:rPr lang="en-HK" altLang="zh-TW" sz="2800" b="0" dirty="0">
                <a:solidFill>
                  <a:schemeClr val="bg1">
                    <a:lumMod val="10000"/>
                  </a:schemeClr>
                </a:solidFill>
              </a:rPr>
              <a:t> ____ </a:t>
            </a:r>
            <a:r>
              <a:rPr lang="en-HK" altLang="zh-TW" sz="2800" b="0" dirty="0" err="1">
                <a:solidFill>
                  <a:schemeClr val="bg1">
                    <a:lumMod val="10000"/>
                  </a:schemeClr>
                </a:solidFill>
              </a:rPr>
              <a:t>suì</a:t>
            </a:r>
            <a:r>
              <a:rPr lang="en-HK" altLang="zh-TW" sz="2800" b="0" dirty="0">
                <a:solidFill>
                  <a:schemeClr val="bg1">
                    <a:lumMod val="10000"/>
                  </a:schemeClr>
                </a:solidFill>
              </a:rPr>
              <a:t> le.</a:t>
            </a:r>
          </a:p>
          <a:p>
            <a:pPr marL="666872" lvl="1" indent="-342900"/>
            <a:endParaRPr lang="zh-TW" altLang="en-US" sz="2800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5B5F4C93-649C-AF60-939F-9C9A737D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6" y="-3530277"/>
            <a:ext cx="5597714" cy="55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47330C3-31A6-920B-47A8-F7395016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82" y="2234406"/>
            <a:ext cx="5597714" cy="39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89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36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830A8-CA46-0194-BCB2-F0DD5A7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2306E-A3D1-32C7-F403-FF196AE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2D1A-FEE9-6371-DD7F-288559AD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3A3D68-DB44-96A8-9573-EE6B6878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聲母Shēngmǔ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330E1-2E97-A4DE-ADA1-46F09A44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46" y="824952"/>
            <a:ext cx="5276924" cy="5208095"/>
          </a:xfrm>
          <a:prstGeom prst="rect">
            <a:avLst/>
          </a:prstGeom>
        </p:spPr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26AFAB0-6252-D2C7-9484-55A2DABC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Consonants</a:t>
            </a:r>
          </a:p>
          <a:p>
            <a:r>
              <a:rPr lang="en-US" dirty="0"/>
              <a:t>Initials</a:t>
            </a:r>
          </a:p>
        </p:txBody>
      </p:sp>
    </p:spTree>
    <p:extLst>
      <p:ext uri="{BB962C8B-B14F-4D97-AF65-F5344CB8AC3E}">
        <p14:creationId xmlns:p14="http://schemas.microsoft.com/office/powerpoint/2010/main" val="1205626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830A8-CA46-0194-BCB2-F0DD5A7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2306E-A3D1-32C7-F403-FF196AE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2D1A-FEE9-6371-DD7F-288559AD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3A3D68-DB44-96A8-9573-EE6B6878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韻母Yùnmǔ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26AFAB0-6252-D2C7-9484-55A2DABC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Vowels</a:t>
            </a:r>
          </a:p>
          <a:p>
            <a:r>
              <a:rPr lang="en-US" dirty="0"/>
              <a:t>Finals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0CA8A-24E2-5FE7-2353-6CFB70BD6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006" y="314835"/>
            <a:ext cx="5930974" cy="61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4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Diǎn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O’clock</a:t>
            </a:r>
          </a:p>
        </p:txBody>
      </p:sp>
      <p:pic>
        <p:nvPicPr>
          <p:cNvPr id="9218" name="Picture 2" descr="What is Telling the Time? - Twinkl">
            <a:extLst>
              <a:ext uri="{FF2B5EF4-FFF2-40B4-BE49-F238E27FC236}">
                <a16:creationId xmlns:a16="http://schemas.microsoft.com/office/drawing/2014/main" id="{8687CFFB-AD42-92F1-048F-40681206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149350"/>
            <a:ext cx="8001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 dirty="0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Nei</a:t>
            </a:r>
            <a:r>
              <a:rPr lang="de-DE" dirty="0"/>
              <a:t> Ching Lou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幾點了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Jǐ</a:t>
            </a:r>
            <a:r>
              <a:rPr lang="en-US" dirty="0"/>
              <a:t> </a:t>
            </a:r>
            <a:r>
              <a:rPr lang="en-US" dirty="0" err="1"/>
              <a:t>diǎn</a:t>
            </a:r>
            <a:r>
              <a:rPr lang="en-US" dirty="0"/>
              <a:t> le?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What is the time?</a:t>
            </a:r>
          </a:p>
          <a:p>
            <a:endParaRPr lang="en-US" dirty="0"/>
          </a:p>
          <a:p>
            <a:r>
              <a:rPr lang="en-US" dirty="0"/>
              <a:t>__</a:t>
            </a:r>
            <a:r>
              <a:rPr lang="en-US" dirty="0" err="1"/>
              <a:t>點</a:t>
            </a:r>
            <a:r>
              <a:rPr lang="en-US" dirty="0"/>
              <a:t>__</a:t>
            </a:r>
            <a:r>
              <a:rPr lang="en-US" dirty="0" err="1"/>
              <a:t>了</a:t>
            </a:r>
            <a:r>
              <a:rPr lang="en-US" dirty="0"/>
              <a:t>。</a:t>
            </a:r>
          </a:p>
          <a:p>
            <a:r>
              <a:rPr lang="en-US" dirty="0"/>
              <a:t>__</a:t>
            </a:r>
            <a:r>
              <a:rPr lang="en-US" dirty="0" err="1"/>
              <a:t>diǎn</a:t>
            </a:r>
            <a:r>
              <a:rPr lang="en-US" dirty="0"/>
              <a:t>__le.</a:t>
            </a:r>
          </a:p>
          <a:p>
            <a:endParaRPr lang="en-US" dirty="0"/>
          </a:p>
        </p:txBody>
      </p:sp>
      <p:pic>
        <p:nvPicPr>
          <p:cNvPr id="9218" name="Picture 2" descr="What is Telling the Time? - Twinkl">
            <a:extLst>
              <a:ext uri="{FF2B5EF4-FFF2-40B4-BE49-F238E27FC236}">
                <a16:creationId xmlns:a16="http://schemas.microsoft.com/office/drawing/2014/main" id="{8687CFFB-AD42-92F1-048F-40681206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88" y="1114425"/>
            <a:ext cx="8001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ACEC9C-7A36-1AAD-2FDF-0E1647046F08}"/>
              </a:ext>
            </a:extLst>
          </p:cNvPr>
          <p:cNvSpPr txBox="1"/>
          <p:nvPr/>
        </p:nvSpPr>
        <p:spPr>
          <a:xfrm>
            <a:off x="7326486" y="67524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 err="1"/>
              <a:t>正</a:t>
            </a:r>
            <a:r>
              <a:rPr lang="en-HK" dirty="0"/>
              <a:t> </a:t>
            </a:r>
            <a:r>
              <a:rPr lang="en-HK" dirty="0" err="1"/>
              <a:t>Zhèng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210BB-5B84-8E48-BA76-D21BD62A3355}"/>
              </a:ext>
            </a:extLst>
          </p:cNvPr>
          <p:cNvSpPr txBox="1"/>
          <p:nvPr/>
        </p:nvSpPr>
        <p:spPr>
          <a:xfrm>
            <a:off x="10036488" y="32094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 err="1"/>
              <a:t>十五</a:t>
            </a:r>
            <a:r>
              <a:rPr lang="en-HK" dirty="0"/>
              <a:t> </a:t>
            </a:r>
            <a:r>
              <a:rPr lang="en-HK" dirty="0" err="1"/>
              <a:t>Shíwǔ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7BDBC-6E4E-A4D3-9694-0AB240E35FC4}"/>
              </a:ext>
            </a:extLst>
          </p:cNvPr>
          <p:cNvSpPr txBox="1"/>
          <p:nvPr/>
        </p:nvSpPr>
        <p:spPr>
          <a:xfrm>
            <a:off x="7326486" y="558867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半</a:t>
            </a:r>
            <a:r>
              <a:rPr lang="en-HK" dirty="0" err="1"/>
              <a:t>Bàn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月Yuè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Moon / Month</a:t>
            </a:r>
          </a:p>
        </p:txBody>
      </p:sp>
      <p:pic>
        <p:nvPicPr>
          <p:cNvPr id="64514" name="Picture 2" descr="The moon — A complete guide to Earth's companion | Space">
            <a:extLst>
              <a:ext uri="{FF2B5EF4-FFF2-40B4-BE49-F238E27FC236}">
                <a16:creationId xmlns:a16="http://schemas.microsoft.com/office/drawing/2014/main" id="{C7DFCCE0-65C8-CD25-5641-991D89FB6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76" y="2143533"/>
            <a:ext cx="5015880" cy="28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38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6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" name="Online Media 1" descr="My Family in Mandarin Chinese | 中文我的一家 | Introducing My Family Members in Chinese | 介绍我的一家">
            <a:hlinkClick r:id="" action="ppaction://media"/>
            <a:extLst>
              <a:ext uri="{FF2B5EF4-FFF2-40B4-BE49-F238E27FC236}">
                <a16:creationId xmlns:a16="http://schemas.microsoft.com/office/drawing/2014/main" id="{7E1B5FC3-AE29-F109-3D4A-3F1D9B378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3975" y="156724"/>
            <a:ext cx="10647299" cy="60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家Jiā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Home/family</a:t>
            </a:r>
          </a:p>
        </p:txBody>
      </p:sp>
      <p:pic>
        <p:nvPicPr>
          <p:cNvPr id="14338" name="Picture 2" descr="1,201 Famil Images, Stock Photos, 3D objects, &amp; Vectors | Shutterstock">
            <a:extLst>
              <a:ext uri="{FF2B5EF4-FFF2-40B4-BE49-F238E27FC236}">
                <a16:creationId xmlns:a16="http://schemas.microsoft.com/office/drawing/2014/main" id="{D31F42E9-CCD3-72F6-ACC0-D56292AD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651000"/>
            <a:ext cx="4953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E670D-64EE-5F99-5A24-88D2D404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F6219-F259-BBB4-F558-F283BA44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D10F3-E0E7-4102-0986-2D33A3F4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8BB799-78A9-C134-DAC2-1FEFA886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裏lǐ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A4B52859-02E6-3BB1-DEFF-058794136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Inside/within</a:t>
            </a:r>
          </a:p>
        </p:txBody>
      </p:sp>
      <p:pic>
        <p:nvPicPr>
          <p:cNvPr id="16386" name="Picture 2" descr="Think Inside the Box - Earnshaws Magazine Earnshaws Magazine">
            <a:extLst>
              <a:ext uri="{FF2B5EF4-FFF2-40B4-BE49-F238E27FC236}">
                <a16:creationId xmlns:a16="http://schemas.microsoft.com/office/drawing/2014/main" id="{CB8AED79-1518-535F-3D86-95B59FF2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38" y="1086242"/>
            <a:ext cx="4975200" cy="46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87E5F-565E-95C2-0184-4ACC4914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2D981-A59F-2999-EA81-FC4FF8CEF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3CBD6-292F-B015-955D-70B1F697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53B789-07CE-04E8-4543-83F32BF6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67A32F93-CFA3-CB3D-DE40-39CCE7D00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400" dirty="0" err="1"/>
              <a:t>Wǒ</a:t>
            </a:r>
            <a:r>
              <a:rPr lang="en-US" sz="2400" dirty="0"/>
              <a:t> </a:t>
            </a:r>
            <a:r>
              <a:rPr lang="en-US" sz="2400" dirty="0" err="1"/>
              <a:t>jiā</a:t>
            </a:r>
            <a:r>
              <a:rPr lang="en-US" sz="2400" dirty="0"/>
              <a:t> </a:t>
            </a:r>
            <a:r>
              <a:rPr lang="en-US" sz="2400" dirty="0" err="1"/>
              <a:t>yǒu</a:t>
            </a:r>
            <a:r>
              <a:rPr lang="en-US" sz="2400" dirty="0"/>
              <a:t> ___ </a:t>
            </a:r>
            <a:r>
              <a:rPr lang="en-US" sz="2400" b="1" dirty="0" err="1"/>
              <a:t>kǒu</a:t>
            </a:r>
            <a:r>
              <a:rPr lang="en-US" sz="2400" dirty="0"/>
              <a:t> </a:t>
            </a:r>
            <a:r>
              <a:rPr lang="en-US" sz="2400" dirty="0" err="1"/>
              <a:t>rén</a:t>
            </a:r>
            <a:r>
              <a:rPr lang="en-US" sz="2400" dirty="0"/>
              <a:t>. </a:t>
            </a:r>
            <a:r>
              <a:rPr lang="en-US" sz="2400" dirty="0" err="1"/>
              <a:t>我家有</a:t>
            </a:r>
            <a:r>
              <a:rPr lang="en-US" sz="2400" dirty="0"/>
              <a:t>__</a:t>
            </a:r>
            <a:r>
              <a:rPr lang="en-US" sz="2400" dirty="0" err="1"/>
              <a:t>口人</a:t>
            </a:r>
            <a:r>
              <a:rPr lang="en-US" sz="2400" dirty="0"/>
              <a:t>。</a:t>
            </a:r>
          </a:p>
          <a:p>
            <a:r>
              <a:rPr lang="en-US" sz="2400" dirty="0" err="1"/>
              <a:t>Yǒu</a:t>
            </a:r>
            <a:r>
              <a:rPr lang="en-US" sz="2400" dirty="0"/>
              <a:t> </a:t>
            </a:r>
            <a:r>
              <a:rPr lang="en-US" sz="2400" dirty="0" err="1"/>
              <a:t>bàba</a:t>
            </a:r>
            <a:r>
              <a:rPr lang="en-US" sz="2400" dirty="0"/>
              <a:t>, </a:t>
            </a:r>
            <a:r>
              <a:rPr lang="en-US" sz="2400" dirty="0" err="1"/>
              <a:t>māma</a:t>
            </a:r>
            <a:r>
              <a:rPr lang="en-US" sz="2400" dirty="0"/>
              <a:t>… </a:t>
            </a:r>
            <a:r>
              <a:rPr lang="en-US" sz="2400" dirty="0" err="1"/>
              <a:t>hé</a:t>
            </a:r>
            <a:r>
              <a:rPr lang="en-US" sz="2400" dirty="0"/>
              <a:t> … </a:t>
            </a:r>
            <a:r>
              <a:rPr lang="en-US" sz="2400" dirty="0" err="1"/>
              <a:t>有爸爸、媽媽</a:t>
            </a:r>
            <a:r>
              <a:rPr lang="en-US" sz="2400" dirty="0"/>
              <a:t>、__</a:t>
            </a:r>
            <a:r>
              <a:rPr lang="en-US" sz="2400" dirty="0" err="1"/>
              <a:t>和</a:t>
            </a:r>
            <a:r>
              <a:rPr lang="en-US" sz="2400" dirty="0"/>
              <a:t>__。</a:t>
            </a:r>
          </a:p>
          <a:p>
            <a:r>
              <a:rPr lang="en-US" sz="2400" b="1" dirty="0" err="1"/>
              <a:t>Dànshì</a:t>
            </a:r>
            <a:r>
              <a:rPr lang="en-US" sz="2400" b="1" dirty="0"/>
              <a:t> </a:t>
            </a:r>
            <a:r>
              <a:rPr lang="en-US" sz="2400" b="1" dirty="0" err="1"/>
              <a:t>但是</a:t>
            </a:r>
            <a:r>
              <a:rPr lang="en-US" sz="2400" b="1" dirty="0"/>
              <a:t>，</a:t>
            </a:r>
          </a:p>
          <a:p>
            <a:r>
              <a:rPr lang="en-US" sz="2400" dirty="0" err="1"/>
              <a:t>Wǒ</a:t>
            </a:r>
            <a:r>
              <a:rPr lang="en-US" sz="2400" dirty="0"/>
              <a:t> </a:t>
            </a:r>
            <a:r>
              <a:rPr lang="en-US" sz="2400" dirty="0" err="1"/>
              <a:t>méi</a:t>
            </a:r>
            <a:r>
              <a:rPr lang="en-US" sz="2400" dirty="0"/>
              <a:t> </a:t>
            </a:r>
            <a:r>
              <a:rPr lang="en-US" sz="2400" dirty="0" err="1"/>
              <a:t>yǒu</a:t>
            </a:r>
            <a:r>
              <a:rPr lang="en-US" sz="2400" dirty="0"/>
              <a:t>… </a:t>
            </a:r>
            <a:r>
              <a:rPr lang="en-US" sz="2400" dirty="0" err="1"/>
              <a:t>我沒有</a:t>
            </a:r>
            <a:r>
              <a:rPr lang="en-US" sz="2400" dirty="0"/>
              <a:t>⋯</a:t>
            </a:r>
          </a:p>
          <a:p>
            <a:r>
              <a:rPr lang="en-US" sz="2400" dirty="0" err="1"/>
              <a:t>Wǒ</a:t>
            </a:r>
            <a:r>
              <a:rPr lang="en-US" sz="2400" dirty="0"/>
              <a:t> </a:t>
            </a:r>
            <a:r>
              <a:rPr lang="en-US" sz="2400" dirty="0" err="1"/>
              <a:t>hěn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ài</a:t>
            </a:r>
            <a:r>
              <a:rPr lang="en-US" sz="2400" dirty="0"/>
              <a:t> </a:t>
            </a:r>
            <a:r>
              <a:rPr lang="en-US" sz="2400" dirty="0" err="1"/>
              <a:t>tā</a:t>
            </a:r>
            <a:r>
              <a:rPr lang="en-US" sz="2400" dirty="0"/>
              <a:t> men </a:t>
            </a:r>
            <a:r>
              <a:rPr lang="en-US" sz="2400" dirty="0" err="1"/>
              <a:t>我很</a:t>
            </a:r>
            <a:r>
              <a:rPr lang="en-US" sz="2400" dirty="0" err="1">
                <a:highlight>
                  <a:srgbClr val="FFFF00"/>
                </a:highlight>
              </a:rPr>
              <a:t>愛</a:t>
            </a:r>
            <a:r>
              <a:rPr lang="en-US" sz="2400" dirty="0" err="1"/>
              <a:t>他們</a:t>
            </a:r>
            <a:r>
              <a:rPr lang="en-US" sz="2400" dirty="0"/>
              <a:t>。</a:t>
            </a:r>
          </a:p>
        </p:txBody>
      </p:sp>
      <p:pic>
        <p:nvPicPr>
          <p:cNvPr id="9" name="Picture 2" descr="Chinese Family Tree | How To Decode It, How To Understand It">
            <a:extLst>
              <a:ext uri="{FF2B5EF4-FFF2-40B4-BE49-F238E27FC236}">
                <a16:creationId xmlns:a16="http://schemas.microsoft.com/office/drawing/2014/main" id="{AFDFEB2C-913D-30CE-FE16-A42C6B88F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4"/>
          <a:stretch/>
        </p:blipFill>
        <p:spPr bwMode="auto">
          <a:xfrm>
            <a:off x="7212872" y="-18689"/>
            <a:ext cx="4991828" cy="43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40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Welldone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Learnt</a:t>
            </a:r>
            <a:r>
              <a:rPr lang="de-DE" dirty="0"/>
              <a:t> </a:t>
            </a:r>
            <a:r>
              <a:rPr lang="de-DE" dirty="0" err="1"/>
              <a:t>vocabs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members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Ask and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age</a:t>
            </a:r>
            <a:r>
              <a:rPr lang="de-DE" dirty="0"/>
              <a:t>, </a:t>
            </a:r>
            <a:r>
              <a:rPr lang="de-DE" dirty="0" err="1"/>
              <a:t>birthday</a:t>
            </a:r>
            <a:r>
              <a:rPr lang="de-DE" dirty="0"/>
              <a:t>, time and </a:t>
            </a:r>
            <a:r>
              <a:rPr lang="de-DE" dirty="0" err="1"/>
              <a:t>family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0915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Thank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and goodbye!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>
                    <a:lumMod val="10000"/>
                  </a:schemeClr>
                </a:solidFill>
              </a:rPr>
              <a:t>謝</a:t>
            </a:r>
            <a:r>
              <a:rPr lang="zh-TW" altLang="en-HK" dirty="0">
                <a:solidFill>
                  <a:schemeClr val="bg1">
                    <a:lumMod val="10000"/>
                  </a:schemeClr>
                </a:solidFill>
              </a:rPr>
              <a:t>謝</a:t>
            </a: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，再見！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Xièxiè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zàijiàn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338" name="Picture 2" descr="Bye Vektorgrafiken und Vektor-Icons zum kostenlosen Download">
            <a:extLst>
              <a:ext uri="{FF2B5EF4-FFF2-40B4-BE49-F238E27FC236}">
                <a16:creationId xmlns:a16="http://schemas.microsoft.com/office/drawing/2014/main" id="{9DB60A86-E394-3572-95C9-4D23D050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80126"/>
            <a:ext cx="479715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1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星期</a:t>
            </a:r>
            <a:r>
              <a:rPr lang="en-HK" altLang="zh-TW" dirty="0" err="1"/>
              <a:t>Xīngqí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Week</a:t>
            </a:r>
          </a:p>
        </p:txBody>
      </p:sp>
      <p:pic>
        <p:nvPicPr>
          <p:cNvPr id="69634" name="Picture 2" descr="Why Are There Seven Days in a Week? | Discover Magazine">
            <a:extLst>
              <a:ext uri="{FF2B5EF4-FFF2-40B4-BE49-F238E27FC236}">
                <a16:creationId xmlns:a16="http://schemas.microsoft.com/office/drawing/2014/main" id="{0DA5DA85-7F25-6212-9555-8D7489C3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38" y="1638626"/>
            <a:ext cx="6295628" cy="41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08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今天</a:t>
            </a:r>
            <a:r>
              <a:rPr lang="en-HK" altLang="zh-TW" dirty="0" err="1"/>
              <a:t>Jīntiān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66562" name="Picture 2" descr="Today (@Today965655791) / X">
            <a:extLst>
              <a:ext uri="{FF2B5EF4-FFF2-40B4-BE49-F238E27FC236}">
                <a16:creationId xmlns:a16="http://schemas.microsoft.com/office/drawing/2014/main" id="{DCF77980-2B75-13CD-EB04-9D9453A9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8034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Jīntiān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3600" dirty="0" err="1"/>
              <a:t>今天是</a:t>
            </a:r>
            <a:r>
              <a:rPr lang="en-US" sz="3600" dirty="0"/>
              <a:t>__</a:t>
            </a:r>
            <a:r>
              <a:rPr lang="en-US" sz="3600" dirty="0" err="1"/>
              <a:t>月</a:t>
            </a:r>
            <a:r>
              <a:rPr lang="en-US" sz="3600" dirty="0"/>
              <a:t>__</a:t>
            </a:r>
            <a:r>
              <a:rPr lang="en-US" sz="3600" dirty="0" err="1"/>
              <a:t>日</a:t>
            </a:r>
            <a:r>
              <a:rPr lang="en-US" sz="3600" dirty="0"/>
              <a:t>，</a:t>
            </a:r>
          </a:p>
          <a:p>
            <a:r>
              <a:rPr lang="en-US" sz="3600" dirty="0" err="1"/>
              <a:t>Jīntiān</a:t>
            </a:r>
            <a:r>
              <a:rPr lang="en-US" sz="3600" dirty="0"/>
              <a:t> </a:t>
            </a:r>
            <a:r>
              <a:rPr lang="en-US" sz="3600" dirty="0" err="1"/>
              <a:t>shì</a:t>
            </a:r>
            <a:r>
              <a:rPr lang="en-US" sz="3600" dirty="0"/>
              <a:t>___ </a:t>
            </a:r>
            <a:r>
              <a:rPr lang="en-US" sz="3600" dirty="0" err="1"/>
              <a:t>yuè</a:t>
            </a:r>
            <a:r>
              <a:rPr lang="en-US" sz="3600" u="sng" dirty="0"/>
              <a:t>___ </a:t>
            </a:r>
            <a:r>
              <a:rPr lang="en-US" sz="3600" dirty="0" err="1"/>
              <a:t>rì</a:t>
            </a:r>
            <a:r>
              <a:rPr lang="en-US" sz="3600" dirty="0"/>
              <a:t>.</a:t>
            </a:r>
            <a:endParaRPr lang="en-US" altLang="zh-TW" sz="3600" dirty="0"/>
          </a:p>
          <a:p>
            <a:r>
              <a:rPr lang="zh-TW" altLang="en-US" sz="3600" dirty="0">
                <a:highlight>
                  <a:srgbClr val="FFFF00"/>
                </a:highlight>
              </a:rPr>
              <a:t>也</a:t>
            </a:r>
            <a:r>
              <a:rPr lang="zh-TW" altLang="en-US" sz="3600" dirty="0"/>
              <a:t>是星期</a:t>
            </a:r>
            <a:r>
              <a:rPr lang="en-US" altLang="zh-TW" sz="3600" dirty="0"/>
              <a:t>__</a:t>
            </a:r>
            <a:r>
              <a:rPr lang="zh-TW" altLang="en-US" sz="3600" dirty="0"/>
              <a:t>。</a:t>
            </a:r>
            <a:endParaRPr lang="en-HK" altLang="zh-TW" sz="3600" dirty="0"/>
          </a:p>
          <a:p>
            <a:r>
              <a:rPr lang="en-US" altLang="zh-TW" sz="3600" dirty="0" err="1">
                <a:highlight>
                  <a:srgbClr val="FFFF00"/>
                </a:highlight>
              </a:rPr>
              <a:t>Yě</a:t>
            </a:r>
            <a:r>
              <a:rPr lang="en-US" altLang="zh-TW" sz="3600" dirty="0"/>
              <a:t> </a:t>
            </a:r>
            <a:r>
              <a:rPr lang="en-US" altLang="zh-TW" sz="3600" dirty="0" err="1"/>
              <a:t>shì</a:t>
            </a:r>
            <a:r>
              <a:rPr lang="en-US" altLang="zh-TW" sz="3600" dirty="0"/>
              <a:t> </a:t>
            </a:r>
            <a:r>
              <a:rPr lang="en-US" altLang="zh-TW" sz="3600" dirty="0" err="1"/>
              <a:t>xīng</a:t>
            </a:r>
            <a:r>
              <a:rPr lang="en-US" altLang="zh-TW" sz="3600" dirty="0"/>
              <a:t> </a:t>
            </a:r>
            <a:r>
              <a:rPr lang="en-US" altLang="zh-TW" sz="3600" dirty="0" err="1"/>
              <a:t>qí</a:t>
            </a:r>
            <a:r>
              <a:rPr lang="en-US" altLang="zh-TW" sz="3600" dirty="0"/>
              <a:t>__.</a:t>
            </a:r>
          </a:p>
          <a:p>
            <a:endParaRPr lang="en-US" altLang="zh-TW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A479-F309-22C2-F87C-B7E38FDEAB76}"/>
              </a:ext>
            </a:extLst>
          </p:cNvPr>
          <p:cNvSpPr txBox="1"/>
          <p:nvPr/>
        </p:nvSpPr>
        <p:spPr>
          <a:xfrm>
            <a:off x="623302" y="389038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u="sng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D35C5D8E-4F28-6917-A851-5E4D869F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04" y="1350962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6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CD1C4-DBCB-84B2-DFB5-860BCBB2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Family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C9744-3080-3C75-D44C-DEB8F43E1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20AB1-551C-2C31-6F8E-A9FEFDB9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5BBDBA-7B8E-8AA8-F5CB-D184C891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Wǒmen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1A856852-9716-5F53-9CB2-6E94366A0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3200" dirty="0" err="1"/>
              <a:t>Wǒmen</a:t>
            </a:r>
            <a:r>
              <a:rPr lang="en-US" sz="3200" dirty="0"/>
              <a:t> </a:t>
            </a:r>
            <a:r>
              <a:rPr lang="en-US" sz="3200" dirty="0" err="1"/>
              <a:t>yǒu</a:t>
            </a:r>
            <a:r>
              <a:rPr lang="en-US" sz="3200" dirty="0"/>
              <a:t> _____ </a:t>
            </a:r>
            <a:r>
              <a:rPr lang="en-US" sz="3200" dirty="0" err="1"/>
              <a:t>gè</a:t>
            </a:r>
            <a:r>
              <a:rPr lang="en-US" sz="3200" dirty="0"/>
              <a:t> </a:t>
            </a:r>
            <a:r>
              <a:rPr lang="en-US" sz="3200" dirty="0" err="1"/>
              <a:t>rén</a:t>
            </a:r>
            <a:endParaRPr lang="en-US" sz="3200" dirty="0"/>
          </a:p>
        </p:txBody>
      </p:sp>
      <p:pic>
        <p:nvPicPr>
          <p:cNvPr id="11266" name="Picture 2" descr="People' or 'Persons'? - Quick and Dirty Tips">
            <a:extLst>
              <a:ext uri="{FF2B5EF4-FFF2-40B4-BE49-F238E27FC236}">
                <a16:creationId xmlns:a16="http://schemas.microsoft.com/office/drawing/2014/main" id="{D01AF7C7-4775-39BD-0D06-20B4BAFB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8" y="3395097"/>
            <a:ext cx="3047302" cy="22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7D74DE96-CFBA-F923-52CA-521FD85B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06" y="1355357"/>
            <a:ext cx="6408712" cy="45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78137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2.potx" id="{4D6FD075-7A6A-49AF-9F12-E0D3C3A1D824}" vid="{3139306D-F639-4A8A-884A-B90BDA1ACFF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14100</TotalTime>
  <Words>800</Words>
  <Application>Microsoft Macintosh PowerPoint</Application>
  <PresentationFormat>Custom</PresentationFormat>
  <Paragraphs>336</Paragraphs>
  <Slides>56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Meta Offc Pro</vt:lpstr>
      <vt:lpstr>Arial</vt:lpstr>
      <vt:lpstr>Calibri</vt:lpstr>
      <vt:lpstr>Roboto</vt:lpstr>
      <vt:lpstr>WWU Münster PowerPoint Master</vt:lpstr>
      <vt:lpstr>家庭 Jiātíng</vt:lpstr>
      <vt:lpstr>TONES!</vt:lpstr>
      <vt:lpstr>Numbers</vt:lpstr>
      <vt:lpstr>日Rì</vt:lpstr>
      <vt:lpstr>月Yuè</vt:lpstr>
      <vt:lpstr>星期Xīngqí</vt:lpstr>
      <vt:lpstr>今天Jīntiān</vt:lpstr>
      <vt:lpstr>Jīntiān jǐ hào?</vt:lpstr>
      <vt:lpstr>Wǒmen yǒu duōshǎo rén?</vt:lpstr>
      <vt:lpstr>During this session, we will…</vt:lpstr>
      <vt:lpstr>聲母Shēngmǔ</vt:lpstr>
      <vt:lpstr>韻母Yùnmǔ</vt:lpstr>
      <vt:lpstr>Questions</vt:lpstr>
      <vt:lpstr>PowerPoint Presentation</vt:lpstr>
      <vt:lpstr>What did you understand?</vt:lpstr>
      <vt:lpstr>Family tree</vt:lpstr>
      <vt:lpstr>Let‘s learn them one by one</vt:lpstr>
      <vt:lpstr>Vocabs</vt:lpstr>
      <vt:lpstr>Vocabs</vt:lpstr>
      <vt:lpstr>Vocabs</vt:lpstr>
      <vt:lpstr>Vocabs</vt:lpstr>
      <vt:lpstr>Vocabs</vt:lpstr>
      <vt:lpstr>Vocabs</vt:lpstr>
      <vt:lpstr>Vocabs</vt:lpstr>
      <vt:lpstr>Vocabs</vt:lpstr>
      <vt:lpstr>Vocabs</vt:lpstr>
      <vt:lpstr>Vocabs</vt:lpstr>
      <vt:lpstr>Group practice</vt:lpstr>
      <vt:lpstr>多少Duōshǎo / 幾Jǐ</vt:lpstr>
      <vt:lpstr>Group Practice</vt:lpstr>
      <vt:lpstr>歲數Suìshu</vt:lpstr>
      <vt:lpstr>幾歲Jǐ suì?</vt:lpstr>
      <vt:lpstr>Group Practice</vt:lpstr>
      <vt:lpstr>有Yǒu</vt:lpstr>
      <vt:lpstr>沒有Méi yǒu</vt:lpstr>
      <vt:lpstr>不Bù</vt:lpstr>
      <vt:lpstr>Practice</vt:lpstr>
      <vt:lpstr>PowerPoint Presentation</vt:lpstr>
      <vt:lpstr>More?</vt:lpstr>
      <vt:lpstr>生日Shēngrì</vt:lpstr>
      <vt:lpstr>年Nián</vt:lpstr>
      <vt:lpstr>你的生日是甚麼？ Nǐ de shēngrì shì shénme?</vt:lpstr>
      <vt:lpstr>Nǐ gēgē shēngrì shì shénme?</vt:lpstr>
      <vt:lpstr>Questions?</vt:lpstr>
      <vt:lpstr>聲母Shēngmǔ</vt:lpstr>
      <vt:lpstr>韻母Yùnmǔ</vt:lpstr>
      <vt:lpstr>Role play!</vt:lpstr>
      <vt:lpstr>Diǎn</vt:lpstr>
      <vt:lpstr>幾點了？ Jǐ diǎn le?</vt:lpstr>
      <vt:lpstr>Questions?</vt:lpstr>
      <vt:lpstr>PowerPoint Presentation</vt:lpstr>
      <vt:lpstr>家Jiā</vt:lpstr>
      <vt:lpstr>裏lǐ</vt:lpstr>
      <vt:lpstr>LAST</vt:lpstr>
      <vt:lpstr>Welldone! We have…</vt:lpstr>
      <vt:lpstr>One last thing…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Nei Ching Lou</cp:lastModifiedBy>
  <cp:revision>100</cp:revision>
  <dcterms:created xsi:type="dcterms:W3CDTF">2019-09-05T08:02:51Z</dcterms:created>
  <dcterms:modified xsi:type="dcterms:W3CDTF">2024-05-15T13:37:03Z</dcterms:modified>
</cp:coreProperties>
</file>