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9" r:id="rId2"/>
    <p:sldId id="257" r:id="rId3"/>
    <p:sldId id="265" r:id="rId4"/>
    <p:sldId id="294" r:id="rId5"/>
    <p:sldId id="280" r:id="rId6"/>
    <p:sldId id="308" r:id="rId7"/>
    <p:sldId id="281" r:id="rId8"/>
    <p:sldId id="306" r:id="rId9"/>
    <p:sldId id="295" r:id="rId10"/>
    <p:sldId id="269" r:id="rId11"/>
    <p:sldId id="270" r:id="rId12"/>
    <p:sldId id="271" r:id="rId13"/>
    <p:sldId id="307" r:id="rId14"/>
    <p:sldId id="262" r:id="rId15"/>
    <p:sldId id="272" r:id="rId16"/>
    <p:sldId id="293" r:id="rId17"/>
    <p:sldId id="278" r:id="rId18"/>
    <p:sldId id="273" r:id="rId19"/>
    <p:sldId id="314" r:id="rId20"/>
    <p:sldId id="274" r:id="rId21"/>
    <p:sldId id="315" r:id="rId22"/>
    <p:sldId id="279" r:id="rId23"/>
    <p:sldId id="275" r:id="rId24"/>
    <p:sldId id="276" r:id="rId25"/>
    <p:sldId id="277" r:id="rId26"/>
    <p:sldId id="284" r:id="rId27"/>
    <p:sldId id="290" r:id="rId28"/>
    <p:sldId id="283" r:id="rId29"/>
    <p:sldId id="316" r:id="rId30"/>
    <p:sldId id="285" r:id="rId31"/>
    <p:sldId id="317" r:id="rId32"/>
    <p:sldId id="287" r:id="rId33"/>
    <p:sldId id="318" r:id="rId34"/>
    <p:sldId id="309" r:id="rId35"/>
    <p:sldId id="310" r:id="rId36"/>
    <p:sldId id="311" r:id="rId37"/>
    <p:sldId id="319" r:id="rId38"/>
    <p:sldId id="312" r:id="rId39"/>
    <p:sldId id="289" r:id="rId40"/>
    <p:sldId id="264" r:id="rId41"/>
    <p:sldId id="313" r:id="rId42"/>
    <p:sldId id="291" r:id="rId43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5" autoAdjust="0"/>
    <p:restoredTop sz="96197" autoAdjust="0"/>
  </p:normalViewPr>
  <p:slideViewPr>
    <p:cSldViewPr snapToObjects="1">
      <p:cViewPr varScale="1">
        <p:scale>
          <a:sx n="119" d="100"/>
          <a:sy n="119" d="100"/>
        </p:scale>
        <p:origin x="632" y="184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10:38:28.3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16383,'51'0'0,"-1"0"0,8 0 0,1 0 0,6 0 0,10 0 0,12 0 0,18 0 0,3 0 0,-13 0 0,-22 0 0,-7 0 0,7 0 0,18 0 0,12 0 0,-4 0 0,-20 0 0,-24 0 0,-9 0 0,32 0 0,-14 0 0,-2 0 0,9 0 0,18 0 0,8 0 0,1 0 0,-15 0 0,-21 0 0,-19 0 0,-16 0 0,-9 2 0,-4 0 0,2 0 0,1 0 0,8-2 0,3 0 0,0 0 0,-3 0 0,-5 0 0,-7 1 0,-5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10:38:39.0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16383,'61'0'0,"1"0"0,7 0 0,4 0 0,18 0 0,6 0 0,-21 0 0,2 0 0,3 0 0,12 0 0,3 0 0,1 0 0,-20 0 0,2 0 0,0 0 0,1 0 0,5 0 0,1 0 0,0 0 0,-2 0 0,-4 0 0,-2 0 0,0 0 0,-3 0 0,15 0 0,-2 0 0,-5 0 0,20 0 0,-10 0 0,-34 0 0,-6 0 0,21 0 0,-33 0 0,-22 0 0,-6 0 0,-9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10:38:44.8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16383,'64'0'0,"-1"0"0,4 0 0,1 0 0,5 0 0,2 0 0,1 0 0,1 0 0,-2 0 0,1 0 0,-3 0 0,-1 0 0,-1 0 0,-1 0 0,-4 0 0,-1 0 0,-4 0 0,-3 0 0,-6 0 0,-2 0 0,37 0 0,0 0 0,5 0 0,-41 0 0,1 0 0,2 0 0,0 0 0,-1 0 0,-1 0 0,40 0 0,-26 0 0,-21 0 0,-16 0 0,-17 0 0,4 0 0,-3 0 0,5 0 0,3 0 0,-7 0 0,2 0 0,-2 0 0,6 0 0,-3 0 0,1 0 0,-4 0 0,0 0 0,7 4 0,-5-3 0,2 2 0,-5-3 0,8 5 0,3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10:38:50.4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57 16383,'95'0'0,"-34"0"0,4 0 0,16 0 0,4 0 0,7 0 0,1 0 0,-2 0 0,-1 0 0,-11 0 0,-4 0 0,-11 0 0,-5 0 0,31 0 0,-30 0 0,-17 0 0,-11 0 0,0 0 0,4 0 0,7 0 0,7 0 0,6 0 0,3 0 0,-3 0 0,-8 0 0,-11-2 0,-9 0 0,-13 0 0,-2 0 0,22-1 0,11-2 0,32-3 0,-1-2 0,-9 2 0,-17 3 0,-17 1 0,-15 2 0,-11 0 0,-3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10:38:56.7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0 122 16383,'71'0'0,"11"0"0,3 0 0,-33 0 0,1 0 0,1 0 0,2 0 0,3 1 0,2-2 0,0 0 0,0-2 0,-2 0 0,-1 0 0,0-1 0,-1-1 0,42-3 0,-7 2 0,-11-1 0,-13 1 0,-11 0 0,-10 2 0,-5 1 0,-2-2 0,-2 2 0,-1-2 0,-2 2 0,1-1 0,2-1 0,0-2 0,-2 1 0,-1-1 0,-4 3 0,0 1 0,2 1 0,0 2 0,2-2 0,1 0 0,-1-1 0,0 2 0,-2 1 0,-2 0 0,-5 0 0,-5 0 0,-4 0 0,-2 0 0,-1 0 0,3 0 0,2 0 0,-1 0 0,0 0 0,-2 0 0,0 2 0,0 1 0,-3 7 0,0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10:39:01.4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27 16383,'99'0'0,"-1"0"0,-9 0 0,8 0 0,-46 0 0,0 0 0,2 0 0,1 0 0,4 0 0,1 0 0,4 0 0,0 0 0,0 0 0,0 0 0,-1 0 0,-3 0 0,39 0 0,-20 0 0,-18 0 0,-10 0 0,-5 0 0,-3 0 0,1 0 0,-2 0 0,2-3 0,4-2 0,3 0 0,1 0 0,-3 5 0,-3 0 0,-4 0 0,-3 0 0,0 0 0,-3 0 0,-3 0 0,-5 0 0,-3-2 0,-4 0 0,-1 0 0,-1 0 0,-2 2 0,0 0 0,-1 0 0,1 0 0,0 0 0,0 0 0,0 0 0,0 0 0,0 0 0,-1 0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10:39:06.4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80 16383,'52'0'0,"0"0"0,1 0 0,0 0 0,-3 0 0,0 0 0,48 0 0,1 0 0,-14 0 0,-4 0 0,-4 0 0,-1-2 0,-2-2 0,-2-1 0,-8-2 0,-7 1 0,-7-1 0,-9 0 0,0 2 0,1 1 0,7 1 0,38-2 0,-24 0 0,20 3 0,-41-1 0,-8 3 0,-6 0 0,-4 0 0,-1 0 0,-1 0 0,2 0 0,1 0 0,-1 0 0,-1 0 0,-3 0 0,1 0 0,-1 0 0,-1 0 0,-1 0 0,-2 0 0,0 0 0,-2-2 0,4 1 0,-4-2 0,4 2 0,0 1 0,-6 0 0,8 0 0,-8-3 0,5-1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1T10:39:09.9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82 16383,'92'0'0,"-4"0"0,-18 0 0,0 0 0,-2 0 0,0 0 0,-4 0 0,-2 0 0,-1 0 0,-4 0 0,-2 0 0,1 0 0,3-2 0,1-1 0,1 0 0,-4-1 0,-4 2 0,-6-3 0,-3 1 0,2 0 0,4-1 0,6 0 0,2 0 0,0 0 0,-1 0 0,-1 2 0,-5-1 0,-8 1 0,-8-1 0,-5 1 0,-6 0 0,0 2 0,-3 1 0,-2 0 0,-1 0 0,-2 0 0,0 0 0,0-1 0,0-1 0,-1 0 0,1 0 0,0 1 0,0 1 0,0 0 0,3 0 0,-5 0 0,7 0 0,-8 0 0,2 0 0,4 0 0,-8 0 0,8 0 0,-3 0 0,-3 0 0,11 0 0,-7 0 0,7 0 0,-3 0 0,-9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24.04.24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5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9BA86843-7021-4364-95A8-67B8DA8C08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9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35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2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1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67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68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7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7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4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76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1" name="livng.knowledge">
            <a:extLst>
              <a:ext uri="{FF2B5EF4-FFF2-40B4-BE49-F238E27FC236}">
                <a16:creationId xmlns:a16="http://schemas.microsoft.com/office/drawing/2014/main" id="{B73DE3EF-896D-4971-8C8A-221E397EEDE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1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9727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2EF1D502-9C96-42B4-95AC-4CF059C623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E507C7A8-F812-426B-8C12-A4B5593AD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E6E8217F-7D64-4451-8277-0AF5A494DF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659FDFF9-C6F9-4AC7-9609-7E5702684F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BF4FD03E-506A-4342-BE88-6FF8E957AB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5ECCA8D-81B9-4B76-9D69-01EDA47B7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94903C5-B7B6-4C7E-BE6D-6A5E03CB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58224B1-0BCF-45BF-BD0B-E490931AAB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0" y="-8288"/>
            <a:ext cx="12204700" cy="5654051"/>
          </a:xfrm>
          <a:prstGeom prst="rect">
            <a:avLst/>
          </a:prstGeom>
        </p:spPr>
      </p:pic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52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9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146258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6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2894" y="354219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61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3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5970" y="2513778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64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9" name="livng.knowledge">
            <a:extLst>
              <a:ext uri="{FF2B5EF4-FFF2-40B4-BE49-F238E27FC236}">
                <a16:creationId xmlns:a16="http://schemas.microsoft.com/office/drawing/2014/main" id="{9A159AA1-9B2C-4721-B871-37BB4C5069F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>
          <a:xfrm>
            <a:off x="3600000" y="388800"/>
            <a:ext cx="8244000" cy="360000"/>
          </a:xfrm>
        </p:spPr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5696684" cy="7776001"/>
            <a:chOff x="-1908000" y="-468000"/>
            <a:chExt cx="15696684" cy="7776001"/>
          </a:xfrm>
        </p:grpSpPr>
        <p:grpSp>
          <p:nvGrpSpPr>
            <p:cNvPr id="32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53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54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6" name="Bild // Listenebene verringern"/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57" name="Bild // Listenebene erhöhen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5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39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ußzeile"/>
            <p:cNvSpPr txBox="1"/>
            <p:nvPr userDrawn="1"/>
          </p:nvSpPr>
          <p:spPr>
            <a:xfrm rot="10800000" flipH="1" flipV="1">
              <a:off x="1231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0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63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4" name="Linie"/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2.png"/><Relationship Id="rId18" Type="http://schemas.openxmlformats.org/officeDocument/2006/relationships/customXml" Target="../ink/ink8.xml"/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12" Type="http://schemas.openxmlformats.org/officeDocument/2006/relationships/customXml" Target="../ink/ink5.xml"/><Relationship Id="rId17" Type="http://schemas.openxmlformats.org/officeDocument/2006/relationships/image" Target="../media/image14.png"/><Relationship Id="rId2" Type="http://schemas.openxmlformats.org/officeDocument/2006/relationships/image" Target="../media/image9.jpe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customXml" Target="../ink/ink4.xml"/><Relationship Id="rId19" Type="http://schemas.openxmlformats.org/officeDocument/2006/relationships/image" Target="../media/image15.png"/><Relationship Id="rId4" Type="http://schemas.openxmlformats.org/officeDocument/2006/relationships/customXml" Target="../ink/ink1.xml"/><Relationship Id="rId9" Type="http://schemas.openxmlformats.org/officeDocument/2006/relationships/image" Target="../media/image10.png"/><Relationship Id="rId14" Type="http://schemas.openxmlformats.org/officeDocument/2006/relationships/customXml" Target="../ink/ink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youtube.com/watch?v=4xxclxvrExI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你好，我叫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⋯⋯</a:t>
            </a:r>
            <a:b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 err="1"/>
              <a:t>Nǐ</a:t>
            </a:r>
            <a:r>
              <a:rPr lang="de-DE" sz="2800" dirty="0"/>
              <a:t> </a:t>
            </a:r>
            <a:r>
              <a:rPr lang="de-DE" sz="2800" dirty="0" err="1"/>
              <a:t>hǎo</a:t>
            </a:r>
            <a:r>
              <a:rPr lang="de-DE" sz="2800" dirty="0"/>
              <a:t>     </a:t>
            </a:r>
            <a:r>
              <a:rPr lang="de-DE" sz="2800" dirty="0" err="1"/>
              <a:t>wǒ</a:t>
            </a:r>
            <a:r>
              <a:rPr lang="de-DE" sz="2800" dirty="0"/>
              <a:t> </a:t>
            </a:r>
            <a:r>
              <a:rPr lang="de-DE" sz="2800" dirty="0" err="1"/>
              <a:t>jiào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Hello,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89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Tones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Different </a:t>
            </a:r>
            <a:r>
              <a:rPr lang="de-DE" dirty="0" err="1"/>
              <a:t>tones</a:t>
            </a:r>
            <a:r>
              <a:rPr lang="de-DE" dirty="0"/>
              <a:t>=different </a:t>
            </a:r>
            <a:r>
              <a:rPr lang="de-DE" dirty="0" err="1"/>
              <a:t>meaning</a:t>
            </a:r>
            <a:r>
              <a:rPr lang="de-DE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Visualise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sound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tones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write</a:t>
            </a:r>
            <a:r>
              <a:rPr lang="de-DE" dirty="0"/>
              <a:t> </a:t>
            </a:r>
            <a:r>
              <a:rPr lang="de-DE" dirty="0" err="1"/>
              <a:t>it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Flat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Rising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Falling</a:t>
            </a:r>
            <a:r>
              <a:rPr lang="de-DE" dirty="0"/>
              <a:t> and </a:t>
            </a:r>
            <a:r>
              <a:rPr lang="de-DE" dirty="0" err="1"/>
              <a:t>rising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Falling</a:t>
            </a:r>
            <a:endParaRPr lang="de-DE" dirty="0"/>
          </a:p>
        </p:txBody>
      </p:sp>
      <p:pic>
        <p:nvPicPr>
          <p:cNvPr id="1026" name="Picture 2" descr="The Four Chinese Tones">
            <a:extLst>
              <a:ext uri="{FF2B5EF4-FFF2-40B4-BE49-F238E27FC236}">
                <a16:creationId xmlns:a16="http://schemas.microsoft.com/office/drawing/2014/main" id="{F084EEAC-82B3-27F0-B63B-FAAACAE5A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06" y="1869435"/>
            <a:ext cx="371703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85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Let‘s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/>
              <a:t>Hā</a:t>
            </a:r>
            <a:r>
              <a:rPr lang="de-DE" dirty="0"/>
              <a:t> </a:t>
            </a:r>
            <a:r>
              <a:rPr lang="de-DE" dirty="0" err="1"/>
              <a:t>há</a:t>
            </a:r>
            <a:r>
              <a:rPr lang="de-DE" dirty="0"/>
              <a:t> </a:t>
            </a:r>
            <a:r>
              <a:rPr lang="de-DE" dirty="0" err="1"/>
              <a:t>hǎ</a:t>
            </a:r>
            <a:r>
              <a:rPr lang="de-DE" dirty="0"/>
              <a:t> </a:t>
            </a:r>
            <a:r>
              <a:rPr lang="de-DE" dirty="0" err="1"/>
              <a:t>hà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Kā</a:t>
            </a:r>
            <a:r>
              <a:rPr lang="de-DE" dirty="0"/>
              <a:t> </a:t>
            </a:r>
            <a:r>
              <a:rPr lang="de-DE" dirty="0" err="1"/>
              <a:t>ká</a:t>
            </a:r>
            <a:r>
              <a:rPr lang="de-DE" dirty="0"/>
              <a:t> </a:t>
            </a:r>
            <a:r>
              <a:rPr lang="de-DE" dirty="0" err="1"/>
              <a:t>kǎ</a:t>
            </a:r>
            <a:r>
              <a:rPr lang="de-DE" dirty="0"/>
              <a:t> </a:t>
            </a:r>
            <a:r>
              <a:rPr lang="de-DE" dirty="0" err="1"/>
              <a:t>kà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Mā</a:t>
            </a:r>
            <a:r>
              <a:rPr lang="de-DE" dirty="0"/>
              <a:t> </a:t>
            </a:r>
            <a:r>
              <a:rPr lang="de-DE" dirty="0" err="1"/>
              <a:t>má</a:t>
            </a:r>
            <a:r>
              <a:rPr lang="de-DE" dirty="0"/>
              <a:t> </a:t>
            </a:r>
            <a:r>
              <a:rPr lang="de-DE" dirty="0" err="1"/>
              <a:t>mǎ</a:t>
            </a:r>
            <a:r>
              <a:rPr lang="de-DE" dirty="0"/>
              <a:t> </a:t>
            </a:r>
            <a:r>
              <a:rPr lang="de-DE" dirty="0" err="1"/>
              <a:t>mà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Wā</a:t>
            </a:r>
            <a:r>
              <a:rPr lang="de-DE" dirty="0"/>
              <a:t> </a:t>
            </a:r>
            <a:r>
              <a:rPr lang="de-DE" dirty="0" err="1"/>
              <a:t>wá</a:t>
            </a:r>
            <a:r>
              <a:rPr lang="de-DE" dirty="0"/>
              <a:t> </a:t>
            </a:r>
            <a:r>
              <a:rPr lang="de-DE" dirty="0" err="1"/>
              <a:t>wǎ</a:t>
            </a:r>
            <a:r>
              <a:rPr lang="de-DE" dirty="0"/>
              <a:t> </a:t>
            </a:r>
            <a:r>
              <a:rPr lang="de-DE" dirty="0" err="1"/>
              <a:t>wà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Sā</a:t>
            </a:r>
            <a:r>
              <a:rPr lang="de-DE" dirty="0"/>
              <a:t> </a:t>
            </a:r>
            <a:r>
              <a:rPr lang="de-DE" dirty="0" err="1"/>
              <a:t>sá</a:t>
            </a:r>
            <a:r>
              <a:rPr lang="de-DE" dirty="0"/>
              <a:t> </a:t>
            </a:r>
            <a:r>
              <a:rPr lang="de-DE" dirty="0" err="1"/>
              <a:t>sǎ</a:t>
            </a:r>
            <a:r>
              <a:rPr lang="de-DE" dirty="0"/>
              <a:t> </a:t>
            </a:r>
            <a:r>
              <a:rPr lang="de-DE" dirty="0" err="1"/>
              <a:t>sà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Pā</a:t>
            </a:r>
            <a:r>
              <a:rPr lang="de-DE" dirty="0"/>
              <a:t> </a:t>
            </a:r>
            <a:r>
              <a:rPr lang="de-DE" dirty="0" err="1"/>
              <a:t>pá</a:t>
            </a:r>
            <a:r>
              <a:rPr lang="de-DE" dirty="0"/>
              <a:t> </a:t>
            </a:r>
            <a:r>
              <a:rPr lang="de-DE" dirty="0" err="1"/>
              <a:t>pǎ</a:t>
            </a:r>
            <a:r>
              <a:rPr lang="de-DE" dirty="0"/>
              <a:t> </a:t>
            </a:r>
            <a:r>
              <a:rPr lang="de-DE" dirty="0" err="1"/>
              <a:t>pà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1026" name="Picture 2" descr="The Four Chinese Tones">
            <a:extLst>
              <a:ext uri="{FF2B5EF4-FFF2-40B4-BE49-F238E27FC236}">
                <a16:creationId xmlns:a16="http://schemas.microsoft.com/office/drawing/2014/main" id="{F084EEAC-82B3-27F0-B63B-FAAACAE5A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14" y="872716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904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Tips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3074" name="Picture 2" descr="4 Tones | One-To-One Chinese Lessons | Chinese lessons, Mandarin chinese  learning, Chinese language">
            <a:extLst>
              <a:ext uri="{FF2B5EF4-FFF2-40B4-BE49-F238E27FC236}">
                <a16:creationId xmlns:a16="http://schemas.microsoft.com/office/drawing/2014/main" id="{0026CD39-6E5B-E01A-B2F3-2638DB86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016000"/>
            <a:ext cx="88900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1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He/she is… we are…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2" name="The Four Tones - Basic Chinese Mandarin Ep. 2" descr="The Four Tones - Basic Chinese Mandarin Ep. 2">
            <a:hlinkClick r:id="" action="ppaction://media"/>
            <a:extLst>
              <a:ext uri="{FF2B5EF4-FFF2-40B4-BE49-F238E27FC236}">
                <a16:creationId xmlns:a16="http://schemas.microsoft.com/office/drawing/2014/main" id="{D2436752-30A9-1327-E095-DB2E92BA90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1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listening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/>
              <a:t>加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雨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寫字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天氣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牛奶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留學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回去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因為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5122" name="Picture 2" descr="Mandarin Chinese tones worksheet">
            <a:extLst>
              <a:ext uri="{FF2B5EF4-FFF2-40B4-BE49-F238E27FC236}">
                <a16:creationId xmlns:a16="http://schemas.microsoft.com/office/drawing/2014/main" id="{8F15475A-87BA-ABC1-15CA-FE950B0CC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4300"/>
          <a:stretch/>
        </p:blipFill>
        <p:spPr bwMode="auto">
          <a:xfrm>
            <a:off x="3185062" y="704631"/>
            <a:ext cx="5832648" cy="56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BA5D766-FCA7-2291-C2E1-3A44367AB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380" y="2204864"/>
            <a:ext cx="2755187" cy="275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495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listening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/>
              <a:t>加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雨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寫字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天氣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牛奶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留學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回去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因為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5122" name="Picture 2" descr="Mandarin Chinese tones worksheet">
            <a:extLst>
              <a:ext uri="{FF2B5EF4-FFF2-40B4-BE49-F238E27FC236}">
                <a16:creationId xmlns:a16="http://schemas.microsoft.com/office/drawing/2014/main" id="{8F15475A-87BA-ABC1-15CA-FE950B0CC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4300"/>
          <a:stretch/>
        </p:blipFill>
        <p:spPr bwMode="auto">
          <a:xfrm>
            <a:off x="3185062" y="704631"/>
            <a:ext cx="5832648" cy="56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BA5D766-FCA7-2291-C2E1-3A44367AB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380" y="2204864"/>
            <a:ext cx="2755187" cy="275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EBB1EF-527B-3B5C-97DE-EC2745EC77AD}"/>
                  </a:ext>
                </a:extLst>
              </p14:cNvPr>
              <p14:cNvContentPartPr/>
              <p14:nvPr/>
            </p14:nvContentPartPr>
            <p14:xfrm>
              <a:off x="4333341" y="990974"/>
              <a:ext cx="873000" cy="4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EBB1EF-527B-3B5C-97DE-EC2745EC77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79341" y="882974"/>
                <a:ext cx="98064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F6B0433-71C3-1F8B-B9DC-B91534B1D150}"/>
                  </a:ext>
                </a:extLst>
              </p14:cNvPr>
              <p14:cNvContentPartPr/>
              <p14:nvPr/>
            </p14:nvContentPartPr>
            <p14:xfrm>
              <a:off x="6623301" y="1735454"/>
              <a:ext cx="95832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F6B0433-71C3-1F8B-B9DC-B91534B1D1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69661" y="1627814"/>
                <a:ext cx="10659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E387A25-CE2A-D75E-4A1C-63310B2BFC6F}"/>
                  </a:ext>
                </a:extLst>
              </p14:cNvPr>
              <p14:cNvContentPartPr/>
              <p14:nvPr/>
            </p14:nvContentPartPr>
            <p14:xfrm>
              <a:off x="5476701" y="2375174"/>
              <a:ext cx="894960" cy="6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E387A25-CE2A-D75E-4A1C-63310B2BFC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22701" y="2267174"/>
                <a:ext cx="100260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D4BDE6-7EC6-4A83-E24A-2D0417253825}"/>
                  </a:ext>
                </a:extLst>
              </p14:cNvPr>
              <p14:cNvContentPartPr/>
              <p14:nvPr/>
            </p14:nvContentPartPr>
            <p14:xfrm>
              <a:off x="6663981" y="3090494"/>
              <a:ext cx="774000" cy="20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D4BDE6-7EC6-4A83-E24A-2D041725382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09981" y="2982494"/>
                <a:ext cx="88164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7406EA-9A75-0A6B-4C27-94DA71232E26}"/>
                  </a:ext>
                </a:extLst>
              </p14:cNvPr>
              <p14:cNvContentPartPr/>
              <p14:nvPr/>
            </p14:nvContentPartPr>
            <p14:xfrm>
              <a:off x="7837221" y="3749654"/>
              <a:ext cx="834840" cy="44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7406EA-9A75-0A6B-4C27-94DA71232E2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83221" y="3642014"/>
                <a:ext cx="9424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4A817E4-CCF5-510C-B2F7-DCBBC6629D02}"/>
                  </a:ext>
                </a:extLst>
              </p14:cNvPr>
              <p14:cNvContentPartPr/>
              <p14:nvPr/>
            </p14:nvContentPartPr>
            <p14:xfrm>
              <a:off x="4358181" y="4520054"/>
              <a:ext cx="824400" cy="10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4A817E4-CCF5-510C-B2F7-DCBBC6629D0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04541" y="4412414"/>
                <a:ext cx="93204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9BB5043-65B6-3631-EA4A-A3E0D6F3E353}"/>
                  </a:ext>
                </a:extLst>
              </p14:cNvPr>
              <p14:cNvContentPartPr/>
              <p14:nvPr/>
            </p14:nvContentPartPr>
            <p14:xfrm>
              <a:off x="7821381" y="5213414"/>
              <a:ext cx="753120" cy="29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9BB5043-65B6-3631-EA4A-A3E0D6F3E3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67741" y="5105774"/>
                <a:ext cx="86076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AE7589B-5835-72D1-510E-5D406CF71FE5}"/>
                  </a:ext>
                </a:extLst>
              </p14:cNvPr>
              <p14:cNvContentPartPr/>
              <p14:nvPr/>
            </p14:nvContentPartPr>
            <p14:xfrm>
              <a:off x="5530701" y="5930174"/>
              <a:ext cx="810720" cy="29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AE7589B-5835-72D1-510E-5D406CF71FE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77061" y="5822534"/>
                <a:ext cx="918360" cy="24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8590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49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你好！Nǐ</a:t>
            </a:r>
            <a:r>
              <a:rPr lang="de-DE" dirty="0"/>
              <a:t> </a:t>
            </a:r>
            <a:r>
              <a:rPr lang="de-DE" dirty="0" err="1"/>
              <a:t>hǎo</a:t>
            </a:r>
            <a:r>
              <a:rPr lang="de-DE" dirty="0"/>
              <a:t> !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你</a:t>
            </a:r>
            <a:r>
              <a:rPr lang="de-DE" dirty="0"/>
              <a:t> </a:t>
            </a:r>
            <a:r>
              <a:rPr lang="de-DE" dirty="0" err="1"/>
              <a:t>Nǐ：you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好</a:t>
            </a:r>
            <a:r>
              <a:rPr lang="de-DE" dirty="0"/>
              <a:t> </a:t>
            </a:r>
            <a:r>
              <a:rPr lang="de-DE" dirty="0" err="1"/>
              <a:t>Hǎo：good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Special </a:t>
            </a:r>
            <a:r>
              <a:rPr lang="de-DE" dirty="0" err="1"/>
              <a:t>rule</a:t>
            </a:r>
            <a:r>
              <a:rPr lang="de-DE" dirty="0"/>
              <a:t>: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tones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, </a:t>
            </a:r>
          </a:p>
          <a:p>
            <a:pPr marL="781172" lvl="1" indent="-457200">
              <a:buFont typeface="Arial" panose="020B0604020202020204" pitchFamily="34" charset="0"/>
              <a:buChar char="•"/>
            </a:pP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character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u="sng" dirty="0" err="1">
                <a:solidFill>
                  <a:schemeClr val="bg1">
                    <a:lumMod val="10000"/>
                  </a:schemeClr>
                </a:solidFill>
              </a:rPr>
              <a:t>pronounced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second</a:t>
            </a:r>
            <a:r>
              <a:rPr lang="de-DE" dirty="0"/>
              <a:t> tone, </a:t>
            </a:r>
          </a:p>
          <a:p>
            <a:pPr marL="781172" lvl="1" indent="-457200">
              <a:buFont typeface="Arial" panose="020B0604020202020204" pitchFamily="34" charset="0"/>
              <a:buChar char="•"/>
            </a:pPr>
            <a:r>
              <a:rPr lang="de-DE" dirty="0"/>
              <a:t>but </a:t>
            </a:r>
            <a:r>
              <a:rPr lang="de-DE" u="sng" dirty="0" err="1"/>
              <a:t>written</a:t>
            </a:r>
            <a:r>
              <a:rPr lang="de-DE" u="sng" dirty="0"/>
              <a:t> </a:t>
            </a:r>
            <a:r>
              <a:rPr lang="de-DE" u="sng" dirty="0" err="1"/>
              <a:t>as</a:t>
            </a:r>
            <a:r>
              <a:rPr lang="de-DE" u="sng" dirty="0"/>
              <a:t> </a:t>
            </a:r>
            <a:r>
              <a:rPr lang="de-DE" u="sng" dirty="0" err="1"/>
              <a:t>third</a:t>
            </a:r>
            <a:r>
              <a:rPr lang="de-DE" u="sng" dirty="0"/>
              <a:t> tone (</a:t>
            </a:r>
            <a:r>
              <a:rPr lang="de-DE" u="sng" dirty="0" err="1"/>
              <a:t>unchanged</a:t>
            </a:r>
            <a:r>
              <a:rPr lang="de-DE" u="sng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Pronounced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: </a:t>
            </a:r>
            <a:r>
              <a:rPr lang="de-DE" dirty="0" err="1">
                <a:highlight>
                  <a:srgbClr val="FFFF00"/>
                </a:highlight>
              </a:rPr>
              <a:t>Ní</a:t>
            </a:r>
            <a:r>
              <a:rPr lang="de-DE" dirty="0"/>
              <a:t> </a:t>
            </a:r>
            <a:r>
              <a:rPr lang="de-DE" dirty="0" err="1"/>
              <a:t>hǎo</a:t>
            </a:r>
            <a:endParaRPr lang="de-DE" dirty="0"/>
          </a:p>
        </p:txBody>
      </p:sp>
      <p:pic>
        <p:nvPicPr>
          <p:cNvPr id="22530" name="Picture 2" descr="Hi cat meme joke | Cat memes, Silly cats, Funny animal jokes">
            <a:extLst>
              <a:ext uri="{FF2B5EF4-FFF2-40B4-BE49-F238E27FC236}">
                <a16:creationId xmlns:a16="http://schemas.microsoft.com/office/drawing/2014/main" id="{F2219298-1B04-720B-3C0E-D3A41B443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58" y="1350962"/>
            <a:ext cx="3437954" cy="33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862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Try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it!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32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session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will…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tones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Group </a:t>
            </a:r>
            <a:r>
              <a:rPr lang="de-DE" dirty="0" err="1"/>
              <a:t>activities</a:t>
            </a:r>
            <a:r>
              <a:rPr lang="de-DE" dirty="0"/>
              <a:t>: </a:t>
            </a:r>
            <a:r>
              <a:rPr lang="de-DE" dirty="0" err="1"/>
              <a:t>Self</a:t>
            </a:r>
            <a:r>
              <a:rPr lang="de-DE" dirty="0"/>
              <a:t> </a:t>
            </a:r>
            <a:r>
              <a:rPr lang="de-DE" dirty="0" err="1"/>
              <a:t>introduce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Mandarin</a:t>
            </a: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parts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: Hi,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… I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… and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5779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我叫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⋯⋯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我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/>
              <a:t>：I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叫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/>
              <a:t>J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iào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/>
              <a:t>：am </a:t>
            </a:r>
            <a:r>
              <a:rPr lang="de-DE" dirty="0" err="1"/>
              <a:t>called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Practical</a:t>
            </a:r>
            <a:r>
              <a:rPr lang="de-DE" dirty="0"/>
              <a:t> </a:t>
            </a:r>
            <a:r>
              <a:rPr lang="de-DE" dirty="0" err="1"/>
              <a:t>pronunciation</a:t>
            </a:r>
            <a:r>
              <a:rPr lang="de-DE" dirty="0"/>
              <a:t>: </a:t>
            </a:r>
            <a:r>
              <a:rPr lang="de-DE" dirty="0" err="1"/>
              <a:t>Rising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third</a:t>
            </a:r>
            <a:r>
              <a:rPr lang="de-DE" dirty="0"/>
              <a:t> tone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usually</a:t>
            </a:r>
            <a:r>
              <a:rPr lang="de-DE" dirty="0"/>
              <a:t> </a:t>
            </a:r>
            <a:r>
              <a:rPr lang="de-DE" dirty="0" err="1"/>
              <a:t>skipped</a:t>
            </a:r>
            <a:r>
              <a:rPr lang="de-DE" dirty="0"/>
              <a:t>,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followed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word</a:t>
            </a:r>
            <a:r>
              <a:rPr lang="de-DE" dirty="0"/>
              <a:t>.</a:t>
            </a:r>
          </a:p>
          <a:p>
            <a:pPr marL="781172" lvl="1" indent="-457200">
              <a:buFont typeface="Arial" panose="020B0604020202020204" pitchFamily="34" charset="0"/>
              <a:buChar char="•"/>
            </a:pPr>
            <a:r>
              <a:rPr lang="de-DE" dirty="0"/>
              <a:t>Keep </a:t>
            </a:r>
            <a:r>
              <a:rPr lang="de-DE" dirty="0" err="1"/>
              <a:t>it</a:t>
            </a:r>
            <a:r>
              <a:rPr lang="de-DE" dirty="0"/>
              <a:t> FLAT &amp; LOW</a:t>
            </a:r>
          </a:p>
        </p:txBody>
      </p:sp>
      <p:pic>
        <p:nvPicPr>
          <p:cNvPr id="18434" name="Picture 2" descr="This Guy Has The Hardest Name In Africa | Names, What is your name, Funny  gif">
            <a:extLst>
              <a:ext uri="{FF2B5EF4-FFF2-40B4-BE49-F238E27FC236}">
                <a16:creationId xmlns:a16="http://schemas.microsoft.com/office/drawing/2014/main" id="{371E033A-BA5B-9D4B-F42B-BE7D5856A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94" y="522702"/>
            <a:ext cx="5550768" cy="290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138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Try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it!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31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94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recap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third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tone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followed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b="1" dirty="0" err="1"/>
              <a:t>third</a:t>
            </a:r>
            <a:r>
              <a:rPr lang="de-DE" b="1" dirty="0"/>
              <a:t> tone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character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pronounced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second</a:t>
            </a:r>
            <a:r>
              <a:rPr lang="de-DE" b="1" dirty="0"/>
              <a:t> tone</a:t>
            </a:r>
            <a:r>
              <a:rPr lang="de-DE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followed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b="1" dirty="0" err="1"/>
              <a:t>any</a:t>
            </a:r>
            <a:r>
              <a:rPr lang="de-DE" b="1" dirty="0"/>
              <a:t> </a:t>
            </a:r>
            <a:r>
              <a:rPr lang="de-DE" b="1" dirty="0" err="1"/>
              <a:t>other</a:t>
            </a:r>
            <a:r>
              <a:rPr lang="de-DE" b="1" dirty="0"/>
              <a:t> </a:t>
            </a:r>
            <a:r>
              <a:rPr lang="de-DE" b="1" dirty="0" err="1"/>
              <a:t>tones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character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pronounced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b="1" dirty="0"/>
              <a:t>half </a:t>
            </a:r>
            <a:r>
              <a:rPr lang="de-DE" b="1" dirty="0" err="1"/>
              <a:t>third</a:t>
            </a:r>
            <a:r>
              <a:rPr lang="de-DE" b="1" dirty="0"/>
              <a:t> tone</a:t>
            </a:r>
            <a:r>
              <a:rPr lang="de-DE" dirty="0"/>
              <a:t>.</a:t>
            </a:r>
          </a:p>
          <a:p>
            <a:pPr marL="781172" lvl="1" indent="-457200">
              <a:buFont typeface="Arial" panose="020B0604020202020204" pitchFamily="34" charset="0"/>
              <a:buChar char="•"/>
            </a:pPr>
            <a:r>
              <a:rPr lang="de-DE" b="0" dirty="0"/>
              <a:t>(</a:t>
            </a:r>
            <a:r>
              <a:rPr lang="de-DE" b="0" dirty="0" err="1"/>
              <a:t>skip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rising</a:t>
            </a:r>
            <a:r>
              <a:rPr lang="de-DE" b="0" dirty="0"/>
              <a:t> </a:t>
            </a:r>
            <a:r>
              <a:rPr lang="de-DE" b="0" dirty="0" err="1"/>
              <a:t>part</a:t>
            </a:r>
            <a:r>
              <a:rPr lang="de-DE" b="0" dirty="0"/>
              <a:t>)</a:t>
            </a:r>
          </a:p>
          <a:p>
            <a:pPr marL="781172" lvl="1" indent="-457200">
              <a:buFont typeface="Arial" panose="020B0604020202020204" pitchFamily="34" charset="0"/>
              <a:buChar char="•"/>
            </a:pPr>
            <a:r>
              <a:rPr lang="de-DE" dirty="0"/>
              <a:t>FLAT &amp; LOW</a:t>
            </a:r>
          </a:p>
        </p:txBody>
      </p:sp>
      <p:pic>
        <p:nvPicPr>
          <p:cNvPr id="17412" name="Picture 4" descr="Nick Young got trolled with his own meme - SBNation.com">
            <a:extLst>
              <a:ext uri="{FF2B5EF4-FFF2-40B4-BE49-F238E27FC236}">
                <a16:creationId xmlns:a16="http://schemas.microsoft.com/office/drawing/2014/main" id="{EE449BA8-E053-5C70-AD5F-20C751E5B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02" y="3476781"/>
            <a:ext cx="2769096" cy="236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47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Try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both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together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/>
              <a:t>你</a:t>
            </a:r>
            <a:r>
              <a:rPr lang="de-DE" sz="3200" dirty="0"/>
              <a:t>  </a:t>
            </a:r>
            <a:r>
              <a:rPr lang="de-DE" sz="3200" dirty="0" err="1"/>
              <a:t>好</a:t>
            </a:r>
            <a:r>
              <a:rPr lang="de-DE" sz="3200" dirty="0"/>
              <a:t> !  </a:t>
            </a:r>
            <a:r>
              <a:rPr lang="de-D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我</a:t>
            </a:r>
            <a:r>
              <a:rPr lang="de-DE" sz="3200" dirty="0"/>
              <a:t>   </a:t>
            </a:r>
            <a:r>
              <a:rPr lang="de-D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叫</a:t>
            </a:r>
            <a:r>
              <a:rPr lang="de-DE" sz="3200" dirty="0"/>
              <a:t> </a:t>
            </a:r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 David。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>
                <a:highlight>
                  <a:srgbClr val="FFFF00"/>
                </a:highlight>
              </a:rPr>
              <a:t>Nǐ</a:t>
            </a:r>
            <a:r>
              <a:rPr lang="de-DE" sz="3200" dirty="0"/>
              <a:t>  </a:t>
            </a:r>
            <a:r>
              <a:rPr lang="de-DE" sz="3200" dirty="0" err="1"/>
              <a:t>hǎo</a:t>
            </a:r>
            <a:r>
              <a:rPr lang="de-DE" sz="3200" dirty="0"/>
              <a:t>. </a:t>
            </a:r>
            <a:r>
              <a:rPr lang="de-DE" sz="32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 David.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b="0" dirty="0">
              <a:solidFill>
                <a:schemeClr val="bg1">
                  <a:lumMod val="1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sz="2400" b="0" dirty="0" err="1">
                <a:solidFill>
                  <a:schemeClr val="bg1">
                    <a:lumMod val="10000"/>
                  </a:schemeClr>
                </a:solidFill>
              </a:rPr>
              <a:t>Pronounce</a:t>
            </a:r>
            <a:r>
              <a:rPr lang="de-DE" sz="2400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sz="2400" b="0" dirty="0" err="1">
                <a:solidFill>
                  <a:schemeClr val="bg1">
                    <a:lumMod val="10000"/>
                  </a:schemeClr>
                </a:solidFill>
              </a:rPr>
              <a:t>the</a:t>
            </a:r>
            <a:r>
              <a:rPr lang="de-DE" sz="2400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sz="2400" b="0" dirty="0" err="1">
                <a:solidFill>
                  <a:schemeClr val="bg1">
                    <a:lumMod val="10000"/>
                  </a:schemeClr>
                </a:solidFill>
              </a:rPr>
              <a:t>tones</a:t>
            </a:r>
            <a:r>
              <a:rPr lang="de-DE" sz="2400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sz="2400" b="0" dirty="0" err="1">
                <a:solidFill>
                  <a:schemeClr val="bg1">
                    <a:lumMod val="10000"/>
                  </a:schemeClr>
                </a:solidFill>
              </a:rPr>
              <a:t>as</a:t>
            </a:r>
            <a:r>
              <a:rPr lang="de-DE" sz="2400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sz="2400" b="1" dirty="0" err="1">
                <a:solidFill>
                  <a:schemeClr val="bg1">
                    <a:lumMod val="10000"/>
                  </a:schemeClr>
                </a:solidFill>
              </a:rPr>
              <a:t>written</a:t>
            </a:r>
            <a:r>
              <a:rPr lang="de-DE" sz="2400" b="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>
                <a:solidFill>
                  <a:schemeClr val="bg1">
                    <a:lumMod val="10000"/>
                  </a:schemeClr>
                </a:solidFill>
              </a:rPr>
              <a:t>Try </a:t>
            </a:r>
            <a:r>
              <a:rPr lang="de-DE" sz="2400" dirty="0" err="1">
                <a:solidFill>
                  <a:schemeClr val="bg1">
                    <a:lumMod val="10000"/>
                  </a:schemeClr>
                </a:solidFill>
              </a:rPr>
              <a:t>it</a:t>
            </a:r>
            <a:r>
              <a:rPr lang="de-DE" sz="2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10000"/>
                  </a:schemeClr>
                </a:solidFill>
              </a:rPr>
              <a:t>with</a:t>
            </a:r>
            <a:r>
              <a:rPr lang="de-DE" sz="2400" dirty="0">
                <a:solidFill>
                  <a:schemeClr val="bg1">
                    <a:lumMod val="10000"/>
                  </a:schemeClr>
                </a:solidFill>
              </a:rPr>
              <a:t> a </a:t>
            </a:r>
            <a:r>
              <a:rPr lang="de-DE" sz="2400" b="1" dirty="0" err="1">
                <a:solidFill>
                  <a:schemeClr val="bg1">
                    <a:lumMod val="10000"/>
                  </a:schemeClr>
                </a:solidFill>
              </a:rPr>
              <a:t>practical</a:t>
            </a:r>
            <a:r>
              <a:rPr lang="de-DE" sz="24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bg1">
                    <a:lumMod val="10000"/>
                  </a:schemeClr>
                </a:solidFill>
              </a:rPr>
              <a:t>pronunciation</a:t>
            </a:r>
            <a:r>
              <a:rPr lang="de-DE" sz="24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6386" name="Picture 2" descr="How to Respond when someone Says &quot;Hi&quot; — 14 Best Ways">
            <a:extLst>
              <a:ext uri="{FF2B5EF4-FFF2-40B4-BE49-F238E27FC236}">
                <a16:creationId xmlns:a16="http://schemas.microsoft.com/office/drawing/2014/main" id="{FB59D321-BD6B-C1D4-DF62-D98C98519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70" y="1420566"/>
            <a:ext cx="5846936" cy="329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174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Group </a:t>
            </a:r>
            <a:r>
              <a:rPr lang="de-DE" dirty="0" err="1"/>
              <a:t>practice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Introduce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your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selves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with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your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groupmates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. (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repeat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repeat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repeat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/>
              <a:t>A: </a:t>
            </a:r>
            <a:r>
              <a:rPr lang="de-DE" sz="2000" dirty="0" err="1"/>
              <a:t>你</a:t>
            </a:r>
            <a:r>
              <a:rPr lang="de-DE" sz="2000" dirty="0"/>
              <a:t>  </a:t>
            </a:r>
            <a:r>
              <a:rPr lang="de-DE" sz="2000" dirty="0" err="1"/>
              <a:t>好</a:t>
            </a:r>
            <a:r>
              <a:rPr lang="de-DE" sz="2000" dirty="0"/>
              <a:t> ! 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我</a:t>
            </a:r>
            <a:r>
              <a:rPr lang="de-DE" sz="2000" dirty="0"/>
              <a:t>  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叫</a:t>
            </a:r>
            <a:r>
              <a:rPr lang="de-DE" sz="2000" dirty="0"/>
              <a:t>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/>
              <a:t>A: </a:t>
            </a:r>
            <a:r>
              <a:rPr lang="de-DE" sz="2000" dirty="0" err="1">
                <a:highlight>
                  <a:srgbClr val="FFFF00"/>
                </a:highlight>
              </a:rPr>
              <a:t>Nǐ</a:t>
            </a:r>
            <a:r>
              <a:rPr lang="de-DE" sz="2000" dirty="0"/>
              <a:t>  </a:t>
            </a:r>
            <a:r>
              <a:rPr lang="de-DE" sz="2000" dirty="0" err="1"/>
              <a:t>hǎo</a:t>
            </a:r>
            <a:r>
              <a:rPr lang="de-DE" sz="2000" dirty="0"/>
              <a:t>.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B</a:t>
            </a:r>
            <a:r>
              <a:rPr lang="de-DE" sz="2000" dirty="0"/>
              <a:t>: </a:t>
            </a:r>
            <a:r>
              <a:rPr lang="de-DE" sz="2000" dirty="0" err="1"/>
              <a:t>你</a:t>
            </a:r>
            <a:r>
              <a:rPr lang="de-DE" sz="2000" dirty="0"/>
              <a:t>  </a:t>
            </a:r>
            <a:r>
              <a:rPr lang="de-DE" sz="2000" dirty="0" err="1"/>
              <a:t>好</a:t>
            </a:r>
            <a:r>
              <a:rPr lang="de-DE" sz="2000" dirty="0"/>
              <a:t> ! (</a:t>
            </a:r>
            <a:r>
              <a:rPr lang="de-DE" sz="2000" dirty="0" err="1"/>
              <a:t>his</a:t>
            </a:r>
            <a:r>
              <a:rPr lang="de-DE" sz="2000" dirty="0"/>
              <a:t>/her </a:t>
            </a:r>
            <a:r>
              <a:rPr lang="de-DE" sz="2000" dirty="0" err="1"/>
              <a:t>name</a:t>
            </a:r>
            <a:r>
              <a:rPr lang="de-DE" sz="2000" dirty="0"/>
              <a:t>) ，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我</a:t>
            </a:r>
            <a:r>
              <a:rPr lang="de-DE" sz="2000" dirty="0"/>
              <a:t>  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叫</a:t>
            </a:r>
            <a:r>
              <a:rPr lang="de-DE" sz="2000" dirty="0"/>
              <a:t>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B</a:t>
            </a:r>
            <a:r>
              <a:rPr lang="de-DE" sz="2000" dirty="0"/>
              <a:t>: </a:t>
            </a:r>
            <a:r>
              <a:rPr lang="de-DE" sz="2000" dirty="0" err="1">
                <a:highlight>
                  <a:srgbClr val="FFFF00"/>
                </a:highlight>
              </a:rPr>
              <a:t>Nǐ</a:t>
            </a:r>
            <a:r>
              <a:rPr lang="de-DE" sz="2000" dirty="0"/>
              <a:t>  </a:t>
            </a:r>
            <a:r>
              <a:rPr lang="de-DE" sz="2000" dirty="0" err="1"/>
              <a:t>hǎo</a:t>
            </a:r>
            <a:r>
              <a:rPr lang="de-DE" sz="2000" dirty="0"/>
              <a:t>. (</a:t>
            </a:r>
            <a:r>
              <a:rPr lang="de-DE" sz="2000" dirty="0" err="1"/>
              <a:t>his</a:t>
            </a:r>
            <a:r>
              <a:rPr lang="de-DE" sz="2000" dirty="0"/>
              <a:t>/her </a:t>
            </a:r>
            <a:r>
              <a:rPr lang="de-DE" sz="2000" dirty="0" err="1"/>
              <a:t>name</a:t>
            </a:r>
            <a:r>
              <a:rPr lang="de-DE" sz="2000" dirty="0"/>
              <a:t>).    </a:t>
            </a:r>
            <a:r>
              <a:rPr lang="de-DE" sz="2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50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26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Perfect</a:t>
            </a:r>
            <a:r>
              <a:rPr lang="de-DE" dirty="0"/>
              <a:t>! </a:t>
            </a: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learnt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…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bg1">
                    <a:lumMod val="10000"/>
                  </a:schemeClr>
                </a:solidFill>
              </a:rPr>
              <a:t>Hi! </a:t>
            </a:r>
            <a:r>
              <a:rPr lang="de-DE" b="1" dirty="0" err="1">
                <a:solidFill>
                  <a:schemeClr val="bg1">
                    <a:lumMod val="10000"/>
                  </a:schemeClr>
                </a:solidFill>
              </a:rPr>
              <a:t>My</a:t>
            </a:r>
            <a:r>
              <a:rPr lang="de-DE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10000"/>
                  </a:schemeClr>
                </a:solidFill>
              </a:rPr>
              <a:t>name</a:t>
            </a:r>
            <a:r>
              <a:rPr lang="de-DE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bg1">
                    <a:lumMod val="10000"/>
                  </a:schemeClr>
                </a:solidFill>
              </a:rPr>
              <a:t>is</a:t>
            </a:r>
            <a:r>
              <a:rPr lang="de-DE" b="1" dirty="0">
                <a:solidFill>
                  <a:schemeClr val="bg1">
                    <a:lumMod val="10000"/>
                  </a:schemeClr>
                </a:solidFill>
              </a:rPr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What‘s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next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9218" name="Picture 2" descr="Coronavirus: Clap for our Carers - what's it all about? - BBC Newsround">
            <a:extLst>
              <a:ext uri="{FF2B5EF4-FFF2-40B4-BE49-F238E27FC236}">
                <a16:creationId xmlns:a16="http://schemas.microsoft.com/office/drawing/2014/main" id="{A8C702F0-AED4-669C-494E-C99D29449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18" y="2029414"/>
            <a:ext cx="6240016" cy="35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957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</a:t>
            </a:r>
            <a:r>
              <a:rPr lang="de-DE" dirty="0" err="1"/>
              <a:t>我來自</a:t>
            </a:r>
            <a:r>
              <a:rPr lang="de-DE" dirty="0"/>
              <a:t>⋯⋯ </a:t>
            </a:r>
            <a:r>
              <a:rPr lang="de-DE" dirty="0">
                <a:highlight>
                  <a:srgbClr val="FFFF00"/>
                </a:highlight>
              </a:rPr>
              <a:t>Wo</a:t>
            </a:r>
            <a:r>
              <a:rPr lang="de-DE" dirty="0"/>
              <a:t>̌ </a:t>
            </a:r>
            <a:r>
              <a:rPr lang="de-DE" dirty="0" err="1"/>
              <a:t>lái</a:t>
            </a:r>
            <a:r>
              <a:rPr lang="de-DE" dirty="0"/>
              <a:t> </a:t>
            </a:r>
            <a:r>
              <a:rPr lang="de-DE" dirty="0" err="1"/>
              <a:t>zi</a:t>
            </a:r>
            <a:r>
              <a:rPr lang="de-DE" dirty="0"/>
              <a:t>̀ 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我</a:t>
            </a:r>
            <a:r>
              <a:rPr lang="de-DE" dirty="0"/>
              <a:t> Wǒ：I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來自</a:t>
            </a:r>
            <a:r>
              <a:rPr lang="de-DE" dirty="0"/>
              <a:t> </a:t>
            </a:r>
            <a:r>
              <a:rPr lang="de-DE" dirty="0" err="1"/>
              <a:t>Lái</a:t>
            </a:r>
            <a:r>
              <a:rPr lang="de-DE" dirty="0"/>
              <a:t> </a:t>
            </a:r>
            <a:r>
              <a:rPr lang="de-DE" dirty="0" err="1"/>
              <a:t>zi</a:t>
            </a:r>
            <a:r>
              <a:rPr lang="de-DE" dirty="0"/>
              <a:t>̀ ：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de-DE" dirty="0" err="1"/>
              <a:t>from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Remember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pronounce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third</a:t>
            </a:r>
            <a:r>
              <a:rPr lang="de-DE" dirty="0"/>
              <a:t> tone </a:t>
            </a:r>
            <a:r>
              <a:rPr lang="de-DE" dirty="0" err="1"/>
              <a:t>practically</a:t>
            </a:r>
            <a:r>
              <a:rPr lang="de-DE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/>
              <a:t>德国</a:t>
            </a:r>
            <a:r>
              <a:rPr lang="de-DE" dirty="0" err="1"/>
              <a:t>Déguó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中国Zhōngguó</a:t>
            </a:r>
            <a:endParaRPr lang="de-DE" dirty="0"/>
          </a:p>
        </p:txBody>
      </p:sp>
      <p:sp>
        <p:nvSpPr>
          <p:cNvPr id="2" name="AutoShape 2" descr="Country - Wikipedia">
            <a:extLst>
              <a:ext uri="{FF2B5EF4-FFF2-40B4-BE49-F238E27FC236}">
                <a16:creationId xmlns:a16="http://schemas.microsoft.com/office/drawing/2014/main" id="{559D8F49-4E79-F8E2-C26D-D3F65F9903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995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Country - Wikipedia">
            <a:extLst>
              <a:ext uri="{FF2B5EF4-FFF2-40B4-BE49-F238E27FC236}">
                <a16:creationId xmlns:a16="http://schemas.microsoft.com/office/drawing/2014/main" id="{E66E8015-96F9-419C-7F94-8F6D2DCC88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0235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Germany - Wikipedia">
            <a:extLst>
              <a:ext uri="{FF2B5EF4-FFF2-40B4-BE49-F238E27FC236}">
                <a16:creationId xmlns:a16="http://schemas.microsoft.com/office/drawing/2014/main" id="{DE9F8310-AD5D-F762-1B1B-33D637B26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42" y="4653136"/>
            <a:ext cx="600066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中華人民共和國國旗_中國政府網">
            <a:extLst>
              <a:ext uri="{FF2B5EF4-FFF2-40B4-BE49-F238E27FC236}">
                <a16:creationId xmlns:a16="http://schemas.microsoft.com/office/drawing/2014/main" id="{BB31B4DD-1CBF-80BD-0EB8-9B2EA3DCC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42" y="5168476"/>
            <a:ext cx="600066" cy="3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96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Try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it!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010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Who am I?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Ching Lou, David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21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Born and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raised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in Hong Kong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Second </a:t>
            </a:r>
            <a:r>
              <a:rPr lang="de-DE" dirty="0" err="1"/>
              <a:t>year</a:t>
            </a:r>
            <a:r>
              <a:rPr lang="de-DE" dirty="0"/>
              <a:t> in Germany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Studying</a:t>
            </a:r>
            <a:r>
              <a:rPr lang="de-DE" dirty="0"/>
              <a:t> </a:t>
            </a:r>
            <a:r>
              <a:rPr lang="de-DE" dirty="0" err="1"/>
              <a:t>Bsc</a:t>
            </a:r>
            <a:r>
              <a:rPr lang="de-DE" dirty="0"/>
              <a:t>. Human Movement in Sports and </a:t>
            </a:r>
            <a:r>
              <a:rPr lang="de-DE" dirty="0" err="1"/>
              <a:t>Exercise</a:t>
            </a:r>
            <a:r>
              <a:rPr lang="de-DE" dirty="0"/>
              <a:t> (WWU)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Mother </a:t>
            </a:r>
            <a:r>
              <a:rPr lang="de-DE" dirty="0" err="1"/>
              <a:t>tongue</a:t>
            </a:r>
            <a:r>
              <a:rPr lang="de-DE" dirty="0"/>
              <a:t>: </a:t>
            </a:r>
            <a:r>
              <a:rPr lang="de-DE" dirty="0" err="1"/>
              <a:t>Cantonese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8308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 </a:t>
            </a:r>
            <a:r>
              <a:rPr lang="de-DE" dirty="0" err="1"/>
              <a:t>你呢</a:t>
            </a:r>
            <a:r>
              <a:rPr lang="de-DE" dirty="0"/>
              <a:t>? Nǐ ne?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你</a:t>
            </a:r>
            <a:r>
              <a:rPr lang="de-DE" dirty="0"/>
              <a:t> Nǐ ：</a:t>
            </a:r>
            <a:r>
              <a:rPr lang="de-DE" dirty="0" err="1"/>
              <a:t>You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呢</a:t>
            </a:r>
            <a:r>
              <a:rPr lang="de-DE" dirty="0"/>
              <a:t> </a:t>
            </a:r>
            <a:r>
              <a:rPr lang="de-DE" dirty="0" err="1"/>
              <a:t>Ne：question</a:t>
            </a:r>
            <a:r>
              <a:rPr lang="de-DE" dirty="0"/>
              <a:t> </a:t>
            </a:r>
            <a:r>
              <a:rPr lang="de-DE" dirty="0" err="1"/>
              <a:t>indicator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Fifth</a:t>
            </a:r>
            <a:r>
              <a:rPr lang="de-DE" dirty="0"/>
              <a:t> tone: neutral</a:t>
            </a:r>
          </a:p>
          <a:p>
            <a:pPr marL="781172" lvl="1" indent="-457200">
              <a:buFont typeface="Arial" panose="020B0604020202020204" pitchFamily="34" charset="0"/>
              <a:buChar char="•"/>
            </a:pPr>
            <a:r>
              <a:rPr lang="de-DE" b="0" dirty="0" err="1"/>
              <a:t>Since</a:t>
            </a:r>
            <a:r>
              <a:rPr lang="de-DE" b="0" dirty="0"/>
              <a:t> </a:t>
            </a:r>
            <a:r>
              <a:rPr lang="de-DE" b="0" dirty="0" err="1"/>
              <a:t>it</a:t>
            </a:r>
            <a:r>
              <a:rPr lang="de-DE" b="0" dirty="0"/>
              <a:t> </a:t>
            </a:r>
            <a:r>
              <a:rPr lang="de-DE" b="0" dirty="0" err="1"/>
              <a:t>is</a:t>
            </a:r>
            <a:r>
              <a:rPr lang="de-DE" b="0" dirty="0"/>
              <a:t> </a:t>
            </a:r>
            <a:r>
              <a:rPr lang="de-DE" b="0" dirty="0" err="1"/>
              <a:t>before</a:t>
            </a:r>
            <a:r>
              <a:rPr lang="de-DE" b="0" dirty="0"/>
              <a:t> a </a:t>
            </a:r>
            <a:r>
              <a:rPr lang="de-DE" b="0" dirty="0" err="1"/>
              <a:t>question</a:t>
            </a:r>
            <a:r>
              <a:rPr lang="de-DE" b="0" dirty="0"/>
              <a:t> </a:t>
            </a:r>
            <a:r>
              <a:rPr lang="de-DE" b="0" dirty="0" err="1"/>
              <a:t>mark</a:t>
            </a:r>
            <a:r>
              <a:rPr lang="de-DE" b="0" dirty="0"/>
              <a:t>, </a:t>
            </a:r>
            <a:r>
              <a:rPr lang="de-DE" b="0" dirty="0" err="1"/>
              <a:t>it</a:t>
            </a:r>
            <a:r>
              <a:rPr lang="de-DE" b="0" dirty="0"/>
              <a:t> </a:t>
            </a:r>
            <a:r>
              <a:rPr lang="de-DE" b="0" dirty="0" err="1"/>
              <a:t>is</a:t>
            </a:r>
            <a:r>
              <a:rPr lang="de-DE" b="0" dirty="0"/>
              <a:t> </a:t>
            </a:r>
            <a:r>
              <a:rPr lang="de-DE" b="0" dirty="0" err="1"/>
              <a:t>pronounced</a:t>
            </a:r>
            <a:r>
              <a:rPr lang="de-DE" b="0" dirty="0"/>
              <a:t> in a </a:t>
            </a:r>
            <a:r>
              <a:rPr lang="de-DE" dirty="0" err="1"/>
              <a:t>higher</a:t>
            </a:r>
            <a:r>
              <a:rPr lang="de-DE" dirty="0"/>
              <a:t> tone</a:t>
            </a:r>
          </a:p>
        </p:txBody>
      </p:sp>
      <p:pic>
        <p:nvPicPr>
          <p:cNvPr id="12290" name="Picture 2" descr="We want you - Festausschuss benötigt Unterstützung - SC Union Emlichheim -  Die offizielle Website rund um den SCU Emlichheim">
            <a:extLst>
              <a:ext uri="{FF2B5EF4-FFF2-40B4-BE49-F238E27FC236}">
                <a16:creationId xmlns:a16="http://schemas.microsoft.com/office/drawing/2014/main" id="{D78E1D59-6527-B8BD-4ED6-C29AEC60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64" y="1133470"/>
            <a:ext cx="3698354" cy="459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322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Try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it!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53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Group </a:t>
            </a:r>
            <a:r>
              <a:rPr lang="de-DE" dirty="0" err="1"/>
              <a:t>practice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/>
              <a:t>A: </a:t>
            </a:r>
            <a:r>
              <a:rPr lang="de-DE" sz="2000" dirty="0" err="1"/>
              <a:t>你</a:t>
            </a:r>
            <a:r>
              <a:rPr lang="de-DE" sz="2000" dirty="0"/>
              <a:t>  </a:t>
            </a:r>
            <a:r>
              <a:rPr lang="de-DE" sz="2000" dirty="0" err="1"/>
              <a:t>好</a:t>
            </a:r>
            <a:r>
              <a:rPr lang="de-DE" sz="2000" dirty="0"/>
              <a:t> ! 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我</a:t>
            </a:r>
            <a:r>
              <a:rPr lang="de-DE" sz="2000" dirty="0"/>
              <a:t>  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叫</a:t>
            </a:r>
            <a:r>
              <a:rPr lang="de-DE" sz="2000" dirty="0"/>
              <a:t>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)。 </a:t>
            </a:r>
            <a:r>
              <a:rPr lang="de-DE" dirty="0" err="1"/>
              <a:t>我</a:t>
            </a:r>
            <a:r>
              <a:rPr lang="de-DE" dirty="0"/>
              <a:t> </a:t>
            </a:r>
            <a:r>
              <a:rPr lang="de-DE" dirty="0" err="1"/>
              <a:t>來</a:t>
            </a:r>
            <a:r>
              <a:rPr lang="de-DE" dirty="0"/>
              <a:t> </a:t>
            </a:r>
            <a:r>
              <a:rPr lang="de-DE" dirty="0" err="1"/>
              <a:t>自</a:t>
            </a:r>
            <a:r>
              <a:rPr lang="de-DE" dirty="0"/>
              <a:t>⋯⋯ </a:t>
            </a:r>
            <a:r>
              <a:rPr lang="de-DE" dirty="0" err="1"/>
              <a:t>你呢</a:t>
            </a:r>
            <a:r>
              <a:rPr lang="de-DE" dirty="0"/>
              <a:t>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/>
              <a:t>A: </a:t>
            </a:r>
            <a:r>
              <a:rPr lang="de-DE" sz="2000" dirty="0" err="1"/>
              <a:t>Nǐ</a:t>
            </a:r>
            <a:r>
              <a:rPr lang="de-DE" sz="2000" dirty="0"/>
              <a:t>  </a:t>
            </a:r>
            <a:r>
              <a:rPr lang="de-DE" sz="2000" dirty="0" err="1"/>
              <a:t>hǎo</a:t>
            </a:r>
            <a:r>
              <a:rPr lang="de-DE" sz="2000" dirty="0"/>
              <a:t>.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r>
              <a:rPr lang="de-DE" dirty="0"/>
              <a:t>   Wǒ </a:t>
            </a:r>
            <a:r>
              <a:rPr lang="de-DE" dirty="0" err="1"/>
              <a:t>lái</a:t>
            </a:r>
            <a:r>
              <a:rPr lang="de-DE" dirty="0"/>
              <a:t> </a:t>
            </a:r>
            <a:r>
              <a:rPr lang="de-DE" dirty="0" err="1"/>
              <a:t>zi</a:t>
            </a:r>
            <a:r>
              <a:rPr lang="de-DE" dirty="0"/>
              <a:t>̀          Nǐ ne?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B</a:t>
            </a:r>
            <a:r>
              <a:rPr lang="de-DE" sz="2000" dirty="0"/>
              <a:t>: </a:t>
            </a:r>
            <a:r>
              <a:rPr lang="de-DE" sz="2000" dirty="0" err="1"/>
              <a:t>你</a:t>
            </a:r>
            <a:r>
              <a:rPr lang="de-DE" sz="2000" dirty="0"/>
              <a:t>  </a:t>
            </a:r>
            <a:r>
              <a:rPr lang="de-DE" sz="2000" dirty="0" err="1"/>
              <a:t>好</a:t>
            </a:r>
            <a:r>
              <a:rPr lang="de-DE" sz="2000" dirty="0"/>
              <a:t> ! (</a:t>
            </a:r>
            <a:r>
              <a:rPr lang="de-DE" sz="2000" dirty="0" err="1"/>
              <a:t>his</a:t>
            </a:r>
            <a:r>
              <a:rPr lang="de-DE" sz="2000" dirty="0"/>
              <a:t>/her </a:t>
            </a:r>
            <a:r>
              <a:rPr lang="de-DE" sz="2000" dirty="0" err="1"/>
              <a:t>name</a:t>
            </a:r>
            <a:r>
              <a:rPr lang="de-DE" sz="2000" dirty="0"/>
              <a:t>) ，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我</a:t>
            </a:r>
            <a:r>
              <a:rPr lang="de-DE" sz="2000" dirty="0"/>
              <a:t>  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叫</a:t>
            </a:r>
            <a:r>
              <a:rPr lang="de-DE" sz="2000" dirty="0"/>
              <a:t>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)。</a:t>
            </a:r>
            <a:r>
              <a:rPr lang="de-DE" dirty="0"/>
              <a:t> </a:t>
            </a:r>
            <a:r>
              <a:rPr lang="de-DE" dirty="0" err="1"/>
              <a:t>我</a:t>
            </a:r>
            <a:r>
              <a:rPr lang="de-DE" dirty="0"/>
              <a:t>  </a:t>
            </a:r>
            <a:r>
              <a:rPr lang="de-DE" dirty="0" err="1"/>
              <a:t>來</a:t>
            </a:r>
            <a:r>
              <a:rPr lang="de-DE" dirty="0"/>
              <a:t> </a:t>
            </a:r>
            <a:r>
              <a:rPr lang="de-DE" dirty="0" err="1"/>
              <a:t>自</a:t>
            </a:r>
            <a:r>
              <a:rPr lang="de-DE" dirty="0"/>
              <a:t>⋯⋯ </a:t>
            </a:r>
            <a:r>
              <a:rPr lang="de-DE" dirty="0" err="1"/>
              <a:t>你呢</a:t>
            </a:r>
            <a:r>
              <a:rPr lang="de-DE" dirty="0"/>
              <a:t>? 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B</a:t>
            </a:r>
            <a:r>
              <a:rPr lang="de-DE" sz="2000" dirty="0"/>
              <a:t>: </a:t>
            </a:r>
            <a:r>
              <a:rPr lang="de-DE" sz="2000" dirty="0" err="1"/>
              <a:t>Nǐ</a:t>
            </a:r>
            <a:r>
              <a:rPr lang="de-DE" sz="2000" dirty="0"/>
              <a:t>  </a:t>
            </a:r>
            <a:r>
              <a:rPr lang="de-DE" sz="2000" dirty="0" err="1"/>
              <a:t>hǎo</a:t>
            </a:r>
            <a:r>
              <a:rPr lang="de-DE" sz="2000" dirty="0"/>
              <a:t>. (</a:t>
            </a:r>
            <a:r>
              <a:rPr lang="de-DE" sz="2000" dirty="0" err="1"/>
              <a:t>his</a:t>
            </a:r>
            <a:r>
              <a:rPr lang="de-DE" sz="2000" dirty="0"/>
              <a:t>/her </a:t>
            </a:r>
            <a:r>
              <a:rPr lang="de-DE" sz="2000" dirty="0" err="1"/>
              <a:t>name</a:t>
            </a:r>
            <a:r>
              <a:rPr lang="de-DE" sz="2000" dirty="0"/>
              <a:t>).   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).   </a:t>
            </a:r>
            <a:r>
              <a:rPr lang="de-DE" dirty="0"/>
              <a:t>Wǒ </a:t>
            </a:r>
            <a:r>
              <a:rPr lang="de-DE" dirty="0" err="1"/>
              <a:t>lái</a:t>
            </a:r>
            <a:r>
              <a:rPr lang="de-DE" dirty="0"/>
              <a:t> </a:t>
            </a:r>
            <a:r>
              <a:rPr lang="de-DE" dirty="0" err="1"/>
              <a:t>zi</a:t>
            </a:r>
            <a:r>
              <a:rPr lang="de-DE" dirty="0"/>
              <a:t>̀.          Nǐ ne?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C: ……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36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74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我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我們Wǒmen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I /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We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050" name="Picture 2" descr="Smiling lovely young woman pointing at herself. Pretty lady looking at  camera. Self-reliance concept. Isolated front view on white background.  Stock-Foto | Adobe Stock">
            <a:extLst>
              <a:ext uri="{FF2B5EF4-FFF2-40B4-BE49-F238E27FC236}">
                <a16:creationId xmlns:a16="http://schemas.microsoft.com/office/drawing/2014/main" id="{54B97EBC-4189-8837-537F-4377E3359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r="11133"/>
          <a:stretch/>
        </p:blipFill>
        <p:spPr bwMode="auto">
          <a:xfrm>
            <a:off x="5310262" y="1414209"/>
            <a:ext cx="5040560" cy="41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88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81FA-FAE5-E803-F9B5-EFFFAD6E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B0C-270A-7F39-D3C5-8FCCB0A9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6EF2-46F7-D3EF-A120-C0FC273A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4F9AC8-0E61-59E7-AB02-79388A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你Nǐ</a:t>
            </a:r>
            <a:r>
              <a:rPr lang="en-US" dirty="0"/>
              <a:t> / </a:t>
            </a:r>
            <a:r>
              <a:rPr lang="en-US" dirty="0" err="1"/>
              <a:t>你們Nǐmen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0E60623-1863-ADA3-7627-1594AF6F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You / you all </a:t>
            </a:r>
          </a:p>
        </p:txBody>
      </p:sp>
      <p:pic>
        <p:nvPicPr>
          <p:cNvPr id="4098" name="Picture 2" descr="Handsome Man Pointing His Finger At Camera Stock Photo, Picture and Royalty  Free Image. Image 30178013.">
            <a:extLst>
              <a:ext uri="{FF2B5EF4-FFF2-40B4-BE49-F238E27FC236}">
                <a16:creationId xmlns:a16="http://schemas.microsoft.com/office/drawing/2014/main" id="{86E4B970-E71B-6FE9-2115-A4E6E6C4D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26" y="1114425"/>
            <a:ext cx="6506347" cy="43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055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81FA-FAE5-E803-F9B5-EFFFAD6E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B0C-270A-7F39-D3C5-8FCCB0A9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6EF2-46F7-D3EF-A120-C0FC273A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4F9AC8-0E61-59E7-AB02-79388A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他Tā</a:t>
            </a:r>
            <a:r>
              <a:rPr lang="en-US" dirty="0"/>
              <a:t>/</a:t>
            </a:r>
            <a:r>
              <a:rPr lang="en-US" dirty="0" err="1"/>
              <a:t>他們tāmen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0E60623-1863-ADA3-7627-1594AF6F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（</a:t>
            </a:r>
            <a:r>
              <a:rPr lang="en-US" dirty="0" err="1"/>
              <a:t>他）He</a:t>
            </a:r>
            <a:endParaRPr lang="en-US" dirty="0"/>
          </a:p>
          <a:p>
            <a:r>
              <a:rPr lang="en-US" dirty="0"/>
              <a:t>（</a:t>
            </a:r>
            <a:r>
              <a:rPr lang="en-US" dirty="0" err="1"/>
              <a:t>她）She</a:t>
            </a:r>
            <a:endParaRPr lang="en-US" dirty="0"/>
          </a:p>
          <a:p>
            <a:r>
              <a:rPr lang="en-US" dirty="0"/>
              <a:t>（</a:t>
            </a:r>
            <a:r>
              <a:rPr lang="en-US" dirty="0" err="1"/>
              <a:t>它）It</a:t>
            </a:r>
            <a:endParaRPr lang="en-US" dirty="0"/>
          </a:p>
        </p:txBody>
      </p:sp>
      <p:pic>
        <p:nvPicPr>
          <p:cNvPr id="6146" name="Picture 2" descr="70+ Large Crowd Pointing At Camera Stock Photos, Pictures &amp; Royalty-Free  Images - iStock">
            <a:extLst>
              <a:ext uri="{FF2B5EF4-FFF2-40B4-BE49-F238E27FC236}">
                <a16:creationId xmlns:a16="http://schemas.microsoft.com/office/drawing/2014/main" id="{703C61DE-CE18-B522-4ECA-60918C72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22" y="1638626"/>
            <a:ext cx="5077528" cy="338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88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Try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it!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51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>
                <a:highlight>
                  <a:srgbClr val="00FF00"/>
                </a:highlight>
              </a:rPr>
              <a:t>你好，我叫</a:t>
            </a:r>
            <a:r>
              <a:rPr lang="de-DE" sz="2000" dirty="0">
                <a:highlight>
                  <a:srgbClr val="00FF00"/>
                </a:highlight>
              </a:rPr>
              <a:t>⋯⋯</a:t>
            </a:r>
            <a:r>
              <a:rPr lang="de-DE" dirty="0">
                <a:highlight>
                  <a:srgbClr val="00FF00"/>
                </a:highlight>
              </a:rPr>
              <a:t> </a:t>
            </a:r>
            <a:r>
              <a:rPr lang="de-DE" dirty="0" err="1">
                <a:highlight>
                  <a:srgbClr val="00FF00"/>
                </a:highlight>
              </a:rPr>
              <a:t>我來自</a:t>
            </a:r>
            <a:r>
              <a:rPr lang="de-DE" dirty="0">
                <a:highlight>
                  <a:srgbClr val="00FF00"/>
                </a:highlight>
              </a:rPr>
              <a:t>⋯⋯（</a:t>
            </a:r>
            <a:r>
              <a:rPr lang="de-DE" dirty="0" err="1">
                <a:highlight>
                  <a:srgbClr val="00FF00"/>
                </a:highlight>
              </a:rPr>
              <a:t>德国</a:t>
            </a:r>
            <a:r>
              <a:rPr lang="de-DE" dirty="0">
                <a:highlight>
                  <a:srgbClr val="00FF00"/>
                </a:highlight>
              </a:rPr>
              <a:t>）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>
                <a:highlight>
                  <a:srgbClr val="00FF00"/>
                </a:highlight>
              </a:rPr>
              <a:t>Nǐ</a:t>
            </a:r>
            <a:r>
              <a:rPr lang="de-DE" sz="2000" dirty="0">
                <a:highlight>
                  <a:srgbClr val="00FF00"/>
                </a:highlight>
              </a:rPr>
              <a:t>  </a:t>
            </a:r>
            <a:r>
              <a:rPr lang="de-DE" sz="2000" dirty="0" err="1">
                <a:highlight>
                  <a:srgbClr val="00FF00"/>
                </a:highlight>
              </a:rPr>
              <a:t>hǎo</a:t>
            </a:r>
            <a:r>
              <a:rPr lang="de-DE" sz="2000" dirty="0">
                <a:highlight>
                  <a:srgbClr val="00FF00"/>
                </a:highlight>
              </a:rPr>
              <a:t>. </a:t>
            </a:r>
            <a:r>
              <a:rPr lang="de-DE" sz="2000" dirty="0" err="1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0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de-DE" sz="20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000" dirty="0" err="1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de-DE" sz="2000" dirty="0"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r>
              <a:rPr lang="de-DE" dirty="0">
                <a:highlight>
                  <a:srgbClr val="00FF00"/>
                </a:highlight>
              </a:rPr>
              <a:t> Wǒ </a:t>
            </a:r>
            <a:r>
              <a:rPr lang="de-DE" dirty="0" err="1">
                <a:highlight>
                  <a:srgbClr val="00FF00"/>
                </a:highlight>
              </a:rPr>
              <a:t>lái</a:t>
            </a:r>
            <a:r>
              <a:rPr lang="de-DE" dirty="0">
                <a:highlight>
                  <a:srgbClr val="00FF00"/>
                </a:highlight>
              </a:rPr>
              <a:t> </a:t>
            </a:r>
            <a:r>
              <a:rPr lang="de-DE" dirty="0" err="1">
                <a:highlight>
                  <a:srgbClr val="00FF00"/>
                </a:highlight>
              </a:rPr>
              <a:t>zi</a:t>
            </a:r>
            <a:r>
              <a:rPr lang="de-DE" dirty="0">
                <a:highlight>
                  <a:srgbClr val="00FF00"/>
                </a:highlight>
              </a:rPr>
              <a:t>̀ (</a:t>
            </a:r>
            <a:r>
              <a:rPr lang="de-DE" dirty="0" err="1">
                <a:highlight>
                  <a:srgbClr val="00FF00"/>
                </a:highlight>
              </a:rPr>
              <a:t>Déguó</a:t>
            </a:r>
            <a:r>
              <a:rPr lang="de-DE" dirty="0">
                <a:highlight>
                  <a:srgbClr val="00FF00"/>
                </a:highlight>
              </a:rPr>
              <a:t>). </a:t>
            </a:r>
            <a:endParaRPr lang="de-DE" sz="2000" dirty="0">
              <a:highlight>
                <a:srgbClr val="00FF00"/>
              </a:highligh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>
                <a:highlight>
                  <a:srgbClr val="FFFF00"/>
                </a:highlight>
              </a:rPr>
              <a:t>他是</a:t>
            </a:r>
            <a:r>
              <a:rPr lang="de-DE" dirty="0">
                <a:highlight>
                  <a:srgbClr val="FFFF00"/>
                </a:highlight>
              </a:rPr>
              <a:t>⋯⋯</a:t>
            </a:r>
            <a:r>
              <a:rPr lang="de-DE" dirty="0" err="1">
                <a:highlight>
                  <a:srgbClr val="FFFF00"/>
                </a:highlight>
              </a:rPr>
              <a:t>他（也）來自</a:t>
            </a:r>
            <a:r>
              <a:rPr lang="de-DE" dirty="0">
                <a:highlight>
                  <a:srgbClr val="FFFF00"/>
                </a:highlight>
              </a:rPr>
              <a:t>⋯⋯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>
                <a:highlight>
                  <a:srgbClr val="FFFF00"/>
                </a:highlight>
              </a:rPr>
              <a:t>Tā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 err="1">
                <a:highlight>
                  <a:srgbClr val="FFFF00"/>
                </a:highlight>
              </a:rPr>
              <a:t>shì</a:t>
            </a:r>
            <a:r>
              <a:rPr lang="de-DE" dirty="0">
                <a:highlight>
                  <a:srgbClr val="FFFF00"/>
                </a:highlight>
              </a:rPr>
              <a:t> (</a:t>
            </a:r>
            <a:r>
              <a:rPr lang="de-DE" dirty="0" err="1">
                <a:highlight>
                  <a:srgbClr val="FFFF00"/>
                </a:highlight>
              </a:rPr>
              <a:t>their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 err="1">
                <a:highlight>
                  <a:srgbClr val="FFFF00"/>
                </a:highlight>
              </a:rPr>
              <a:t>name</a:t>
            </a:r>
            <a:r>
              <a:rPr lang="de-DE" dirty="0">
                <a:highlight>
                  <a:srgbClr val="FFFF00"/>
                </a:highlight>
              </a:rPr>
              <a:t>). </a:t>
            </a:r>
            <a:r>
              <a:rPr lang="de-DE" dirty="0" err="1">
                <a:highlight>
                  <a:srgbClr val="FFFF00"/>
                </a:highlight>
              </a:rPr>
              <a:t>Tā</a:t>
            </a:r>
            <a:r>
              <a:rPr lang="de-DE" dirty="0">
                <a:highlight>
                  <a:srgbClr val="FFFF00"/>
                </a:highlight>
              </a:rPr>
              <a:t> (</a:t>
            </a:r>
            <a:r>
              <a:rPr lang="de-DE" dirty="0" err="1">
                <a:highlight>
                  <a:srgbClr val="FFFF00"/>
                </a:highlight>
              </a:rPr>
              <a:t>yě</a:t>
            </a:r>
            <a:r>
              <a:rPr lang="de-DE" dirty="0">
                <a:highlight>
                  <a:srgbClr val="FFFF00"/>
                </a:highlight>
              </a:rPr>
              <a:t>) </a:t>
            </a:r>
            <a:r>
              <a:rPr lang="de-DE" dirty="0" err="1">
                <a:highlight>
                  <a:srgbClr val="FFFF00"/>
                </a:highlight>
              </a:rPr>
              <a:t>lái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 err="1">
                <a:highlight>
                  <a:srgbClr val="FFFF00"/>
                </a:highlight>
              </a:rPr>
              <a:t>zi</a:t>
            </a:r>
            <a:r>
              <a:rPr lang="de-DE" dirty="0">
                <a:highlight>
                  <a:srgbClr val="FFFF00"/>
                </a:highlight>
              </a:rPr>
              <a:t>̀ (</a:t>
            </a:r>
            <a:r>
              <a:rPr lang="de-DE" dirty="0" err="1">
                <a:highlight>
                  <a:srgbClr val="FFFF00"/>
                </a:highlight>
              </a:rPr>
              <a:t>Déguó</a:t>
            </a:r>
            <a:r>
              <a:rPr lang="de-DE" dirty="0">
                <a:highlight>
                  <a:srgbClr val="FFFF00"/>
                </a:highlight>
              </a:rPr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>
                <a:highlight>
                  <a:srgbClr val="00FFFF"/>
                </a:highlight>
              </a:rPr>
              <a:t>我們</a:t>
            </a:r>
            <a:r>
              <a:rPr lang="zh-TW" altLang="en-US" dirty="0">
                <a:highlight>
                  <a:srgbClr val="00FFFF"/>
                </a:highlight>
              </a:rPr>
              <a:t>喜欢</a:t>
            </a:r>
            <a:r>
              <a:rPr lang="de-DE" dirty="0" err="1">
                <a:highlight>
                  <a:srgbClr val="00FFFF"/>
                </a:highlight>
              </a:rPr>
              <a:t>普通話</a:t>
            </a:r>
            <a:r>
              <a:rPr lang="de-DE" dirty="0">
                <a:highlight>
                  <a:srgbClr val="00FFFF"/>
                </a:highlight>
              </a:rPr>
              <a:t>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>
                <a:highlight>
                  <a:srgbClr val="00FFFF"/>
                </a:highlight>
              </a:rPr>
              <a:t>Wǒmen</a:t>
            </a:r>
            <a:r>
              <a:rPr lang="de-DE" dirty="0">
                <a:highlight>
                  <a:srgbClr val="00FFFF"/>
                </a:highlight>
              </a:rPr>
              <a:t> </a:t>
            </a:r>
            <a:r>
              <a:rPr lang="de-DE" dirty="0" err="1">
                <a:highlight>
                  <a:srgbClr val="00FFFF"/>
                </a:highlight>
              </a:rPr>
              <a:t>xǐhuān</a:t>
            </a:r>
            <a:r>
              <a:rPr lang="de-DE" dirty="0">
                <a:highlight>
                  <a:srgbClr val="00FFFF"/>
                </a:highlight>
              </a:rPr>
              <a:t> </a:t>
            </a:r>
            <a:r>
              <a:rPr lang="de-DE" dirty="0" err="1">
                <a:highlight>
                  <a:srgbClr val="00FFFF"/>
                </a:highlight>
              </a:rPr>
              <a:t>pǔtōnghuà</a:t>
            </a:r>
            <a:r>
              <a:rPr lang="de-DE" dirty="0">
                <a:highlight>
                  <a:srgbClr val="00FFFF"/>
                </a:highlight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He/she is… we are…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Practice 1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9D05D-F751-70F6-D76B-2575C855FE74}"/>
              </a:ext>
            </a:extLst>
          </p:cNvPr>
          <p:cNvSpPr txBox="1"/>
          <p:nvPr/>
        </p:nvSpPr>
        <p:spPr>
          <a:xfrm>
            <a:off x="3785285" y="3239589"/>
            <a:ext cx="2466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</a:t>
            </a:r>
          </a:p>
        </p:txBody>
      </p:sp>
      <p:pic>
        <p:nvPicPr>
          <p:cNvPr id="1026" name="Picture 2" descr="Deutsche Übersetzung von 普通话 ( putonghua / pŭtōnghuà ) - Hochchinesisch auf  Chinesisch">
            <a:extLst>
              <a:ext uri="{FF2B5EF4-FFF2-40B4-BE49-F238E27FC236}">
                <a16:creationId xmlns:a16="http://schemas.microsoft.com/office/drawing/2014/main" id="{B1F62888-C826-8FD3-560D-575D60BB0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t="30692" r="11997"/>
          <a:stretch/>
        </p:blipFill>
        <p:spPr bwMode="auto">
          <a:xfrm>
            <a:off x="4989664" y="358055"/>
            <a:ext cx="3154607" cy="211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llivan">
            <a:extLst>
              <a:ext uri="{FF2B5EF4-FFF2-40B4-BE49-F238E27FC236}">
                <a16:creationId xmlns:a16="http://schemas.microsoft.com/office/drawing/2014/main" id="{C860BB8C-6DCD-F58A-D439-BBB5F3B1C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08" y="2739592"/>
            <a:ext cx="3888432" cy="30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ag of China - Wikipedia">
            <a:extLst>
              <a:ext uri="{FF2B5EF4-FFF2-40B4-BE49-F238E27FC236}">
                <a16:creationId xmlns:a16="http://schemas.microsoft.com/office/drawing/2014/main" id="{649B489B-37C4-F60B-B48B-224C5A196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095" y="908485"/>
            <a:ext cx="1887713" cy="12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eart Eyes Emoji - what it means and how to use it.">
            <a:extLst>
              <a:ext uri="{FF2B5EF4-FFF2-40B4-BE49-F238E27FC236}">
                <a16:creationId xmlns:a16="http://schemas.microsoft.com/office/drawing/2014/main" id="{8D4C21B9-F44A-B783-6CD5-427750FE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192" y="971315"/>
            <a:ext cx="2639616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799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39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Well </a:t>
            </a:r>
            <a:r>
              <a:rPr lang="de-DE" dirty="0" err="1"/>
              <a:t>done</a:t>
            </a:r>
            <a:r>
              <a:rPr lang="de-DE" dirty="0"/>
              <a:t>! Today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learnt</a:t>
            </a:r>
            <a:r>
              <a:rPr lang="de-DE" dirty="0"/>
              <a:t>…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The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five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tones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in Mandarin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Pronouns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Self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introduction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in Mandarin</a:t>
            </a:r>
          </a:p>
          <a:p>
            <a:pPr marL="781172" lvl="1" indent="-4572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Hi,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my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name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is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… I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come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from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… and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you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?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Introducing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your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friends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to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others</a:t>
            </a:r>
            <a:endParaRPr lang="de-DE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3314" name="Picture 2" descr="Tgif - Kostenlose kommunikation Icons">
            <a:extLst>
              <a:ext uri="{FF2B5EF4-FFF2-40B4-BE49-F238E27FC236}">
                <a16:creationId xmlns:a16="http://schemas.microsoft.com/office/drawing/2014/main" id="{4ED012FD-68E9-FB32-5A3C-E316E88AF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34" y="1227336"/>
            <a:ext cx="4403328" cy="440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681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D6DB5-ABFD-B95E-4D0A-FC44A5AA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D7E640-4A5B-F3FC-E1E7-98EF8D50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794EB-5C2C-A368-4D0B-53F647AB5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63A78D-2170-E177-5AAA-2C9F1807F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B746024-BE4F-954E-0D9F-DC022AFFB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This course will be taught in English and Mandarin</a:t>
            </a:r>
          </a:p>
        </p:txBody>
      </p:sp>
    </p:spTree>
    <p:extLst>
      <p:ext uri="{BB962C8B-B14F-4D97-AF65-F5344CB8AC3E}">
        <p14:creationId xmlns:p14="http://schemas.microsoft.com/office/powerpoint/2010/main" val="4115779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type Chinese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tones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K" b="1" i="0" dirty="0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How to Type </a:t>
            </a:r>
            <a:r>
              <a:rPr lang="en-HK" b="1" i="0" dirty="0" err="1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Pīnyīn</a:t>
            </a:r>
            <a:r>
              <a:rPr lang="en-HK" b="1" i="0" dirty="0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 (with TONES!! </a:t>
            </a:r>
            <a:r>
              <a:rPr lang="en-HK" b="1" i="0" dirty="0" err="1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ā</a:t>
            </a:r>
            <a:r>
              <a:rPr lang="en-HK" b="1" i="0" dirty="0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 </a:t>
            </a:r>
            <a:r>
              <a:rPr lang="en-HK" b="1" i="0" dirty="0" err="1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á</a:t>
            </a:r>
            <a:r>
              <a:rPr lang="en-HK" b="1" i="0" dirty="0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 </a:t>
            </a:r>
            <a:r>
              <a:rPr lang="en-HK" b="1" i="0" dirty="0" err="1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ǎ</a:t>
            </a:r>
            <a:r>
              <a:rPr lang="en-HK" b="1" i="0" dirty="0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 </a:t>
            </a:r>
            <a:r>
              <a:rPr lang="en-HK" b="1" i="0" dirty="0" err="1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à</a:t>
            </a:r>
            <a:r>
              <a:rPr lang="en-HK" b="1" i="0" dirty="0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) </a:t>
            </a: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en-HK" b="1" i="0" dirty="0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by </a:t>
            </a:r>
            <a:r>
              <a:rPr lang="en-HK" b="1" i="0" dirty="0" err="1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ABChinese</a:t>
            </a:r>
            <a:r>
              <a:rPr lang="en-HK" b="1" i="0" dirty="0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 </a:t>
            </a:r>
            <a:r>
              <a:rPr lang="en-HK" b="1" i="1" dirty="0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(</a:t>
            </a:r>
            <a:r>
              <a:rPr lang="en-HK" b="1" i="1" dirty="0" err="1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Youtube</a:t>
            </a:r>
            <a:r>
              <a:rPr lang="en-HK" b="1" i="1" dirty="0">
                <a:solidFill>
                  <a:schemeClr val="bg1">
                    <a:lumMod val="10000"/>
                  </a:schemeClr>
                </a:solidFill>
                <a:effectLst/>
                <a:latin typeface="YouTube Sans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https://www.youtube.com/watch?v=4xxclxvrExI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0:25 Windows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1:42 Mac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3:10 Android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4:09 </a:t>
            </a:r>
            <a:r>
              <a:rPr lang="de-DE" dirty="0"/>
              <a:t>iOS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, human face, screenshot, person&#10;&#10;Description automatically generated">
            <a:extLst>
              <a:ext uri="{FF2B5EF4-FFF2-40B4-BE49-F238E27FC236}">
                <a16:creationId xmlns:a16="http://schemas.microsoft.com/office/drawing/2014/main" id="{A7F555A9-BD3F-A1DF-E08F-6935D95A5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366" y="2114725"/>
            <a:ext cx="46228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48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He/she is… we are…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Reference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TnwOEBISYqU&amp;t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=37s&amp;ab_channel=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MangoLanguages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065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last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Thank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you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and goodbye!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b="0" dirty="0">
                <a:solidFill>
                  <a:schemeClr val="bg1">
                    <a:lumMod val="10000"/>
                  </a:schemeClr>
                </a:solidFill>
              </a:rPr>
              <a:t>谢谢，再见！</a:t>
            </a:r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Xièxiè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zàijiàn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4338" name="Picture 2" descr="Bye Vektorgrafiken und Vektor-Icons zum kostenlosen Download">
            <a:extLst>
              <a:ext uri="{FF2B5EF4-FFF2-40B4-BE49-F238E27FC236}">
                <a16:creationId xmlns:a16="http://schemas.microsoft.com/office/drawing/2014/main" id="{9DB60A86-E394-3572-95C9-4D23D050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80126"/>
            <a:ext cx="4797152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12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expectations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Participate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class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ask</a:t>
            </a:r>
            <a:r>
              <a:rPr lang="de-DE" dirty="0"/>
              <a:t> </a:t>
            </a:r>
            <a:r>
              <a:rPr lang="de-DE" dirty="0" err="1"/>
              <a:t>questions</a:t>
            </a:r>
            <a:endParaRPr lang="de-DE" dirty="0"/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/>
              <a:t>Your</a:t>
            </a:r>
            <a:r>
              <a:rPr lang="de-DE" b="0" dirty="0"/>
              <a:t> </a:t>
            </a:r>
            <a:r>
              <a:rPr lang="de-DE" b="0" dirty="0" err="1"/>
              <a:t>questions</a:t>
            </a:r>
            <a:r>
              <a:rPr lang="de-DE" b="0" dirty="0"/>
              <a:t> </a:t>
            </a:r>
            <a:r>
              <a:rPr lang="de-DE" b="0" dirty="0" err="1"/>
              <a:t>are</a:t>
            </a:r>
            <a:r>
              <a:rPr lang="de-DE" b="0" dirty="0"/>
              <a:t> </a:t>
            </a:r>
            <a:r>
              <a:rPr lang="de-DE" b="0" dirty="0" err="1"/>
              <a:t>probably</a:t>
            </a:r>
            <a:r>
              <a:rPr lang="de-DE" b="0" dirty="0"/>
              <a:t> </a:t>
            </a:r>
            <a:r>
              <a:rPr lang="de-DE" b="0" dirty="0" err="1"/>
              <a:t>your</a:t>
            </a:r>
            <a:r>
              <a:rPr lang="de-DE" b="0" dirty="0"/>
              <a:t> </a:t>
            </a:r>
            <a:r>
              <a:rPr lang="de-DE" b="0" dirty="0" err="1"/>
              <a:t>classmates</a:t>
            </a:r>
            <a:r>
              <a:rPr lang="de-DE" b="0" dirty="0"/>
              <a:t>‘ </a:t>
            </a:r>
            <a:r>
              <a:rPr lang="de-DE" b="0" dirty="0" err="1"/>
              <a:t>questions</a:t>
            </a:r>
            <a:endParaRPr lang="de-DE" b="0" dirty="0"/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/>
              <a:t>„</a:t>
            </a:r>
            <a:r>
              <a:rPr lang="de-DE" b="0" dirty="0" err="1"/>
              <a:t>There</a:t>
            </a:r>
            <a:r>
              <a:rPr lang="de-DE" b="0" dirty="0"/>
              <a:t> </a:t>
            </a:r>
            <a:r>
              <a:rPr lang="de-DE" b="0" dirty="0" err="1"/>
              <a:t>are</a:t>
            </a:r>
            <a:r>
              <a:rPr lang="de-DE" b="0" dirty="0"/>
              <a:t> </a:t>
            </a:r>
            <a:r>
              <a:rPr lang="de-DE" b="0" dirty="0" err="1"/>
              <a:t>no</a:t>
            </a:r>
            <a:r>
              <a:rPr lang="de-DE" b="0" dirty="0"/>
              <a:t> </a:t>
            </a:r>
            <a:r>
              <a:rPr lang="de-DE" b="0" dirty="0" err="1"/>
              <a:t>wrong</a:t>
            </a:r>
            <a:r>
              <a:rPr lang="de-DE" b="0" dirty="0"/>
              <a:t> </a:t>
            </a:r>
            <a:r>
              <a:rPr lang="de-DE" b="0" dirty="0" err="1"/>
              <a:t>questions</a:t>
            </a:r>
            <a:r>
              <a:rPr lang="de-DE" b="0" dirty="0"/>
              <a:t>“</a:t>
            </a:r>
          </a:p>
          <a:p>
            <a:pPr marL="666872" lvl="1" indent="-342900">
              <a:buFont typeface="Arial" panose="020B0604020202020204" pitchFamily="34" charset="0"/>
              <a:buChar char="•"/>
            </a:pPr>
            <a:endParaRPr lang="de-DE" b="0" dirty="0"/>
          </a:p>
        </p:txBody>
      </p:sp>
      <p:pic>
        <p:nvPicPr>
          <p:cNvPr id="1026" name="Picture 2" descr="Effective Questioning Techniques - IEEE-USA InSight">
            <a:extLst>
              <a:ext uri="{FF2B5EF4-FFF2-40B4-BE49-F238E27FC236}">
                <a16:creationId xmlns:a16="http://schemas.microsoft.com/office/drawing/2014/main" id="{5FBC1C19-C049-3731-B39A-682E64FC4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06" y="1060549"/>
            <a:ext cx="5014416" cy="29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789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9AF08C-23E6-CDB4-CCBF-3E8B4E5D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3C308-EC05-668B-5E2C-0923052D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EC13C6-D1DB-FAFF-C44C-7420A6BB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499EF8-A590-F7E1-3B51-B7160F513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know about Mandarin?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8390B150-6DEF-0E4C-EF7E-A4B1CB541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79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03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He/she is… we are…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2" name="The Four Tones - Basic Chinese Mandarin Ep. 2" descr="The Four Tones - Basic Chinese Mandarin Ep. 2">
            <a:hlinkClick r:id="" action="ppaction://media"/>
            <a:extLst>
              <a:ext uri="{FF2B5EF4-FFF2-40B4-BE49-F238E27FC236}">
                <a16:creationId xmlns:a16="http://schemas.microsoft.com/office/drawing/2014/main" id="{D2436752-30A9-1327-E095-DB2E92BA90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66CF1-C666-BA77-3DFF-38CBC0723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Hello, my name is…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7CA8C-911B-D8CB-A5EA-81F971E42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42B6D-2B18-7389-0469-C592F982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B53E78-AD1B-684E-F8D3-6D89DBA4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Tones (Introduction)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8A199-940E-26F0-9615-EB7DAB3F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996" y="1926291"/>
            <a:ext cx="6408712" cy="4694221"/>
          </a:xfrm>
          <a:prstGeom prst="rect">
            <a:avLst/>
          </a:prstGeom>
        </p:spPr>
      </p:pic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1E8DAAF9-0A3A-06B2-B013-AD14C6302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45885"/>
      </p:ext>
    </p:extLst>
  </p:cSld>
  <p:clrMapOvr>
    <a:masterClrMapping/>
  </p:clrMapOvr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16x9_02.potx" id="{4D6FD075-7A6A-49AF-9F12-E0D3C3A1D824}" vid="{3139306D-F639-4A8A-884A-B90BDA1ACFF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PPT_WWU_Var1_Meta_16x9_EN_01</Template>
  <TotalTime>7345</TotalTime>
  <Words>1322</Words>
  <Application>Microsoft Macintosh PowerPoint</Application>
  <PresentationFormat>Custom</PresentationFormat>
  <Paragraphs>294</Paragraphs>
  <Slides>42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Meta Offc Pro</vt:lpstr>
      <vt:lpstr>YouTube Sans</vt:lpstr>
      <vt:lpstr>Arial</vt:lpstr>
      <vt:lpstr>Calibri</vt:lpstr>
      <vt:lpstr>WWU Münster PowerPoint Master</vt:lpstr>
      <vt:lpstr>你好，我叫⋯⋯ Nǐ hǎo     wǒ jiào</vt:lpstr>
      <vt:lpstr>During this session, we will…</vt:lpstr>
      <vt:lpstr>Who am I?</vt:lpstr>
      <vt:lpstr>Disclaimer</vt:lpstr>
      <vt:lpstr>My expectations…</vt:lpstr>
      <vt:lpstr>What do you know about Mandarin?</vt:lpstr>
      <vt:lpstr>Questions?</vt:lpstr>
      <vt:lpstr>PowerPoint Presentation</vt:lpstr>
      <vt:lpstr>Tones (Introduction)</vt:lpstr>
      <vt:lpstr>Tones</vt:lpstr>
      <vt:lpstr>Let‘s practice</vt:lpstr>
      <vt:lpstr>Tips</vt:lpstr>
      <vt:lpstr>PowerPoint Presentation</vt:lpstr>
      <vt:lpstr>Questions?</vt:lpstr>
      <vt:lpstr>Test your listening</vt:lpstr>
      <vt:lpstr>Test your listening</vt:lpstr>
      <vt:lpstr>Questions?</vt:lpstr>
      <vt:lpstr>1. 你好！Nǐ hǎo !</vt:lpstr>
      <vt:lpstr>Try to write it!</vt:lpstr>
      <vt:lpstr>2. 我叫⋯⋯ Wǒ jiào</vt:lpstr>
      <vt:lpstr>Try to write it!</vt:lpstr>
      <vt:lpstr>Questions?</vt:lpstr>
      <vt:lpstr>Small recap about the third tone</vt:lpstr>
      <vt:lpstr>Try both together</vt:lpstr>
      <vt:lpstr>Group practice</vt:lpstr>
      <vt:lpstr>Questions?</vt:lpstr>
      <vt:lpstr>Perfect! Now you have learnt to say…</vt:lpstr>
      <vt:lpstr>3. 我來自⋯⋯ Wǒ lái zì </vt:lpstr>
      <vt:lpstr>Try to write it!</vt:lpstr>
      <vt:lpstr>4. 你呢? Nǐ ne?</vt:lpstr>
      <vt:lpstr>Try to write it!</vt:lpstr>
      <vt:lpstr>Group practice</vt:lpstr>
      <vt:lpstr>Questions?</vt:lpstr>
      <vt:lpstr>我Wǒ/我們Wǒmen</vt:lpstr>
      <vt:lpstr>你Nǐ / 你們Nǐmen</vt:lpstr>
      <vt:lpstr>他Tā/他們tāmen</vt:lpstr>
      <vt:lpstr>Try to write it!</vt:lpstr>
      <vt:lpstr>Practice 1</vt:lpstr>
      <vt:lpstr>Well done! Today you learnt…</vt:lpstr>
      <vt:lpstr>How to type Chinese tones</vt:lpstr>
      <vt:lpstr>Reference</vt:lpstr>
      <vt:lpstr>One last thing…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Nei Ching Lou</cp:lastModifiedBy>
  <cp:revision>61</cp:revision>
  <dcterms:created xsi:type="dcterms:W3CDTF">2019-09-05T08:02:51Z</dcterms:created>
  <dcterms:modified xsi:type="dcterms:W3CDTF">2024-04-24T15:44:55Z</dcterms:modified>
</cp:coreProperties>
</file>