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9" r:id="rId13"/>
    <p:sldId id="266" r:id="rId14"/>
    <p:sldId id="273" r:id="rId15"/>
    <p:sldId id="267" r:id="rId16"/>
    <p:sldId id="274" r:id="rId17"/>
    <p:sldId id="270" r:id="rId18"/>
    <p:sldId id="271" r:id="rId19"/>
    <p:sldId id="272" r:id="rId20"/>
    <p:sldId id="26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2F4C5-B6F2-904A-CE20-BDA356CAD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49990C-2E8D-18B4-B653-CEB22F682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4CE48E-9394-E33F-F447-C8E3D24BE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808E0C-4F52-858F-E384-9D875017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D69EB-22F7-CAE2-9AF8-2E2FA03A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1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D3C090-39C5-CA78-7AAD-1ED6EE193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5AB9CA-FEC3-5393-DC92-4C425B827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671EA2-6554-DA1D-0161-992C586A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2C8F0E-7025-B1CD-135D-3F5895A2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372A37-B61B-1155-672A-8EE002B0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032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E0AEC34-21CF-7D83-E555-45410B255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1BA11B9-6F31-8816-DB6B-BCBC46931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D060BB-34A9-EA34-6C71-2D392844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C05C2D-A29D-AA0D-E191-608F7852C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3EC356-9A1B-C057-8FA8-841557E9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92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B4CEF-673A-0655-BA6C-923EC14C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D93DFF-4995-0F0F-F341-C24F52557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80B16E-2B7B-0EA9-46CD-95864EE0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8F6A68-2E4F-C8B5-9948-40398A8D7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B6FC74-AC62-4B15-ACC8-0EBC4DF77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913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0C3D7-687D-D3D3-FADF-FD6FC784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C2CFE5-BF45-BEC1-52A9-DCDCA2C8F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81FE53-9FD0-8173-E075-A746597F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728B91-7C0C-B852-666E-B4AFDA08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03F21E-3679-29F0-F767-692A9832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82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6AF5B-1FD8-A59F-ECA5-83620827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7CD7A6-8543-1BEE-CA05-1919C571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CF5980-E3AE-5512-1C90-3D0AAAAE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164B5B-84E5-4E78-F823-54890DC0B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383020F-AE22-458D-41FC-BBDA2CF5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0A291BF-696A-B3DD-E35F-D1508CDB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556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F54A9-FCFE-640D-8C7A-D2CCCA61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6A16AD-E6A1-4A54-47EC-FFD7D5B95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CECAE54-B01C-5135-BDF5-E6F8FA5B9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4DA4204-9FA3-947A-62BB-F8188BADD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9029C9-65AF-EEE7-B985-E2A54C66F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63DF8C7-EF60-F878-0476-854A0FD30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F6FCF60-2FE2-DFDD-91A1-04DAD5C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9033B4C-0B8D-520C-3E9B-7F024CB7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785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CECF00-C980-0A93-E821-B35AB9FCD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97E7AC5-957C-4DD5-D36C-972BF4CB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F1E0CD-FC30-8EDE-A19B-887027FF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55407C4-0486-6C42-EE61-F6502435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40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CB06664-B434-A86E-B303-0E8C4F3B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40720C0-D924-5D5C-D435-192783A3A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9DB314-5592-8F7D-E991-9FB10FD4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13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91D21-05C8-FFCE-D818-1DF790323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6910EF-0808-908E-7F17-80ABE2009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C4EEDB-9743-3616-E83E-923627BA1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44B2D2-B432-4A9D-33D9-13CC6C21C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1394B3-0CB3-4A90-7F5C-9BA76AAC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6243FA4-455A-506D-89B2-E199FE07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180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ED75A9-72C5-719B-488A-4F63AE3A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769B489-B8EA-C477-D345-C83A9A40EF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807EC5-F712-2070-8EA9-61C40A8CA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C6114F-EA6E-A225-0406-DA225419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77FD7C4-CF8F-E6C4-A667-95054D209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191BA1-50C2-F915-4104-39E61F90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471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5E1587F-151B-D41B-D308-7DC87A2A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759FC0-EBF3-ACC6-CB22-999495128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CB0B24-4F4C-01BD-20EA-3F25E4340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F3178-D837-4D0A-8E4C-F5C864A6E29A}" type="datetimeFigureOut">
              <a:rPr lang="de-DE" smtClean="0"/>
              <a:t>25.04.2024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7E1D95-EC56-D060-F509-D82304EC6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6A8D7A-AB97-9D79-88E8-E4DE516DA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5C1FA-9B44-4F82-AF4A-7B7A632A7F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085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rsidia.com/materia/russo/1000-russische-worter" TargetMode="External"/><Relationship Id="rId2" Type="http://schemas.openxmlformats.org/officeDocument/2006/relationships/hyperlink" Target="https://www.sprachheld.de/wp-content/uploads/2018/01/Grundwortschatz-Russisch-Vokabeln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hat.whatsapp.com/D0OiUTxHWvyGi31PeaaRoR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vpracht@uni-muenster.d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BCF862-D0BA-2878-5813-18319D9CA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26" b="10787"/>
          <a:stretch/>
        </p:blipFill>
        <p:spPr>
          <a:xfrm>
            <a:off x="2587757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0C44C7-00DE-D004-1F95-1FB548AE9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600" y="609601"/>
            <a:ext cx="5466080" cy="2997200"/>
          </a:xfrm>
          <a:noFill/>
        </p:spPr>
        <p:txBody>
          <a:bodyPr>
            <a:normAutofit/>
          </a:bodyPr>
          <a:lstStyle/>
          <a:p>
            <a:pPr algn="l"/>
            <a:r>
              <a:rPr lang="az-Cyrl-AZ" b="1" dirty="0"/>
              <a:t>Добро пожаловать</a:t>
            </a:r>
            <a:r>
              <a:rPr lang="de-DE" b="1" dirty="0"/>
              <a:t>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3E49741-72AF-CA78-2E83-BFACC074C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229" y="4629234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de-DE" dirty="0"/>
              <a:t>1. Einheit</a:t>
            </a:r>
          </a:p>
        </p:txBody>
      </p:sp>
    </p:spTree>
    <p:extLst>
      <p:ext uri="{BB962C8B-B14F-4D97-AF65-F5344CB8AC3E}">
        <p14:creationId xmlns:p14="http://schemas.microsoft.com/office/powerpoint/2010/main" val="2773574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E4197-5A22-654F-A309-121AF39B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Ratespiel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72CD54-6BB3-B842-D7B4-209FE7F8C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könnten diese Wörter bedeuten?</a:t>
            </a:r>
          </a:p>
          <a:p>
            <a:pPr marL="0" indent="0">
              <a:buNone/>
            </a:pPr>
            <a:r>
              <a:rPr lang="de-DE" dirty="0" err="1"/>
              <a:t>Aeroport</a:t>
            </a:r>
            <a:r>
              <a:rPr lang="de-DE" dirty="0"/>
              <a:t> (</a:t>
            </a:r>
            <a:r>
              <a:rPr lang="de-DE" dirty="0" err="1"/>
              <a:t>Airaport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Akademija</a:t>
            </a:r>
            <a:r>
              <a:rPr lang="de-DE" dirty="0"/>
              <a:t> (</a:t>
            </a:r>
            <a:r>
              <a:rPr lang="de-DE" dirty="0" err="1"/>
              <a:t>Akademija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Astronomija</a:t>
            </a:r>
            <a:r>
              <a:rPr lang="de-DE" dirty="0"/>
              <a:t> (</a:t>
            </a:r>
            <a:r>
              <a:rPr lang="de-DE" dirty="0" err="1"/>
              <a:t>Astronomija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Bisnes</a:t>
            </a:r>
            <a:r>
              <a:rPr lang="de-DE" dirty="0"/>
              <a:t> (</a:t>
            </a:r>
            <a:r>
              <a:rPr lang="de-DE" dirty="0" err="1"/>
              <a:t>Bisnis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Boks (Boks)</a:t>
            </a:r>
          </a:p>
          <a:p>
            <a:pPr marL="0" indent="0">
              <a:buNone/>
            </a:pPr>
            <a:r>
              <a:rPr lang="de-DE" dirty="0" err="1"/>
              <a:t>Buterbrod</a:t>
            </a:r>
            <a:r>
              <a:rPr lang="de-DE" dirty="0"/>
              <a:t> (</a:t>
            </a:r>
            <a:r>
              <a:rPr lang="de-DE" dirty="0" err="1"/>
              <a:t>butyrbrot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Dokument (Dokument)</a:t>
            </a:r>
            <a:br>
              <a:rPr lang="de-DE" dirty="0"/>
            </a:br>
            <a:r>
              <a:rPr lang="de-DE" dirty="0"/>
              <a:t>Fermer (</a:t>
            </a:r>
            <a:r>
              <a:rPr lang="de-DE" dirty="0" err="1"/>
              <a:t>Fermir</a:t>
            </a:r>
            <a:r>
              <a:rPr lang="de-DE" dirty="0"/>
              <a:t>)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98D61C9-C074-F35F-2A1F-34D8698D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404" y="2619375"/>
            <a:ext cx="4021896" cy="27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45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25A849-4152-B0D9-4535-08AA87E5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Ratespiel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139B00-887C-CFD7-3D36-581B55BB3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Gamburger</a:t>
            </a:r>
            <a:r>
              <a:rPr lang="de-DE" dirty="0"/>
              <a:t> (</a:t>
            </a:r>
            <a:r>
              <a:rPr lang="de-DE" dirty="0" err="1"/>
              <a:t>Gamburgir</a:t>
            </a:r>
            <a:r>
              <a:rPr lang="de-DE" dirty="0"/>
              <a:t>)</a:t>
            </a:r>
          </a:p>
          <a:p>
            <a:pPr marL="0" indent="0">
              <a:buNone/>
            </a:pPr>
            <a:r>
              <a:rPr lang="de-DE" dirty="0" err="1"/>
              <a:t>Wisa</a:t>
            </a:r>
            <a:r>
              <a:rPr lang="de-DE" dirty="0"/>
              <a:t> (</a:t>
            </a:r>
            <a:r>
              <a:rPr lang="de-DE" dirty="0" err="1"/>
              <a:t>Wisa</a:t>
            </a:r>
            <a:r>
              <a:rPr lang="de-DE" dirty="0"/>
              <a:t>)</a:t>
            </a:r>
          </a:p>
          <a:p>
            <a:r>
              <a:rPr lang="de-DE" dirty="0"/>
              <a:t>Komplizierter:</a:t>
            </a:r>
            <a:br>
              <a:rPr lang="de-DE" dirty="0"/>
            </a:br>
            <a:r>
              <a:rPr lang="de-DE" dirty="0" err="1"/>
              <a:t>Gaslstuk</a:t>
            </a:r>
            <a:r>
              <a:rPr lang="de-DE" dirty="0"/>
              <a:t> (</a:t>
            </a:r>
            <a:r>
              <a:rPr lang="de-DE" dirty="0" err="1"/>
              <a:t>Galstuk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Interesnyj</a:t>
            </a:r>
            <a:r>
              <a:rPr lang="de-DE" dirty="0"/>
              <a:t> (</a:t>
            </a:r>
            <a:r>
              <a:rPr lang="de-DE" dirty="0" err="1"/>
              <a:t>Intiresnyj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Nos (Nos)</a:t>
            </a:r>
            <a:br>
              <a:rPr lang="de-DE" dirty="0"/>
            </a:br>
            <a:r>
              <a:rPr lang="de-DE" dirty="0" err="1"/>
              <a:t>Telewisor</a:t>
            </a:r>
            <a:r>
              <a:rPr lang="de-DE" dirty="0"/>
              <a:t> (</a:t>
            </a:r>
            <a:r>
              <a:rPr lang="de-DE" dirty="0" err="1"/>
              <a:t>Tiliwisar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 err="1"/>
              <a:t>Shurnal</a:t>
            </a:r>
            <a:r>
              <a:rPr lang="de-DE" dirty="0"/>
              <a:t> (</a:t>
            </a:r>
            <a:r>
              <a:rPr lang="de-DE" dirty="0" err="1"/>
              <a:t>Shurnal</a:t>
            </a:r>
            <a:r>
              <a:rPr lang="de-DE" dirty="0"/>
              <a:t>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7650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B9AB6-B2B0-A983-759F-4D29339EB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83CD7EC-939B-7C79-8CA8-7C2A7688C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557" y="147182"/>
            <a:ext cx="9402543" cy="6345693"/>
          </a:xfrm>
        </p:spPr>
      </p:pic>
    </p:spTree>
    <p:extLst>
      <p:ext uri="{BB962C8B-B14F-4D97-AF65-F5344CB8AC3E}">
        <p14:creationId xmlns:p14="http://schemas.microsoft.com/office/powerpoint/2010/main" val="611817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D10D9-3B23-B694-D33E-07357C27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FF0000"/>
                </a:solidFill>
              </a:rPr>
              <a:t>Nützliche Redewendungen für den Kurs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A501B2-DB80-DDC3-5930-D3321D4A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371600"/>
            <a:ext cx="10801350" cy="4805363"/>
          </a:xfrm>
        </p:spPr>
        <p:txBody>
          <a:bodyPr/>
          <a:lstStyle/>
          <a:p>
            <a:r>
              <a:rPr lang="de-DE" b="1" dirty="0"/>
              <a:t>Powtorite, </a:t>
            </a:r>
            <a:r>
              <a:rPr lang="de-DE" b="1" dirty="0" err="1"/>
              <a:t>poshalujsta</a:t>
            </a:r>
            <a:r>
              <a:rPr lang="de-DE" b="1" dirty="0"/>
              <a:t>! </a:t>
            </a:r>
            <a:r>
              <a:rPr lang="de-DE" dirty="0"/>
              <a:t>= Wiederholen Sie bitte!</a:t>
            </a:r>
          </a:p>
          <a:p>
            <a:r>
              <a:rPr lang="de-DE" b="1" dirty="0"/>
              <a:t>Goworite </a:t>
            </a:r>
            <a:r>
              <a:rPr lang="de-DE" b="1" dirty="0" err="1"/>
              <a:t>poshalujsta</a:t>
            </a:r>
            <a:r>
              <a:rPr lang="de-DE" b="1" dirty="0"/>
              <a:t>, </a:t>
            </a:r>
            <a:r>
              <a:rPr lang="de-DE" b="1" dirty="0" err="1"/>
              <a:t>pomedelenneje</a:t>
            </a:r>
            <a:r>
              <a:rPr lang="de-DE" b="1" dirty="0"/>
              <a:t>! </a:t>
            </a:r>
            <a:r>
              <a:rPr lang="de-DE" dirty="0"/>
              <a:t>=</a:t>
            </a:r>
            <a:br>
              <a:rPr lang="de-DE" dirty="0"/>
            </a:br>
            <a:r>
              <a:rPr lang="de-DE" dirty="0"/>
              <a:t>Sprechen Sie bitte langsamer!</a:t>
            </a:r>
          </a:p>
          <a:p>
            <a:r>
              <a:rPr lang="de-DE" b="1" dirty="0"/>
              <a:t>Ja </a:t>
            </a:r>
            <a:r>
              <a:rPr lang="de-DE" b="1" dirty="0" err="1"/>
              <a:t>sjdes</a:t>
            </a:r>
            <a:r>
              <a:rPr lang="de-DE" dirty="0"/>
              <a:t>= Ich bin anwesend</a:t>
            </a:r>
          </a:p>
          <a:p>
            <a:r>
              <a:rPr lang="de-DE" b="1" dirty="0"/>
              <a:t>Iswinite, </a:t>
            </a:r>
            <a:r>
              <a:rPr lang="de-DE" b="1" dirty="0" err="1"/>
              <a:t>poshalujsta</a:t>
            </a:r>
            <a:r>
              <a:rPr lang="de-DE" b="1" dirty="0"/>
              <a:t>, ja was ne </a:t>
            </a:r>
            <a:r>
              <a:rPr lang="de-DE" b="1" dirty="0" err="1"/>
              <a:t>ponimaju</a:t>
            </a:r>
            <a:r>
              <a:rPr lang="de-DE" dirty="0"/>
              <a:t>.=</a:t>
            </a:r>
            <a:br>
              <a:rPr lang="de-DE" dirty="0"/>
            </a:br>
            <a:r>
              <a:rPr lang="de-DE" dirty="0"/>
              <a:t>Entschuldigung, ich verstehe Sie nicht. </a:t>
            </a:r>
          </a:p>
          <a:p>
            <a:r>
              <a:rPr lang="de-DE" dirty="0"/>
              <a:t>Ja=Da, Nein= </a:t>
            </a:r>
            <a:r>
              <a:rPr lang="de-DE" dirty="0" err="1"/>
              <a:t>Njet</a:t>
            </a:r>
            <a:endParaRPr lang="de-DE" dirty="0"/>
          </a:p>
          <a:p>
            <a:r>
              <a:rPr lang="de-DE" b="1" dirty="0" err="1"/>
              <a:t>Spasibo</a:t>
            </a:r>
            <a:r>
              <a:rPr lang="de-DE" dirty="0"/>
              <a:t>=Danke</a:t>
            </a:r>
            <a:br>
              <a:rPr lang="de-DE" dirty="0"/>
            </a:br>
            <a:r>
              <a:rPr lang="de-DE" b="1" dirty="0" err="1"/>
              <a:t>Spasibo</a:t>
            </a:r>
            <a:r>
              <a:rPr lang="de-DE" b="1" dirty="0"/>
              <a:t> </a:t>
            </a:r>
            <a:r>
              <a:rPr lang="de-DE" b="1" dirty="0" err="1"/>
              <a:t>bolschoje</a:t>
            </a:r>
            <a:r>
              <a:rPr lang="de-DE" dirty="0"/>
              <a:t>= Vielen Dank 		</a:t>
            </a:r>
            <a:r>
              <a:rPr lang="de-DE" b="1" dirty="0"/>
              <a:t>Ja</a:t>
            </a:r>
            <a:r>
              <a:rPr lang="de-DE" dirty="0"/>
              <a:t>=Ich	</a:t>
            </a:r>
          </a:p>
        </p:txBody>
      </p:sp>
    </p:spTree>
    <p:extLst>
      <p:ext uri="{BB962C8B-B14F-4D97-AF65-F5344CB8AC3E}">
        <p14:creationId xmlns:p14="http://schemas.microsoft.com/office/powerpoint/2010/main" val="397577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FF9BD-9C82-C1BC-4E74-88F4F1011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Gegenseitiges Kennenlernen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8F2624-746C-E144-F7A7-C1B90A48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690688"/>
            <a:ext cx="10915650" cy="4486275"/>
          </a:xfrm>
        </p:spPr>
        <p:txBody>
          <a:bodyPr/>
          <a:lstStyle/>
          <a:p>
            <a:r>
              <a:rPr lang="de-DE" dirty="0" err="1"/>
              <a:t>Menja</a:t>
            </a:r>
            <a:r>
              <a:rPr lang="de-DE" dirty="0"/>
              <a:t> </a:t>
            </a:r>
            <a:r>
              <a:rPr lang="de-DE" dirty="0" err="1"/>
              <a:t>sawut</a:t>
            </a:r>
            <a:r>
              <a:rPr lang="de-DE" dirty="0"/>
              <a:t>: Ich heiße…</a:t>
            </a:r>
          </a:p>
          <a:p>
            <a:r>
              <a:rPr lang="de-DE" dirty="0"/>
              <a:t>Ja </a:t>
            </a:r>
            <a:r>
              <a:rPr lang="de-DE" dirty="0" err="1"/>
              <a:t>iz</a:t>
            </a:r>
            <a:r>
              <a:rPr lang="de-DE" dirty="0"/>
              <a:t>…..: Ich bin aus…</a:t>
            </a:r>
          </a:p>
          <a:p>
            <a:r>
              <a:rPr lang="de-DE" dirty="0" err="1"/>
              <a:t>Mne</a:t>
            </a:r>
            <a:r>
              <a:rPr lang="de-DE" dirty="0"/>
              <a:t>….</a:t>
            </a:r>
            <a:r>
              <a:rPr lang="de-DE" dirty="0" err="1"/>
              <a:t>let</a:t>
            </a:r>
            <a:r>
              <a:rPr lang="de-DE" dirty="0"/>
              <a:t>: Ich bin … Jahre alt.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Vorstellen einer anderen Person:</a:t>
            </a:r>
            <a:br>
              <a:rPr lang="de-DE" dirty="0"/>
            </a:br>
            <a:r>
              <a:rPr lang="de-DE" dirty="0" err="1"/>
              <a:t>Eto</a:t>
            </a:r>
            <a:r>
              <a:rPr lang="de-DE" dirty="0"/>
              <a:t>… = Das ist …</a:t>
            </a:r>
          </a:p>
          <a:p>
            <a:pPr marL="0" indent="0">
              <a:buNone/>
            </a:pPr>
            <a:r>
              <a:rPr lang="de-DE" dirty="0" err="1"/>
              <a:t>Ejo</a:t>
            </a:r>
            <a:r>
              <a:rPr lang="de-DE" dirty="0"/>
              <a:t>/ </a:t>
            </a:r>
            <a:r>
              <a:rPr lang="de-DE" dirty="0" err="1"/>
              <a:t>Ewo</a:t>
            </a:r>
            <a:r>
              <a:rPr lang="de-DE" dirty="0"/>
              <a:t> </a:t>
            </a:r>
            <a:r>
              <a:rPr lang="de-DE" dirty="0" err="1"/>
              <a:t>sawut</a:t>
            </a:r>
            <a:r>
              <a:rPr lang="de-DE" dirty="0"/>
              <a:t>… </a:t>
            </a:r>
            <a:r>
              <a:rPr lang="de-DE" dirty="0" err="1"/>
              <a:t>eji</a:t>
            </a:r>
            <a:r>
              <a:rPr lang="de-DE" dirty="0"/>
              <a:t>/ </a:t>
            </a:r>
            <a:r>
              <a:rPr lang="de-DE" dirty="0" err="1"/>
              <a:t>emu</a:t>
            </a:r>
            <a:r>
              <a:rPr lang="de-DE" dirty="0"/>
              <a:t>…</a:t>
            </a:r>
            <a:r>
              <a:rPr lang="de-DE" dirty="0" err="1"/>
              <a:t>let</a:t>
            </a:r>
            <a:r>
              <a:rPr lang="de-DE" dirty="0"/>
              <a:t>= Sie/er heißt…, sie/ er ist… Jahre alt</a:t>
            </a:r>
            <a:br>
              <a:rPr lang="de-DE" dirty="0"/>
            </a:br>
            <a:r>
              <a:rPr lang="de-DE" dirty="0" err="1"/>
              <a:t>Ona</a:t>
            </a:r>
            <a:r>
              <a:rPr lang="de-DE" dirty="0"/>
              <a:t>/on </a:t>
            </a:r>
            <a:r>
              <a:rPr lang="de-DE" dirty="0" err="1"/>
              <a:t>iz</a:t>
            </a:r>
            <a:r>
              <a:rPr lang="de-DE" dirty="0"/>
              <a:t>….= Sie/ Er ist aus…</a:t>
            </a:r>
          </a:p>
        </p:txBody>
      </p:sp>
    </p:spTree>
    <p:extLst>
      <p:ext uri="{BB962C8B-B14F-4D97-AF65-F5344CB8AC3E}">
        <p14:creationId xmlns:p14="http://schemas.microsoft.com/office/powerpoint/2010/main" val="308015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F148B9-E53A-2B44-6E52-E952E0B6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6579"/>
            <a:ext cx="10515600" cy="1937268"/>
          </a:xfrm>
        </p:spPr>
        <p:txBody>
          <a:bodyPr/>
          <a:lstStyle/>
          <a:p>
            <a:r>
              <a:rPr lang="de-DE" b="1" dirty="0"/>
              <a:t>Gegenseitiges Kennenlernen</a:t>
            </a:r>
          </a:p>
        </p:txBody>
      </p:sp>
      <p:pic>
        <p:nvPicPr>
          <p:cNvPr id="5" name="Inhaltsplatzhalter 4" descr="Ein Bild, das Text, Buch, Papier, Karte Menü enthält.&#10;&#10;Automatisch generierte Beschreibung">
            <a:extLst>
              <a:ext uri="{FF2B5EF4-FFF2-40B4-BE49-F238E27FC236}">
                <a16:creationId xmlns:a16="http://schemas.microsoft.com/office/drawing/2014/main" id="{548F3CAF-2BE5-8096-3466-3CFCE0853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 t="12396" r="12352" b="55551"/>
          <a:stretch/>
        </p:blipFill>
        <p:spPr>
          <a:xfrm>
            <a:off x="6960288" y="3579108"/>
            <a:ext cx="5049703" cy="2913767"/>
          </a:xfrm>
        </p:spPr>
      </p:pic>
      <p:pic>
        <p:nvPicPr>
          <p:cNvPr id="7" name="Grafik 6" descr="Ein Bild, das Text, Buch, Papier, Brief enthält.&#10;&#10;Automatisch generierte Beschreibung">
            <a:extLst>
              <a:ext uri="{FF2B5EF4-FFF2-40B4-BE49-F238E27FC236}">
                <a16:creationId xmlns:a16="http://schemas.microsoft.com/office/drawing/2014/main" id="{41983ECE-C814-07DA-5689-5555B0CFC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3535" r="9587" b="36279"/>
          <a:stretch/>
        </p:blipFill>
        <p:spPr>
          <a:xfrm>
            <a:off x="262354" y="1090887"/>
            <a:ext cx="6697933" cy="54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21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6FCD7-49B8-B4F9-EDB8-21E65BF2D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Russische Zahlen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F429604-129E-4C68-8D1B-67E9CB978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7335"/>
            <a:ext cx="3374130" cy="437353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C7261A0-AB73-8377-E18C-27885936F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573" y="1610519"/>
            <a:ext cx="3374131" cy="41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45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DE71A-70F9-3C8D-0122-E0230F59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473" y="84468"/>
            <a:ext cx="10515600" cy="1325563"/>
          </a:xfrm>
        </p:spPr>
        <p:txBody>
          <a:bodyPr/>
          <a:lstStyle/>
          <a:p>
            <a:r>
              <a:rPr lang="de-DE" dirty="0"/>
              <a:t>Kleine Übung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437694A7-C39C-3F1D-38E2-D14B54014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259" y="1410031"/>
            <a:ext cx="5639107" cy="498185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BB44EE0-F87B-F823-BC53-1369C0E1FD58}"/>
              </a:ext>
            </a:extLst>
          </p:cNvPr>
          <p:cNvSpPr/>
          <p:nvPr/>
        </p:nvSpPr>
        <p:spPr>
          <a:xfrm>
            <a:off x="1662762" y="2314863"/>
            <a:ext cx="4001632" cy="344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6D76F3D-9948-EB90-70D3-EC0565640EB9}"/>
              </a:ext>
            </a:extLst>
          </p:cNvPr>
          <p:cNvSpPr/>
          <p:nvPr/>
        </p:nvSpPr>
        <p:spPr>
          <a:xfrm>
            <a:off x="1464325" y="3715458"/>
            <a:ext cx="3829616" cy="5522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86BECC5-4C68-50A4-AA34-7BA260390305}"/>
              </a:ext>
            </a:extLst>
          </p:cNvPr>
          <p:cNvSpPr/>
          <p:nvPr/>
        </p:nvSpPr>
        <p:spPr>
          <a:xfrm>
            <a:off x="1595071" y="4825885"/>
            <a:ext cx="2688880" cy="1018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5554BE7-B715-585E-78DC-03A8B20F7539}"/>
              </a:ext>
            </a:extLst>
          </p:cNvPr>
          <p:cNvSpPr/>
          <p:nvPr/>
        </p:nvSpPr>
        <p:spPr>
          <a:xfrm>
            <a:off x="1464325" y="5790447"/>
            <a:ext cx="4110273" cy="3440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4FC52B9-1453-8FE7-2291-1C301305C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462" y="1418140"/>
            <a:ext cx="2900363" cy="290036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048D00A-A90D-77F8-4F46-72631E37E4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3" t="23611" r="4259" b="54167"/>
          <a:stretch/>
        </p:blipFill>
        <p:spPr>
          <a:xfrm>
            <a:off x="6371246" y="4470242"/>
            <a:ext cx="5497884" cy="174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8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905BD4-7162-7629-6187-7F6DF0B7F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0"/>
            <a:ext cx="10515600" cy="1325563"/>
          </a:xfrm>
        </p:spPr>
        <p:txBody>
          <a:bodyPr/>
          <a:lstStyle/>
          <a:p>
            <a:r>
              <a:rPr lang="de-DE" dirty="0"/>
              <a:t>„Auflösung“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0AE5A92-95DA-2606-4F6C-5F5F68E26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9691" y="215410"/>
            <a:ext cx="6935122" cy="64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3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70DD94-3C1A-04EC-923C-84DCBAFA8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Wortschatz für den eigenen Gebrauch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40C78C-A1EF-CC8F-25E4-0D0FCE4E7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https://www.sprachheld.de/wp-content/uploads/2018/01/Grundwortschatz-Russisch-Vokabeln.pdf</a:t>
            </a:r>
            <a:endParaRPr lang="de-DE" dirty="0"/>
          </a:p>
          <a:p>
            <a:r>
              <a:rPr lang="de-DE" dirty="0">
                <a:hlinkClick r:id="rId3"/>
              </a:rPr>
              <a:t>https://corsidia.com/materia/russo/1000-russische-worter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99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A360E-0FF1-8903-E81D-133388106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WhatsApp: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DD4762-0FDD-C9AB-2A68-2E781C156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https://chat.whatsapp.com/D0OiUTxHWvyGi31PeaaRoR</a:t>
            </a:r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E22969-A053-6555-36F8-5DE7D9F78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" y="2639424"/>
            <a:ext cx="3896108" cy="40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8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83442-CCCB-3207-EAE6-AE4F3592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Bis zum nächsten Mal!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B9C9DC-F530-5BFF-9C8E-1C1CE3753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Anregungen für die nächste Stunde?</a:t>
            </a:r>
            <a:br>
              <a:rPr lang="de-DE" dirty="0"/>
            </a:br>
            <a:r>
              <a:rPr lang="de-DE" dirty="0"/>
              <a:t>Wie war der Lerngehalt dieser Stunde?</a:t>
            </a:r>
            <a:br>
              <a:rPr lang="de-DE" dirty="0"/>
            </a:br>
            <a:r>
              <a:rPr lang="de-DE" dirty="0"/>
              <a:t>Nächstes Mal mehr, weniger?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BC2D28-A385-1ADA-17F6-4ADC36532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399" y="2215038"/>
            <a:ext cx="2427923" cy="24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60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0D84E8-B058-6696-2D24-B7CE3FF2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Zum Kurs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ED0E37-49DB-B6B4-4B2E-1274C6031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Wer bin ich? Warum leite ich diesen Kurs?</a:t>
            </a:r>
          </a:p>
          <a:p>
            <a:r>
              <a:rPr lang="de-DE" dirty="0"/>
              <a:t>Organisatorisches: 10 Einheiten</a:t>
            </a:r>
          </a:p>
          <a:p>
            <a:r>
              <a:rPr lang="de-DE" dirty="0"/>
              <a:t>donnerstags von 16: 15 Uhr bis 17:45 Uhr</a:t>
            </a:r>
          </a:p>
          <a:p>
            <a:r>
              <a:rPr lang="de-DE" dirty="0"/>
              <a:t>Ziele/Programm</a:t>
            </a:r>
          </a:p>
          <a:p>
            <a:r>
              <a:rPr lang="de-DE" dirty="0"/>
              <a:t>Für Fragen:</a:t>
            </a:r>
            <a:br>
              <a:rPr lang="de-DE" dirty="0"/>
            </a:br>
            <a:r>
              <a:rPr lang="de-DE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2"/>
              </a:rPr>
              <a:t>vpracht@uni-muenster.de</a:t>
            </a:r>
            <a:endParaRPr lang="de-DE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Erstellen einer WhatsApp-Gruppe?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F86467-3187-DFD1-9C06-340C9A2D2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321" y="1473517"/>
            <a:ext cx="2382202" cy="23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65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DF4AB-1263-9B08-B52A-13612316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65125"/>
            <a:ext cx="11109960" cy="1325563"/>
          </a:xfrm>
        </p:spPr>
        <p:txBody>
          <a:bodyPr/>
          <a:lstStyle/>
          <a:p>
            <a:r>
              <a:rPr lang="de-DE" dirty="0"/>
              <a:t>Grundsätzliche Informationen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6B9E8E-39B4-38D6-993C-0262ED267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904999"/>
            <a:ext cx="11010900" cy="4271963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Was habe ich mir für diesen Kurs vorgestellt?</a:t>
            </a:r>
            <a:br>
              <a:rPr lang="de-DE" dirty="0"/>
            </a:br>
            <a:r>
              <a:rPr lang="de-DE" dirty="0">
                <a:sym typeface="Wingdings" panose="05000000000000000000" pitchFamily="2" charset="2"/>
              </a:rPr>
              <a:t>Wie habe ich den Kurs letztes Semester gestaltet?</a:t>
            </a:r>
            <a:endParaRPr lang="de-DE" dirty="0"/>
          </a:p>
          <a:p>
            <a:r>
              <a:rPr lang="de-DE" dirty="0"/>
              <a:t>Themenbezogenes Lernen</a:t>
            </a:r>
          </a:p>
          <a:p>
            <a:r>
              <a:rPr lang="de-DE" dirty="0"/>
              <a:t>Wir fangen bei 0 an</a:t>
            </a:r>
          </a:p>
          <a:p>
            <a:r>
              <a:rPr lang="de-DE" dirty="0"/>
              <a:t>Kultur</a:t>
            </a:r>
          </a:p>
          <a:p>
            <a:r>
              <a:rPr lang="de-DE" dirty="0"/>
              <a:t>Grammatik? Alphabet?</a:t>
            </a:r>
          </a:p>
          <a:p>
            <a:r>
              <a:rPr lang="de-DE" dirty="0"/>
              <a:t>Was würdet ihr gerne können, </a:t>
            </a:r>
          </a:p>
          <a:p>
            <a:r>
              <a:rPr lang="de-DE" dirty="0"/>
              <a:t>Was wäre am Ende euer Ziel?</a:t>
            </a:r>
          </a:p>
          <a:p>
            <a:endParaRPr lang="de-DE" dirty="0"/>
          </a:p>
          <a:p>
            <a:r>
              <a:rPr lang="de-DE" dirty="0"/>
              <a:t>Am Anfang nicht frustrieren! Wir können uns </a:t>
            </a:r>
            <a:br>
              <a:rPr lang="de-DE" dirty="0"/>
            </a:br>
            <a:r>
              <a:rPr lang="de-DE" dirty="0"/>
              <a:t>Zeit lassen!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9A0D1E-7409-7DCA-437E-E10A26C2B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440" y="406192"/>
            <a:ext cx="4830832" cy="59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41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A42D2E-BEBB-785A-E08E-1A69F2A66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585913"/>
            <a:ext cx="10840107" cy="4906962"/>
          </a:xfrm>
        </p:spPr>
        <p:txBody>
          <a:bodyPr>
            <a:normAutofit lnSpcReduction="10000"/>
          </a:bodyPr>
          <a:lstStyle/>
          <a:p>
            <a:r>
              <a:rPr lang="de-DE" dirty="0"/>
              <a:t>Wie heißt ihr? Wie alt seid ihr?</a:t>
            </a:r>
            <a:br>
              <a:rPr lang="de-DE" dirty="0"/>
            </a:br>
            <a:r>
              <a:rPr lang="de-DE" dirty="0"/>
              <a:t>Hallo= </a:t>
            </a:r>
            <a:r>
              <a:rPr lang="de-DE" dirty="0" err="1"/>
              <a:t>Privet</a:t>
            </a:r>
            <a:br>
              <a:rPr lang="de-DE" dirty="0"/>
            </a:br>
            <a:r>
              <a:rPr lang="de-DE" dirty="0"/>
              <a:t>Guten Tag= </a:t>
            </a:r>
            <a:r>
              <a:rPr lang="de-DE" dirty="0" err="1"/>
              <a:t>Dobrie</a:t>
            </a:r>
            <a:r>
              <a:rPr lang="de-DE" dirty="0"/>
              <a:t> </a:t>
            </a:r>
            <a:r>
              <a:rPr lang="de-DE" dirty="0" err="1"/>
              <a:t>djen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Ich heiße….= </a:t>
            </a:r>
            <a:r>
              <a:rPr lang="de-DE" dirty="0" err="1"/>
              <a:t>Menja</a:t>
            </a:r>
            <a:r>
              <a:rPr lang="de-DE" dirty="0"/>
              <a:t> </a:t>
            </a:r>
            <a:r>
              <a:rPr lang="de-DE" dirty="0" err="1"/>
              <a:t>sowut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                                         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Was studiert ihr?</a:t>
            </a:r>
            <a:br>
              <a:rPr lang="de-DE" dirty="0"/>
            </a:br>
            <a:endParaRPr lang="de-DE" dirty="0"/>
          </a:p>
          <a:p>
            <a:pPr marL="0" indent="0">
              <a:buNone/>
            </a:pPr>
            <a:r>
              <a:rPr lang="de-DE" dirty="0"/>
              <a:t>-Erwartungen/Interessen/ Themen für diesen Kurs  </a:t>
            </a:r>
            <a:br>
              <a:rPr lang="de-DE" dirty="0"/>
            </a:br>
            <a:r>
              <a:rPr lang="de-DE" dirty="0"/>
              <a:t>-Habt ihr Vorerfahrungen/Kenntnisse im Russischen?</a:t>
            </a:r>
          </a:p>
          <a:p>
            <a:pPr marL="0" indent="0">
              <a:buNone/>
            </a:pPr>
            <a:r>
              <a:rPr lang="de-DE" dirty="0"/>
              <a:t>                       </a:t>
            </a:r>
          </a:p>
        </p:txBody>
      </p:sp>
      <p:pic>
        <p:nvPicPr>
          <p:cNvPr id="1026" name="Picture 2" descr="Spiele zum Kennenlernen | Über 40 unerwartete Fragen für  Icebreaker-Aktivitäten - AhaSlides">
            <a:extLst>
              <a:ext uri="{FF2B5EF4-FFF2-40B4-BE49-F238E27FC236}">
                <a16:creationId xmlns:a16="http://schemas.microsoft.com/office/drawing/2014/main" id="{515721A7-A139-982B-385A-878173B44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140" y="1690688"/>
            <a:ext cx="2919456" cy="192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74CB48-F865-3AED-E18D-41A0ABDD4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Kennenlernen/ </a:t>
            </a:r>
            <a:r>
              <a:rPr lang="de-DE" b="1" dirty="0" err="1"/>
              <a:t>Dawajte</a:t>
            </a:r>
            <a:r>
              <a:rPr lang="de-DE" b="1" dirty="0"/>
              <a:t> </a:t>
            </a:r>
            <a:r>
              <a:rPr lang="de-DE" b="1" dirty="0" err="1"/>
              <a:t>posnakomimsja</a:t>
            </a:r>
            <a:r>
              <a:rPr lang="de-DE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555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15728-AA39-6027-B484-E989C8F35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 der Sprache….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076256-8C9B-F027-ED03-D7BC2B053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51" y="1627464"/>
            <a:ext cx="10783349" cy="4549499"/>
          </a:xfrm>
        </p:spPr>
        <p:txBody>
          <a:bodyPr/>
          <a:lstStyle/>
          <a:p>
            <a:r>
              <a:rPr lang="de-DE" dirty="0"/>
              <a:t>Weltweit sprechen ca. 260 Millionen Menschen die slawische Sprache Russisch, davon 167 Millionen als Muttersprache. </a:t>
            </a:r>
          </a:p>
          <a:p>
            <a:r>
              <a:rPr lang="de-DE" dirty="0"/>
              <a:t>Amtssprache in </a:t>
            </a:r>
          </a:p>
          <a:p>
            <a:pPr marL="0" indent="0">
              <a:buNone/>
            </a:pPr>
            <a:r>
              <a:rPr lang="de-DE" sz="2000" i="1" dirty="0"/>
              <a:t>Russland, Weißrussland, Kasachstan, Kirgisistan, Abchasien, Südossetien sowie regional in der Ukraine und Moldawien. Für viele Menschen in Aserbeidschan, Georgien, Armenien, Tadschikistan, Usbekistan und in den baltischen Staaten Litauen, Lettland, Estland ist Russisch Erst- oder Zweitsprache</a:t>
            </a:r>
            <a:r>
              <a:rPr lang="de-DE" sz="2000" dirty="0"/>
              <a:t>. 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In Deutschland wird Russisch vor allem von Russlanddeutschen gesprochen</a:t>
            </a:r>
          </a:p>
        </p:txBody>
      </p:sp>
    </p:spTree>
    <p:extLst>
      <p:ext uri="{BB962C8B-B14F-4D97-AF65-F5344CB8AC3E}">
        <p14:creationId xmlns:p14="http://schemas.microsoft.com/office/powerpoint/2010/main" val="2179158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351A0-4D95-32B0-204C-D8AC20569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C270C27-D38D-93C1-BB17-F41D7E532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88" y="1929468"/>
            <a:ext cx="10535697" cy="3762749"/>
          </a:xfrm>
        </p:spPr>
      </p:pic>
    </p:spTree>
    <p:extLst>
      <p:ext uri="{BB962C8B-B14F-4D97-AF65-F5344CB8AC3E}">
        <p14:creationId xmlns:p14="http://schemas.microsoft.com/office/powerpoint/2010/main" val="2624102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2C519-26A4-154E-99AB-C67F4517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Alphabet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E655E9-BD46-535A-7349-8AF54F04E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Schwierigkeit?</a:t>
            </a:r>
          </a:p>
          <a:p>
            <a:r>
              <a:rPr lang="de-DE" dirty="0"/>
              <a:t>33 Buchstaben</a:t>
            </a:r>
          </a:p>
          <a:p>
            <a:r>
              <a:rPr lang="de-DE" dirty="0"/>
              <a:t>Besonderheiten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C7A041-3AA6-9697-70AF-2A320B319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72" y="64181"/>
            <a:ext cx="5340927" cy="673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A996F-33C9-8095-9C0F-D0A0E072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Gemeinsamkeiten zwischen Deutsch/Russisch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D1793D-7A49-3483-9573-EE62A42A8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71039"/>
            <a:ext cx="10988040" cy="4205923"/>
          </a:xfrm>
        </p:spPr>
        <p:txBody>
          <a:bodyPr/>
          <a:lstStyle/>
          <a:p>
            <a:r>
              <a:rPr lang="de-DE" dirty="0"/>
              <a:t>Weitläufig miteinander verwandte Sprachen</a:t>
            </a:r>
            <a:br>
              <a:rPr lang="de-DE" dirty="0"/>
            </a:br>
            <a:r>
              <a:rPr lang="de-DE" dirty="0"/>
              <a:t>Gleiche Sprachwurzel: Sanskrit</a:t>
            </a:r>
          </a:p>
          <a:p>
            <a:r>
              <a:rPr lang="de-DE" dirty="0"/>
              <a:t>Ihr könnt deutsch? Super, dann kennt ihr schon viele russische Wörter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A4EE17-A7B5-7556-42CC-AFE16C29A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342900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29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584</Words>
  <Application>Microsoft Office PowerPoint</Application>
  <PresentationFormat>Breitbild</PresentationFormat>
  <Paragraphs>73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</vt:lpstr>
      <vt:lpstr>Добро пожаловать!</vt:lpstr>
      <vt:lpstr>WhatsApp:</vt:lpstr>
      <vt:lpstr>Zum Kurs:</vt:lpstr>
      <vt:lpstr>Grundsätzliche Informationen</vt:lpstr>
      <vt:lpstr>Kennenlernen/ Dawajte posnakomimsja!</vt:lpstr>
      <vt:lpstr>Zu der Sprache….</vt:lpstr>
      <vt:lpstr>PowerPoint-Präsentation</vt:lpstr>
      <vt:lpstr>Das Alphabet</vt:lpstr>
      <vt:lpstr>Gemeinsamkeiten zwischen Deutsch/Russisch</vt:lpstr>
      <vt:lpstr>Ratespiel</vt:lpstr>
      <vt:lpstr>Ratespiel</vt:lpstr>
      <vt:lpstr>PowerPoint-Präsentation</vt:lpstr>
      <vt:lpstr>Nützliche Redewendungen für den Kurs</vt:lpstr>
      <vt:lpstr>Gegenseitiges Kennenlernen</vt:lpstr>
      <vt:lpstr>Gegenseitiges Kennenlernen</vt:lpstr>
      <vt:lpstr>Russische Zahlen</vt:lpstr>
      <vt:lpstr>Kleine Übung</vt:lpstr>
      <vt:lpstr>„Auflösung“</vt:lpstr>
      <vt:lpstr>Wortschatz für den eigenen Gebrauch</vt:lpstr>
      <vt:lpstr>Bis zum nächsten Mal!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</dc:title>
  <dc:creator>Valeria Pracht</dc:creator>
  <cp:lastModifiedBy>Valeria Pracht</cp:lastModifiedBy>
  <cp:revision>37</cp:revision>
  <dcterms:created xsi:type="dcterms:W3CDTF">2023-10-09T13:53:26Z</dcterms:created>
  <dcterms:modified xsi:type="dcterms:W3CDTF">2024-04-25T17:41:26Z</dcterms:modified>
</cp:coreProperties>
</file>