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media/image20.jpg" ContentType="image/jpe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0" r:id="rId5"/>
    <p:sldId id="258" r:id="rId6"/>
    <p:sldId id="287" r:id="rId7"/>
    <p:sldId id="289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6B1"/>
    <a:srgbClr val="D3A086"/>
    <a:srgbClr val="C88A5A"/>
    <a:srgbClr val="DF9D4E"/>
    <a:srgbClr val="DE7E34"/>
    <a:srgbClr val="EACEB6"/>
    <a:srgbClr val="A95B95"/>
    <a:srgbClr val="C3AFB0"/>
    <a:srgbClr val="967532"/>
    <a:srgbClr val="8E7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2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19D7FC0-1DD1-4CA8-8112-A8C7F40E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0B4FAB-25C6-4E98-9EBB-B23B53E66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B1B1B6-7723-434F-AAD5-6B0EC6D50E9A}" type="datetime1">
              <a:rPr lang="es-ES" smtClean="0"/>
              <a:t>12/06/2024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1D8D7A-73C0-4D72-A352-EECD76243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5E284F-EDF0-4258-A6DB-1E971D4551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3436F7D-74B8-491D-9B56-3C7529DF59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432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398F4-9374-4935-8950-CA103B895BDF}" type="datetime1">
              <a:rPr lang="es-ES" smtClean="0"/>
              <a:pPr/>
              <a:t>12/06/2024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EB07D3-876E-4CE3-BE97-1887ED6BB63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472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39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Hacer clic para editar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fecha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36" name="Marcador de pie de página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7" name="Marcador de número de diapositiva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9205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347256"/>
            <a:ext cx="3975804" cy="182970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1346" y="3956731"/>
            <a:ext cx="3975804" cy="390525"/>
          </a:xfrm>
        </p:spPr>
        <p:txBody>
          <a:bodyPr lIns="0" rtlCol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20887" y="285673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20183" y="254241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20887" y="4162990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20183" y="3848665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20887" y="546924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0183" y="515492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0184" y="1652142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enc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agregar el nombre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agregar un nombre</a:t>
            </a:r>
          </a:p>
        </p:txBody>
      </p:sp>
      <p:pic>
        <p:nvPicPr>
          <p:cNvPr id="4" name="Imagen 3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Imagen 4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Marcador de fecha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30" name="Marcador de pie de página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1" name="Marcador de número de diapositiva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25" name="Marcador de texto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Enero</a:t>
            </a:r>
          </a:p>
        </p:txBody>
      </p:sp>
      <p:sp>
        <p:nvSpPr>
          <p:cNvPr id="26" name="Marcador de texto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Febrero</a:t>
            </a:r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Marzo</a:t>
            </a:r>
          </a:p>
        </p:txBody>
      </p:sp>
      <p:sp>
        <p:nvSpPr>
          <p:cNvPr id="28" name="Marcador de texto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Abril</a:t>
            </a:r>
          </a:p>
        </p:txBody>
      </p:sp>
      <p:sp>
        <p:nvSpPr>
          <p:cNvPr id="29" name="Marcador de texto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Junio</a:t>
            </a: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Mayo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Julio</a:t>
            </a:r>
          </a:p>
        </p:txBody>
      </p:sp>
      <p:sp>
        <p:nvSpPr>
          <p:cNvPr id="33" name="Marcador de texto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Agosto</a:t>
            </a:r>
          </a:p>
        </p:txBody>
      </p:sp>
      <p:sp>
        <p:nvSpPr>
          <p:cNvPr id="34" name="Marcador de texto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Septiembre</a:t>
            </a:r>
          </a:p>
        </p:txBody>
      </p:sp>
      <p:sp>
        <p:nvSpPr>
          <p:cNvPr id="35" name="Marcador de texto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Octubre</a:t>
            </a:r>
          </a:p>
        </p:txBody>
      </p:sp>
      <p:sp>
        <p:nvSpPr>
          <p:cNvPr id="36" name="Marcador de texto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Diciembre</a:t>
            </a:r>
          </a:p>
        </p:txBody>
      </p:sp>
      <p:sp>
        <p:nvSpPr>
          <p:cNvPr id="37" name="Marcador de texto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Noviembre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41" name="Marcador de pie de página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42" name="Marcador de número de diapositiva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3" name="Marcador de fecha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285272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 con títul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57499"/>
            <a:ext cx="59055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2857499"/>
            <a:ext cx="41148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3300"/>
            <a:ext cx="59055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00" y="2273300"/>
            <a:ext cx="41148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12" name="Imagen 11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Imagen 13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Marcador de texto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>
              <a:defRPr>
                <a:solidFill>
                  <a:schemeClr val="accent3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6" name="Marcador de pie de página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7" name="Marcador de número de diapositiva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201958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gráfico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2" name="Marcador de pie de página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3" name="Marcador de número de diapositiva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94115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- 4 arrib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8265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- 8 arrib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6" name="Marcador de posición de imagen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imagen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8" name="Marcador de posición de imagen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9" name="Marcador de posición de imagen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3" name="Marcador de texto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5" name="Marcador de texto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7" name="Marcador de texto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1" name="Marcador de texto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3" name="Marcador de texto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arcador de pie de página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9" name="Marcador de número de diapositiva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0" name="Marcador de fecha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17045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contenido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Hacer clic para editar</a:t>
            </a:r>
          </a:p>
        </p:txBody>
      </p:sp>
      <p:sp>
        <p:nvSpPr>
          <p:cNvPr id="26" name="Marcador de pie de página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7" name="Marcador de número de diapositiva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8" name="Marcador de fecha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Hacer clic para editar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5285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Una imagen con árbol, naturaleza, primavera&#10;&#10;Descripción generada automáticamente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254362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imagen con árbol, naturaleza, primavera&#10;&#10;Descripción generada automáticamente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4446270" cy="1874837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5858" y="377921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Hacer clic para editar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83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imagen con árbol, naturaleza, primavera&#10;&#10;Descripción generada automáticamente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23" name="Marcador de contenido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Imagen 35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Marcador de fecha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i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masa de agua con árboles alrededor&#10;&#10;Descripción generada automáticamente con confianza media">
            <a:extLst>
              <a:ext uri="{FF2B5EF4-FFF2-40B4-BE49-F238E27FC236}">
                <a16:creationId xmlns:a16="http://schemas.microsoft.com/office/drawing/2014/main" id="{4FA989F3-E380-4D92-BD33-21366C46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7333B9-F523-4307-B469-F66B0C6E9D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508000"/>
            <a:ext cx="4114800" cy="5842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D42CD466-114C-48B9-82B3-DC830491B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5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51758243-C023-46F4-AA0D-115263FADC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5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6CE54372-39E4-429B-909F-1B39307854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5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180615B5-AB0C-4460-96CC-11C15E7D74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5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09C3E351-39C7-4529-B6CD-B0EF6A4BB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059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0762CB53-1EBD-4B1E-8562-33910E8833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059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7F9CB6CB-1D5E-4484-BDCC-67FDE981AA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059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8229F1D8-00A2-407C-974C-4F22FE98AB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59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22" name="Marcador de fecha 2">
            <a:extLst>
              <a:ext uri="{FF2B5EF4-FFF2-40B4-BE49-F238E27FC236}">
                <a16:creationId xmlns:a16="http://schemas.microsoft.com/office/drawing/2014/main" id="{7E9D7FB7-F0D3-47C2-95E6-B2D047F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23" name="Marcador de pie de página 3">
            <a:extLst>
              <a:ext uri="{FF2B5EF4-FFF2-40B4-BE49-F238E27FC236}">
                <a16:creationId xmlns:a16="http://schemas.microsoft.com/office/drawing/2014/main" id="{C73EC134-FDBF-4113-B825-23125EE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4" name="Marcador de número de diapositiva 4">
            <a:extLst>
              <a:ext uri="{FF2B5EF4-FFF2-40B4-BE49-F238E27FC236}">
                <a16:creationId xmlns:a16="http://schemas.microsoft.com/office/drawing/2014/main" id="{12C2DA51-699D-4FD6-9B2A-2FA0915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5828" y="246888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1.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445828" y="380880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45828" y="5101562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2.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3.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fecha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29" name="Marcador de pie de página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24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cera de secció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imagen con exteriores, cielo, naturaleza, duna&#10;&#10;Descripción generada automáticamente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088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montando a caballo&#10;&#10;Descripción generada automáticamente con confianza media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Descripción de viñeta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contenido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ie de página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9" name="Marcador de número de diapositiva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1" name="Marcador de fecha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</p:spTree>
    <p:extLst>
      <p:ext uri="{BB962C8B-B14F-4D97-AF65-F5344CB8AC3E}">
        <p14:creationId xmlns:p14="http://schemas.microsoft.com/office/powerpoint/2010/main" val="15580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os con 2 imáge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1900" y="2260384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251" y="2260384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71900" y="3652757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7251" y="3652757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71900" y="5054655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57251" y="5054655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2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22/06/20XX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53" r:id="rId11"/>
    <p:sldLayoutId id="2147483663" r:id="rId12"/>
    <p:sldLayoutId id="2147483666" r:id="rId13"/>
    <p:sldLayoutId id="2147483678" r:id="rId14"/>
    <p:sldLayoutId id="2147483680" r:id="rId15"/>
    <p:sldLayoutId id="2147483679" r:id="rId16"/>
    <p:sldLayoutId id="2147483674" r:id="rId17"/>
    <p:sldLayoutId id="2147483675" r:id="rId18"/>
    <p:sldLayoutId id="2147483655" r:id="rId19"/>
    <p:sldLayoutId id="2147483676" r:id="rId20"/>
    <p:sldLayoutId id="214748367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morrion.com/banderas/216-bandera-de-espana-150x90cm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kenhdaotao.edu.vn/bandera-de-mexico-full-hd-1690093757646529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wmum.es/2021/04/14/series-y-peliculas-para-ver-con-adolescentes-en-netflix/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pexels.com/photo/woman-with-headphones-listening-music-639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yp7xt-ygy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5AC72-5F25-8ABF-DD33-7E0CECC9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>
            <a:normAutofit/>
          </a:bodyPr>
          <a:lstStyle/>
          <a:p>
            <a:r>
              <a:rPr lang="es-ES" sz="5400" b="1" dirty="0">
                <a:ln>
                  <a:solidFill>
                    <a:srgbClr val="C88A5A"/>
                  </a:solidFill>
                </a:ln>
                <a:solidFill>
                  <a:srgbClr val="D3A086"/>
                </a:solidFill>
                <a:latin typeface="Seaford Display" panose="00000500000000000000" pitchFamily="2" charset="0"/>
              </a:rPr>
              <a:t>Palabras de la semana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6768DA-368B-A431-8915-4667D351ED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66658" y="3083219"/>
            <a:ext cx="2539999" cy="1036806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+mn-lt"/>
              </a:rPr>
              <a:t>guiri (   )</a:t>
            </a:r>
          </a:p>
          <a:p>
            <a:r>
              <a:rPr lang="es-ES" sz="1900" dirty="0">
                <a:latin typeface="+mn-lt"/>
              </a:rPr>
              <a:t>(el/la)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436C70-6015-5A36-0711-1FDBD459ED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04900" y="4333044"/>
            <a:ext cx="3060700" cy="1420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= gringo/a (     )</a:t>
            </a:r>
          </a:p>
          <a:p>
            <a:pPr>
              <a:lnSpc>
                <a:spcPct val="100000"/>
              </a:lnSpc>
            </a:pPr>
            <a:r>
              <a:rPr lang="de-DE" sz="2200" dirty="0">
                <a:latin typeface="Seaford Display" panose="00000500000000000000" pitchFamily="2" charset="0"/>
              </a:rPr>
              <a:t>([weiße*r] Touri / Ausländer*in)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A4C6F0-8520-3093-9B6C-949C02D61C3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90880" y="3144228"/>
            <a:ext cx="2178858" cy="745593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+mn-lt"/>
              </a:rPr>
              <a:t>fresa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6847654-8825-2296-A779-CDE3CD08807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013700" y="4101954"/>
            <a:ext cx="3073400" cy="16511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000" dirty="0"/>
              <a:t>   la fresa = die </a:t>
            </a:r>
            <a:r>
              <a:rPr lang="es-ES" sz="2000" dirty="0" err="1"/>
              <a:t>Erdbeere</a:t>
            </a:r>
            <a:endParaRPr lang="es-ES" sz="2000" dirty="0"/>
          </a:p>
          <a:p>
            <a:pPr>
              <a:lnSpc>
                <a:spcPct val="100000"/>
              </a:lnSpc>
            </a:pPr>
            <a:r>
              <a:rPr lang="es-ES" sz="1400" dirty="0"/>
              <a:t>(</a:t>
            </a:r>
            <a:r>
              <a:rPr lang="es-ES" sz="1400" dirty="0" err="1"/>
              <a:t>Argentinien</a:t>
            </a:r>
            <a:r>
              <a:rPr lang="es-ES" sz="1400" dirty="0"/>
              <a:t>/Chile = frutilla) </a:t>
            </a:r>
          </a:p>
          <a:p>
            <a:pPr>
              <a:lnSpc>
                <a:spcPct val="100000"/>
              </a:lnSpc>
            </a:pPr>
            <a:endParaRPr lang="es-ES" sz="1400" dirty="0"/>
          </a:p>
          <a:p>
            <a:pPr>
              <a:lnSpc>
                <a:spcPct val="100000"/>
              </a:lnSpc>
            </a:pPr>
            <a:r>
              <a:rPr lang="es-ES" sz="2000" dirty="0"/>
              <a:t>  fresa (adj./</a:t>
            </a:r>
            <a:r>
              <a:rPr lang="es-ES" sz="2000" dirty="0" err="1"/>
              <a:t>sust</a:t>
            </a:r>
            <a:r>
              <a:rPr lang="es-ES" sz="2000" dirty="0"/>
              <a:t>.) = </a:t>
            </a:r>
            <a:r>
              <a:rPr lang="es-ES" sz="2000" dirty="0" err="1"/>
              <a:t>Bonze</a:t>
            </a:r>
            <a:r>
              <a:rPr lang="es-ES" sz="2000" dirty="0"/>
              <a:t>/</a:t>
            </a:r>
            <a:r>
              <a:rPr lang="es-ES" sz="2000" dirty="0" err="1"/>
              <a:t>bonzig</a:t>
            </a:r>
            <a:r>
              <a:rPr lang="es-ES" sz="2000" dirty="0"/>
              <a:t> </a:t>
            </a:r>
            <a:r>
              <a:rPr lang="es-ES" sz="2000" dirty="0" err="1"/>
              <a:t>od</a:t>
            </a:r>
            <a:r>
              <a:rPr lang="es-ES" sz="2000" dirty="0"/>
              <a:t>. Snob</a:t>
            </a:r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423481D-316A-4890-65F4-C0C1896DB56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06571" y="3176661"/>
            <a:ext cx="2178858" cy="925292"/>
          </a:xfrm>
        </p:spPr>
        <p:txBody>
          <a:bodyPr>
            <a:normAutofit lnSpcReduction="10000"/>
          </a:bodyPr>
          <a:lstStyle/>
          <a:p>
            <a:r>
              <a:rPr lang="es-ES" sz="3200" dirty="0">
                <a:latin typeface="+mn-lt"/>
              </a:rPr>
              <a:t>pizarra</a:t>
            </a:r>
          </a:p>
          <a:p>
            <a:r>
              <a:rPr lang="es-ES" sz="2100" dirty="0">
                <a:latin typeface="+mn-lt"/>
              </a:rPr>
              <a:t>(la)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03B232C-7B13-0D1E-85AD-196DB0AB543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59300" y="4333044"/>
            <a:ext cx="3060700" cy="1420055"/>
          </a:xfrm>
        </p:spPr>
        <p:txBody>
          <a:bodyPr>
            <a:normAutofit/>
          </a:bodyPr>
          <a:lstStyle/>
          <a:p>
            <a:r>
              <a:rPr lang="es-ES" sz="2000" dirty="0"/>
              <a:t>die</a:t>
            </a:r>
            <a:r>
              <a:rPr lang="es-ES" sz="2800" dirty="0"/>
              <a:t> </a:t>
            </a:r>
            <a:r>
              <a:rPr lang="es-ES" sz="2800" dirty="0" err="1"/>
              <a:t>Tafel</a:t>
            </a:r>
            <a:r>
              <a:rPr lang="es-ES" sz="2800" dirty="0"/>
              <a:t> </a:t>
            </a:r>
          </a:p>
          <a:p>
            <a:r>
              <a:rPr lang="es-ES" sz="1800" dirty="0"/>
              <a:t>(</a:t>
            </a:r>
            <a:r>
              <a:rPr lang="es-ES" sz="1800" dirty="0" err="1"/>
              <a:t>Schule</a:t>
            </a:r>
            <a:r>
              <a:rPr lang="es-ES" sz="1800" dirty="0"/>
              <a:t>/</a:t>
            </a:r>
            <a:r>
              <a:rPr lang="es-ES" sz="1800" dirty="0" err="1"/>
              <a:t>Uni</a:t>
            </a:r>
            <a:r>
              <a:rPr lang="es-ES" sz="1800" dirty="0"/>
              <a:t>)</a:t>
            </a:r>
          </a:p>
          <a:p>
            <a:endParaRPr lang="es-ES" dirty="0"/>
          </a:p>
          <a:p>
            <a:r>
              <a:rPr lang="es-ES" sz="1800" dirty="0"/>
              <a:t>(</a:t>
            </a:r>
            <a:r>
              <a:rPr lang="es-ES" sz="1800" dirty="0" err="1"/>
              <a:t>auch</a:t>
            </a:r>
            <a:r>
              <a:rPr lang="es-ES" sz="1800" dirty="0"/>
              <a:t>: </a:t>
            </a:r>
            <a:r>
              <a:rPr lang="es-ES" sz="1800" dirty="0" err="1"/>
              <a:t>der</a:t>
            </a:r>
            <a:r>
              <a:rPr lang="es-ES" sz="1800" dirty="0"/>
              <a:t> </a:t>
            </a:r>
            <a:r>
              <a:rPr lang="es-ES" sz="2000" dirty="0" err="1"/>
              <a:t>Schiefer</a:t>
            </a:r>
            <a:r>
              <a:rPr lang="es-ES" sz="1800" dirty="0"/>
              <a:t>)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E58ACE1-038B-2FCC-E9D0-B5AA7A2F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22/06/20XX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547065AD-E6C1-5866-51B6-2309B70D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152D661-9510-1BF8-F720-FF5B1737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1</a:t>
            </a:fld>
            <a:endParaRPr lang="es-ES" noProof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A2F1774-A819-F48B-CC99-7AD9E023ABFA}"/>
              </a:ext>
            </a:extLst>
          </p:cNvPr>
          <p:cNvSpPr txBox="1">
            <a:spLocks/>
          </p:cNvSpPr>
          <p:nvPr/>
        </p:nvSpPr>
        <p:spPr>
          <a:xfrm>
            <a:off x="190500" y="1219053"/>
            <a:ext cx="11836400" cy="165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Intenta deletrear y pronunciar las siguientes palabras y adivina qué significan</a:t>
            </a:r>
          </a:p>
          <a:p>
            <a:endParaRPr lang="es-ES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86B1"/>
              </a:solidFill>
            </a:endParaRPr>
          </a:p>
          <a:p>
            <a:r>
              <a:rPr lang="es-ES" sz="40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86B1"/>
                </a:solidFill>
              </a:rPr>
              <a:t>[</a:t>
            </a:r>
            <a:r>
              <a:rPr lang="de-DE" sz="40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86B1"/>
                </a:solidFill>
              </a:rPr>
              <a:t>Versuch mal folgende Wörter zu buchstabieren und auszusprechen und ratet mal ihre Bedeutun</a:t>
            </a:r>
            <a:r>
              <a:rPr lang="es-ES" sz="40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86B1"/>
                </a:solidFill>
              </a:rPr>
              <a:t>g]</a:t>
            </a:r>
            <a:endParaRPr lang="de-DE" sz="38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endParaRPr lang="es-ES" sz="3600" b="1" i="1" dirty="0">
              <a:solidFill>
                <a:srgbClr val="8E7A6F"/>
              </a:solidFill>
            </a:endParaRPr>
          </a:p>
        </p:txBody>
      </p:sp>
      <p:pic>
        <p:nvPicPr>
          <p:cNvPr id="17" name="Imagen 16" descr="Forma, Rectángulo&#10;&#10;Descripción generada automáticamente">
            <a:extLst>
              <a:ext uri="{FF2B5EF4-FFF2-40B4-BE49-F238E27FC236}">
                <a16:creationId xmlns:a16="http://schemas.microsoft.com/office/drawing/2014/main" id="{CA857C85-CC29-159B-A162-E4860E40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98610" y="3227582"/>
            <a:ext cx="379218" cy="379218"/>
          </a:xfrm>
          <a:prstGeom prst="rect">
            <a:avLst/>
          </a:prstGeom>
        </p:spPr>
      </p:pic>
      <p:pic>
        <p:nvPicPr>
          <p:cNvPr id="19" name="Imagen 18" descr="Forma&#10;&#10;Descripción generada automáticamente con confianza baja">
            <a:extLst>
              <a:ext uri="{FF2B5EF4-FFF2-40B4-BE49-F238E27FC236}">
                <a16:creationId xmlns:a16="http://schemas.microsoft.com/office/drawing/2014/main" id="{C1044E6F-5914-E7CC-F1A9-5F43A1C82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71660" y="4414509"/>
            <a:ext cx="346866" cy="346866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9CFB3E5E-6985-EB37-B989-51571C361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3734" y="5104115"/>
            <a:ext cx="346866" cy="346866"/>
          </a:xfrm>
          <a:prstGeom prst="rect">
            <a:avLst/>
          </a:prstGeom>
        </p:spPr>
      </p:pic>
      <p:pic>
        <p:nvPicPr>
          <p:cNvPr id="21" name="Imagen 20" descr="Forma, Rectángulo&#10;&#10;Descripción generada automáticamente">
            <a:extLst>
              <a:ext uri="{FF2B5EF4-FFF2-40B4-BE49-F238E27FC236}">
                <a16:creationId xmlns:a16="http://schemas.microsoft.com/office/drawing/2014/main" id="{C49994D2-4630-E7A4-91D3-00362C82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90301" y="4117827"/>
            <a:ext cx="346866" cy="3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9890" y="1895444"/>
            <a:ext cx="7027102" cy="1681163"/>
          </a:xfrm>
        </p:spPr>
        <p:txBody>
          <a:bodyPr rtlCol="0">
            <a:noAutofit/>
          </a:bodyPr>
          <a:lstStyle/>
          <a:p>
            <a:pPr algn="ctr" rtl="0"/>
            <a:r>
              <a:rPr lang="es-ES" sz="4800" dirty="0"/>
              <a:t>Recomendaciones culturales para la semana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487E6C-E9CB-51A3-0DB5-F855B843FFF5}"/>
              </a:ext>
            </a:extLst>
          </p:cNvPr>
          <p:cNvSpPr txBox="1">
            <a:spLocks/>
          </p:cNvSpPr>
          <p:nvPr/>
        </p:nvSpPr>
        <p:spPr>
          <a:xfrm>
            <a:off x="4948824" y="3115850"/>
            <a:ext cx="6649234" cy="1681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err="1"/>
              <a:t>Kultur-Empfehlungen</a:t>
            </a:r>
            <a:r>
              <a:rPr lang="es-ES" sz="3200" dirty="0"/>
              <a:t> </a:t>
            </a:r>
            <a:r>
              <a:rPr lang="es-ES" sz="3200" dirty="0" err="1"/>
              <a:t>für</a:t>
            </a:r>
            <a:r>
              <a:rPr lang="es-ES" sz="3200" dirty="0"/>
              <a:t> die </a:t>
            </a:r>
            <a:r>
              <a:rPr lang="es-ES" sz="3200" dirty="0" err="1"/>
              <a:t>Woche</a:t>
            </a:r>
            <a:endParaRPr lang="es-ES" sz="3200" dirty="0"/>
          </a:p>
        </p:txBody>
      </p:sp>
      <p:pic>
        <p:nvPicPr>
          <p:cNvPr id="25" name="Imagen 24" descr="Imagen que contiene gato, pelota&#10;&#10;Descripción generada automáticamente">
            <a:extLst>
              <a:ext uri="{FF2B5EF4-FFF2-40B4-BE49-F238E27FC236}">
                <a16:creationId xmlns:a16="http://schemas.microsoft.com/office/drawing/2014/main" id="{86FD40E6-94E8-CACE-F110-8D54450DD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4045" y="5176837"/>
            <a:ext cx="2521470" cy="1681163"/>
          </a:xfrm>
          <a:prstGeom prst="rect">
            <a:avLst/>
          </a:prstGeom>
        </p:spPr>
      </p:pic>
      <p:pic>
        <p:nvPicPr>
          <p:cNvPr id="29" name="Imagen 28" descr="Imagen que contiene persona, edificio, niño, joven&#10;&#10;Descripción generada automáticamente">
            <a:extLst>
              <a:ext uri="{FF2B5EF4-FFF2-40B4-BE49-F238E27FC236}">
                <a16:creationId xmlns:a16="http://schemas.microsoft.com/office/drawing/2014/main" id="{1B8FFE8E-CDA9-B13E-50EC-54737CAAA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5898" y="8278"/>
            <a:ext cx="2566102" cy="171106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9D4E8176-8451-FE05-DB7B-C43F3B70EDCD}"/>
              </a:ext>
            </a:extLst>
          </p:cNvPr>
          <p:cNvSpPr txBox="1"/>
          <p:nvPr/>
        </p:nvSpPr>
        <p:spPr>
          <a:xfrm>
            <a:off x="7721075" y="5432643"/>
            <a:ext cx="6106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12 de junio de 2024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039D1-E8E6-0B9A-DD14-BCE627F2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Música</a:t>
            </a:r>
            <a:br>
              <a:rPr lang="es-ES" dirty="0"/>
            </a:br>
            <a:r>
              <a:rPr lang="es-ES" sz="2000" dirty="0"/>
              <a:t>(la)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7F8015-AB15-47DC-120A-09D9D291318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DF08B6-1F3B-1A51-C0D1-EF1A474A48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356050" y="4691812"/>
            <a:ext cx="1765489" cy="106869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4AE51B-36A0-AE4C-C6EE-0A5FAB79A3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734DD6-D8BA-CB25-8B6F-943A325CF56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600504A-3717-B762-4427-FC2E96E9D07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3C3F8D9-72DE-1174-D988-8710F4AD5E5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58FB8C5-1D56-BAA1-C88B-7543EBD97D06}"/>
              </a:ext>
            </a:extLst>
          </p:cNvPr>
          <p:cNvSpPr>
            <a:spLocks noGrp="1"/>
          </p:cNvSpPr>
          <p:nvPr>
            <p:ph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8359C63-6523-AB7C-B6CA-C4DD01519150}"/>
              </a:ext>
            </a:extLst>
          </p:cNvPr>
          <p:cNvSpPr>
            <a:spLocks noGrp="1"/>
          </p:cNvSpPr>
          <p:nvPr>
            <p:ph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1A27FF84-C06B-201A-C415-9A69D9244D13}"/>
              </a:ext>
            </a:extLst>
          </p:cNvPr>
          <p:cNvSpPr>
            <a:spLocks noGrp="1"/>
          </p:cNvSpPr>
          <p:nvPr>
            <p:ph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A89B00D3-6B84-9F50-922E-1F3E5CAFC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3</a:t>
            </a:fld>
            <a:endParaRPr lang="es-ES" noProof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B9A9355-49C0-7351-4923-2677B49A6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37" t="18874" r="2229" b="19985"/>
          <a:stretch/>
        </p:blipFill>
        <p:spPr>
          <a:xfrm>
            <a:off x="345359" y="1545515"/>
            <a:ext cx="2273420" cy="266409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F616A04-8A74-4DFF-4A36-BB138F582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22" t="18573" r="1680" b="18325"/>
          <a:stretch/>
        </p:blipFill>
        <p:spPr>
          <a:xfrm>
            <a:off x="2632513" y="1545514"/>
            <a:ext cx="2237686" cy="266409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F8C6E76-18D5-AB7C-86D4-D1B8BC5586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4" t="19032" r="2174" b="20176"/>
          <a:stretch/>
        </p:blipFill>
        <p:spPr>
          <a:xfrm>
            <a:off x="4903886" y="1545514"/>
            <a:ext cx="2294434" cy="267083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CD5AB49-A50A-EFEA-E42E-7FCC6CB7F9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71" t="19223" r="1869" b="19604"/>
          <a:stretch/>
        </p:blipFill>
        <p:spPr>
          <a:xfrm>
            <a:off x="7228237" y="1541158"/>
            <a:ext cx="2301249" cy="267749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C49D4ED-4D8F-DF73-7B38-474BB1211A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72" t="18461" r="1894" b="19795"/>
          <a:stretch/>
        </p:blipFill>
        <p:spPr>
          <a:xfrm>
            <a:off x="9585084" y="1541158"/>
            <a:ext cx="2277938" cy="267749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CA8A2DB-AF5B-8DC0-0B2A-A31AE7D9F4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50" t="19032" r="1895" b="20367"/>
          <a:stretch/>
        </p:blipFill>
        <p:spPr>
          <a:xfrm>
            <a:off x="3163520" y="4242962"/>
            <a:ext cx="2037467" cy="222790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D010652-3DB1-A662-E16E-ADC41F3766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250" t="18652" r="2218" b="19986"/>
          <a:stretch/>
        </p:blipFill>
        <p:spPr>
          <a:xfrm>
            <a:off x="5241032" y="4253088"/>
            <a:ext cx="1952670" cy="228112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6FBDCAB-F382-CF89-3E6E-FEC1F812BA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770" t="18549" r="2352" b="19896"/>
          <a:stretch/>
        </p:blipFill>
        <p:spPr>
          <a:xfrm>
            <a:off x="7225035" y="4215575"/>
            <a:ext cx="1918724" cy="22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039D1-E8E6-0B9A-DD14-BCE627F2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Vídeo sobre las variantes del español</a:t>
            </a:r>
            <a:br>
              <a:rPr lang="es-ES" dirty="0"/>
            </a:br>
            <a:r>
              <a:rPr lang="es-ES" sz="3600" i="1" dirty="0"/>
              <a:t>[</a:t>
            </a:r>
            <a:r>
              <a:rPr lang="de-DE" sz="3600" i="1" dirty="0"/>
              <a:t>Varianten der spanischen Sprache – Spanien/Lateinamerika]</a:t>
            </a:r>
            <a:endParaRPr lang="de-DE" sz="2200" i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DF08B6-1F3B-1A51-C0D1-EF1A474A48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8200" y="5122664"/>
            <a:ext cx="10642355" cy="1983180"/>
          </a:xfrm>
        </p:spPr>
        <p:txBody>
          <a:bodyPr>
            <a:normAutofit/>
          </a:bodyPr>
          <a:lstStyle/>
          <a:p>
            <a:r>
              <a:rPr lang="es-ES" sz="1000" dirty="0"/>
              <a:t>“</a:t>
            </a:r>
          </a:p>
          <a:p>
            <a:r>
              <a:rPr lang="es-ES" sz="4000" b="1" dirty="0"/>
              <a:t>“Qué difícil es hablar el español”</a:t>
            </a:r>
          </a:p>
          <a:p>
            <a:endParaRPr lang="es-ES" sz="3600" b="1" dirty="0"/>
          </a:p>
          <a:p>
            <a:r>
              <a:rPr lang="es-ES" sz="3200" b="1" i="1" dirty="0"/>
              <a:t>[“</a:t>
            </a:r>
            <a:r>
              <a:rPr lang="de-DE" sz="3200" b="1" i="1" dirty="0"/>
              <a:t>es ist sauschwer Spanisch zu sprechen (bzw. lernen</a:t>
            </a:r>
            <a:r>
              <a:rPr lang="es-ES" sz="3200" b="1" i="1" dirty="0"/>
              <a:t>)]</a:t>
            </a:r>
            <a:endParaRPr lang="es-ES" sz="4000" b="1" i="1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4AE51B-36A0-AE4C-C6EE-0A5FAB79A3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Elementos multimedia en línea 8" title="Qué difícil es hablar el español">
            <a:hlinkClick r:id="" action="ppaction://media"/>
            <a:extLst>
              <a:ext uri="{FF2B5EF4-FFF2-40B4-BE49-F238E27FC236}">
                <a16:creationId xmlns:a16="http://schemas.microsoft.com/office/drawing/2014/main" id="{3FC3DCE6-4237-3EA3-3C46-815082B54F1E}"/>
              </a:ext>
            </a:extLst>
          </p:cNvPr>
          <p:cNvPicPr>
            <a:picLocks noGrp="1" noRot="1" noChangeAspect="1"/>
          </p:cNvPicPr>
          <p:nvPr>
            <p:ph sz="quarter" idx="49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26949" y="1746082"/>
            <a:ext cx="5758358" cy="3253656"/>
          </a:xfrm>
          <a:prstGeom prst="rect">
            <a:avLst/>
          </a:prstGeom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A89B00D3-6B84-9F50-922E-1F3E5CAFC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54B93FB9-47C1-81D6-AC54-C4DC8FF2CC1C}"/>
              </a:ext>
            </a:extLst>
          </p:cNvPr>
          <p:cNvSpPr txBox="1">
            <a:spLocks/>
          </p:cNvSpPr>
          <p:nvPr/>
        </p:nvSpPr>
        <p:spPr>
          <a:xfrm>
            <a:off x="9026434" y="2113797"/>
            <a:ext cx="2586447" cy="2518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>
              <a:lnSpc>
                <a:spcPct val="160000"/>
              </a:lnSpc>
            </a:pPr>
            <a:endParaRPr lang="de-DE" sz="1000" dirty="0"/>
          </a:p>
          <a:p>
            <a:pPr>
              <a:lnSpc>
                <a:spcPct val="160000"/>
              </a:lnSpc>
            </a:pPr>
            <a:r>
              <a:rPr lang="de-DE" sz="2400" i="1" dirty="0"/>
              <a:t>Ziemlich schnell (und ab und zu mal verwirrend) aber ganz lustig und interesannt!</a:t>
            </a:r>
          </a:p>
        </p:txBody>
      </p:sp>
    </p:spTree>
    <p:extLst>
      <p:ext uri="{BB962C8B-B14F-4D97-AF65-F5344CB8AC3E}">
        <p14:creationId xmlns:p14="http://schemas.microsoft.com/office/powerpoint/2010/main" val="13461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6748_TF33850888_Win32" id="{B783D6C9-7341-431D-BA96-0CAD0445EC19}" vid="{CB3C7306-445C-4372-8130-62F641EA60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FB0D94B-5A32-4AAB-B55C-DC457E4CE0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F3EECA-3A4D-4005-BFAD-C4D5A471E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B071DB-81D7-454C-B973-21A172F54F1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discurso comercial</Template>
  <TotalTime>501</TotalTime>
  <Words>182</Words>
  <Application>Microsoft Office PowerPoint</Application>
  <PresentationFormat>Panorámica</PresentationFormat>
  <Paragraphs>37</Paragraphs>
  <Slides>4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Bodoni MT</vt:lpstr>
      <vt:lpstr>Calibri</vt:lpstr>
      <vt:lpstr>Seaford</vt:lpstr>
      <vt:lpstr>Seaford Display</vt:lpstr>
      <vt:lpstr>Tema de Office</vt:lpstr>
      <vt:lpstr>Palabras de la semana</vt:lpstr>
      <vt:lpstr>Recomendaciones culturales para la semana</vt:lpstr>
      <vt:lpstr>Música (la)</vt:lpstr>
      <vt:lpstr>Vídeo sobre las variantes del español [Varianten der spanischen Sprache – Spanien/Lateinamerika]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Presentarse en español: ¿quién eres?</dc:title>
  <dc:creator>Alberto Arévalo Ruiz</dc:creator>
  <cp:lastModifiedBy>Alberto Arévalo Ruiz</cp:lastModifiedBy>
  <cp:revision>8</cp:revision>
  <dcterms:created xsi:type="dcterms:W3CDTF">2023-10-18T10:29:45Z</dcterms:created>
  <dcterms:modified xsi:type="dcterms:W3CDTF">2024-06-12T15:27:15Z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