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ba8e787a_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ba8e787a_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ba8e787a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ba8e787a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ba8e787a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ba8e787a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ba8e787a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ba8e787a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ba8e787a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ba8e787a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ba8e787a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ba8e787a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ba8e787a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ba8e787a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61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ba8e787a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ba8e787a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41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997075" y="1095857"/>
            <a:ext cx="6400800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800" cy="8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2400" y="3226594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2400" y="2614613"/>
            <a:ext cx="1317625" cy="611981"/>
          </a:xfrm>
          <a:custGeom>
            <a:avLst/>
            <a:gdLst/>
            <a:ahLst/>
            <a:cxnLst/>
            <a:rect l="l" t="t" r="r" b="b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984250" y="2614613"/>
            <a:ext cx="1322388" cy="611981"/>
          </a:xfrm>
          <a:custGeom>
            <a:avLst/>
            <a:gdLst/>
            <a:ahLst/>
            <a:cxnLst/>
            <a:rect l="l" t="t" r="r" b="b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175" y="2614613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984250" y="4533900"/>
            <a:ext cx="1322388" cy="609600"/>
          </a:xfrm>
          <a:custGeom>
            <a:avLst/>
            <a:gdLst/>
            <a:ahLst/>
            <a:cxnLst/>
            <a:rect l="l" t="t" r="r" b="b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84250" y="3924300"/>
            <a:ext cx="1322388" cy="609600"/>
          </a:xfrm>
          <a:custGeom>
            <a:avLst/>
            <a:gdLst/>
            <a:ahLst/>
            <a:cxnLst/>
            <a:rect l="l" t="t" r="r" b="b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l" t="t" r="r" b="b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84250" y="3226594"/>
            <a:ext cx="1322388" cy="609600"/>
          </a:xfrm>
          <a:custGeom>
            <a:avLst/>
            <a:gdLst/>
            <a:ahLst/>
            <a:cxnLst/>
            <a:rect l="l" t="t" r="r" b="b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175" y="3226594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7875" y="612226"/>
            <a:ext cx="746125" cy="607183"/>
          </a:xfrm>
          <a:custGeom>
            <a:avLst/>
            <a:gdLst/>
            <a:ahLst/>
            <a:cxnLst/>
            <a:rect l="l" t="t" r="r" b="b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3175" y="2614613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3175" y="3226594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>
            <a:spLocks noGrp="1"/>
          </p:cNvSpPr>
          <p:nvPr>
            <p:ph type="body" idx="1"/>
          </p:nvPr>
        </p:nvSpPr>
        <p:spPr>
          <a:xfrm>
            <a:off x="1574800" y="3320654"/>
            <a:ext cx="54864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3175" y="2614613"/>
            <a:ext cx="635000" cy="611981"/>
          </a:xfrm>
          <a:custGeom>
            <a:avLst/>
            <a:gdLst/>
            <a:ahLst/>
            <a:cxnLst/>
            <a:rect l="l" t="t" r="r" b="b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3175" y="3226594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l" t="t" r="r" b="b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7415212" y="0"/>
            <a:ext cx="1555750" cy="612226"/>
          </a:xfrm>
          <a:custGeom>
            <a:avLst/>
            <a:gdLst/>
            <a:ahLst/>
            <a:cxnLst/>
            <a:rect l="l" t="t" r="r" b="b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/>
          <p:nvPr/>
        </p:nvSpPr>
        <p:spPr>
          <a:xfrm>
            <a:off x="8397875" y="1310184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397875" y="1920393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7415212" y="612226"/>
            <a:ext cx="1555750" cy="610209"/>
          </a:xfrm>
          <a:custGeom>
            <a:avLst/>
            <a:gdLst/>
            <a:ahLst/>
            <a:cxnLst/>
            <a:rect l="l" t="t" r="r" b="b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eps"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3135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l" t="t" r="r" b="b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l" t="t" r="r" b="b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397875" y="612226"/>
            <a:ext cx="746125" cy="607183"/>
          </a:xfrm>
          <a:custGeom>
            <a:avLst/>
            <a:gdLst/>
            <a:ahLst/>
            <a:cxnLst/>
            <a:rect l="l" t="t" r="r" b="b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trofeo-ganador-la-copa-campe%C3%B3n-oro-4145177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taza-trofeo-premio-deporte-1015714/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ctrTitle"/>
          </p:nvPr>
        </p:nvSpPr>
        <p:spPr>
          <a:xfrm>
            <a:off x="3811712" y="4041000"/>
            <a:ext cx="6849675" cy="11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Caja misteriosa (mystery box)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874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8</a:t>
            </a:r>
            <a:endParaRPr b="1" dirty="0"/>
          </a:p>
        </p:txBody>
      </p:sp>
      <p:sp>
        <p:nvSpPr>
          <p:cNvPr id="135" name="Google Shape;135;p13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 80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626073" y="1037539"/>
            <a:ext cx="7285475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Stellt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jemandem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von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eurer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Gruppe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vor</a:t>
            </a:r>
            <a:r>
              <a:rPr lang="es-ES" sz="3200" dirty="0">
                <a:solidFill>
                  <a:srgbClr val="F3F3F3"/>
                </a:solidFill>
              </a:rPr>
              <a:t>! (</a:t>
            </a:r>
            <a:r>
              <a:rPr lang="es-ES" sz="3200" dirty="0" err="1">
                <a:solidFill>
                  <a:srgbClr val="F3F3F3"/>
                </a:solidFill>
              </a:rPr>
              <a:t>ohne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Fehler</a:t>
            </a:r>
            <a:r>
              <a:rPr lang="es-ES" sz="3200" dirty="0">
                <a:solidFill>
                  <a:srgbClr val="F3F3F3"/>
                </a:solidFill>
              </a:rPr>
              <a:t>! ;) )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endParaRPr lang="es-ES" sz="3200" dirty="0">
              <a:solidFill>
                <a:srgbClr val="F3F3F3"/>
              </a:solidFill>
            </a:endParaRP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Infos</a:t>
            </a:r>
            <a:r>
              <a:rPr lang="es-ES" sz="3200" dirty="0">
                <a:solidFill>
                  <a:srgbClr val="F3F3F3"/>
                </a:solidFill>
              </a:rPr>
              <a:t>: </a:t>
            </a:r>
            <a:r>
              <a:rPr lang="es-ES" sz="3200" dirty="0" err="1">
                <a:solidFill>
                  <a:srgbClr val="F3F3F3"/>
                </a:solidFill>
              </a:rPr>
              <a:t>Name</a:t>
            </a:r>
            <a:r>
              <a:rPr lang="es-ES" sz="3200" dirty="0">
                <a:solidFill>
                  <a:srgbClr val="F3F3F3"/>
                </a:solidFill>
              </a:rPr>
              <a:t>, Alter, </a:t>
            </a:r>
            <a:r>
              <a:rPr lang="es-ES" sz="3200" dirty="0" err="1">
                <a:solidFill>
                  <a:srgbClr val="F3F3F3"/>
                </a:solidFill>
              </a:rPr>
              <a:t>Herkunft</a:t>
            </a:r>
            <a:r>
              <a:rPr lang="es-ES" sz="3200" dirty="0">
                <a:solidFill>
                  <a:srgbClr val="F3F3F3"/>
                </a:solidFill>
              </a:rPr>
              <a:t>/</a:t>
            </a:r>
            <a:r>
              <a:rPr lang="es-ES" sz="3200" dirty="0" err="1">
                <a:solidFill>
                  <a:srgbClr val="F3F3F3"/>
                </a:solidFill>
              </a:rPr>
              <a:t>Wohnsitz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und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Sprachen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3" name="Google Shape;109;p10">
            <a:extLst>
              <a:ext uri="{FF2B5EF4-FFF2-40B4-BE49-F238E27FC236}">
                <a16:creationId xmlns:a16="http://schemas.microsoft.com/office/drawing/2014/main" id="{C7AAE5A7-7932-C526-1B56-DB050803E867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  <p:extLst>
      <p:ext uri="{BB962C8B-B14F-4D97-AF65-F5344CB8AC3E}">
        <p14:creationId xmlns:p14="http://schemas.microsoft.com/office/powerpoint/2010/main" val="546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2F804-6822-EE68-E117-917BCC42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5507"/>
            <a:ext cx="8567530" cy="857400"/>
          </a:xfrm>
        </p:spPr>
        <p:txBody>
          <a:bodyPr/>
          <a:lstStyle/>
          <a:p>
            <a:pPr algn="ctr"/>
            <a:r>
              <a:rPr lang="es-ES" dirty="0">
                <a:latin typeface="Arial Rounded MT Bold" panose="020F0704030504030204" pitchFamily="34" charset="0"/>
              </a:rPr>
              <a:t>Y los ganadores y las ganadoras son…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DA29343-0051-AA82-3839-0B67E1825A95}"/>
              </a:ext>
            </a:extLst>
          </p:cNvPr>
          <p:cNvSpPr txBox="1">
            <a:spLocks/>
          </p:cNvSpPr>
          <p:nvPr/>
        </p:nvSpPr>
        <p:spPr>
          <a:xfrm>
            <a:off x="0" y="2382907"/>
            <a:ext cx="856753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>
                <a:latin typeface="Arial Rounded MT Bold" panose="020F0704030504030204" pitchFamily="34" charset="0"/>
              </a:rPr>
              <a:t>¡ENHORABUENA!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651DB6-355F-F051-7BE1-316A19160398}"/>
              </a:ext>
            </a:extLst>
          </p:cNvPr>
          <p:cNvSpPr txBox="1">
            <a:spLocks/>
          </p:cNvSpPr>
          <p:nvPr/>
        </p:nvSpPr>
        <p:spPr>
          <a:xfrm>
            <a:off x="0" y="3091899"/>
            <a:ext cx="856753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dirty="0">
                <a:latin typeface="Arial Rounded MT Bold" panose="020F0704030504030204" pitchFamily="34" charset="0"/>
              </a:rPr>
              <a:t>GLÜCKWUNSCH!</a:t>
            </a:r>
          </a:p>
        </p:txBody>
      </p:sp>
      <p:pic>
        <p:nvPicPr>
          <p:cNvPr id="7" name="Imagen 6" descr="Imagen que contiene taza&#10;&#10;Descripción generada automáticamente">
            <a:extLst>
              <a:ext uri="{FF2B5EF4-FFF2-40B4-BE49-F238E27FC236}">
                <a16:creationId xmlns:a16="http://schemas.microsoft.com/office/drawing/2014/main" id="{FEC4D57D-7C7D-729F-B054-8C604554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3510" y="2668806"/>
            <a:ext cx="1164625" cy="1475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290498-28BC-DF95-965B-03D8D6929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962" y="2668807"/>
            <a:ext cx="1475960" cy="14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7F4D87A-ADB0-14C7-E609-FB40A17F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383" y="239034"/>
            <a:ext cx="5486400" cy="513300"/>
          </a:xfrm>
        </p:spPr>
        <p:txBody>
          <a:bodyPr/>
          <a:lstStyle/>
          <a:p>
            <a:r>
              <a:rPr lang="es-ES" sz="4000" b="1" dirty="0">
                <a:latin typeface="AlternateGothic2 BT" panose="020B0608020202050204" pitchFamily="34" charset="0"/>
              </a:rPr>
              <a:t>LOS EQUIPOS</a:t>
            </a: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8B0CB337-09C7-877E-167E-BCF995BDDFDF}"/>
              </a:ext>
            </a:extLst>
          </p:cNvPr>
          <p:cNvSpPr txBox="1">
            <a:spLocks/>
          </p:cNvSpPr>
          <p:nvPr/>
        </p:nvSpPr>
        <p:spPr>
          <a:xfrm>
            <a:off x="-914400" y="2210785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TORTILLA</a:t>
            </a:r>
          </a:p>
        </p:txBody>
      </p:sp>
      <p:pic>
        <p:nvPicPr>
          <p:cNvPr id="5" name="Imagen 4" descr="Comida en una mesa de madera&#10;&#10;Descripción generada automáticamente">
            <a:extLst>
              <a:ext uri="{FF2B5EF4-FFF2-40B4-BE49-F238E27FC236}">
                <a16:creationId xmlns:a16="http://schemas.microsoft.com/office/drawing/2014/main" id="{21759D60-4095-C0BF-3873-6E501FC3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17" y="1082264"/>
            <a:ext cx="1779104" cy="1227581"/>
          </a:xfrm>
          <a:prstGeom prst="rect">
            <a:avLst/>
          </a:prstGeom>
        </p:spPr>
      </p:pic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D9D3F13-67B9-2EC2-C1F0-56E02CCB7444}"/>
              </a:ext>
            </a:extLst>
          </p:cNvPr>
          <p:cNvSpPr txBox="1">
            <a:spLocks/>
          </p:cNvSpPr>
          <p:nvPr/>
        </p:nvSpPr>
        <p:spPr>
          <a:xfrm>
            <a:off x="3482009" y="2210785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SALMOREJO</a:t>
            </a:r>
          </a:p>
        </p:txBody>
      </p:sp>
      <p:pic>
        <p:nvPicPr>
          <p:cNvPr id="8" name="Imagen 7" descr="Tazón con comida y bebidas&#10;&#10;Descripción generada automáticamente">
            <a:extLst>
              <a:ext uri="{FF2B5EF4-FFF2-40B4-BE49-F238E27FC236}">
                <a16:creationId xmlns:a16="http://schemas.microsoft.com/office/drawing/2014/main" id="{DF601FEA-10BF-4F5D-9A73-262FC294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88" y="1111077"/>
            <a:ext cx="2064609" cy="1158393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27FEB0B9-CF26-C39D-A75A-891409A36909}"/>
              </a:ext>
            </a:extLst>
          </p:cNvPr>
          <p:cNvSpPr txBox="1">
            <a:spLocks/>
          </p:cNvSpPr>
          <p:nvPr/>
        </p:nvSpPr>
        <p:spPr>
          <a:xfrm>
            <a:off x="23192" y="4337376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CROQUETA</a:t>
            </a:r>
          </a:p>
        </p:txBody>
      </p:sp>
      <p:pic>
        <p:nvPicPr>
          <p:cNvPr id="11" name="Imagen 10" descr="Comida en un plato&#10;&#10;Descripción generada automáticamente con confianza media">
            <a:extLst>
              <a:ext uri="{FF2B5EF4-FFF2-40B4-BE49-F238E27FC236}">
                <a16:creationId xmlns:a16="http://schemas.microsoft.com/office/drawing/2014/main" id="{50991E67-87EE-784A-DAB2-93FE6B2DF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86" y="3115248"/>
            <a:ext cx="1948070" cy="1288973"/>
          </a:xfrm>
          <a:prstGeom prst="rect">
            <a:avLst/>
          </a:prstGeom>
        </p:spPr>
      </p:pic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AA139A76-EC23-94AA-92B6-9299123120FA}"/>
              </a:ext>
            </a:extLst>
          </p:cNvPr>
          <p:cNvSpPr txBox="1">
            <a:spLocks/>
          </p:cNvSpPr>
          <p:nvPr/>
        </p:nvSpPr>
        <p:spPr>
          <a:xfrm>
            <a:off x="3940314" y="4337376"/>
            <a:ext cx="5486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latin typeface="AlternateGothic2 BT" panose="020B0608020202050204" pitchFamily="34" charset="0"/>
              </a:rPr>
              <a:t>EQUIPO TINTO DE VERANO</a:t>
            </a:r>
          </a:p>
        </p:txBody>
      </p:sp>
      <p:pic>
        <p:nvPicPr>
          <p:cNvPr id="14" name="Imagen 13" descr="Una bebida en un vaso de cerveza sobre la mesa&#10;&#10;Descripción generada automáticamente">
            <a:extLst>
              <a:ext uri="{FF2B5EF4-FFF2-40B4-BE49-F238E27FC236}">
                <a16:creationId xmlns:a16="http://schemas.microsoft.com/office/drawing/2014/main" id="{A917E95C-B880-A0A4-C40F-D56287BC4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19" y="3115248"/>
            <a:ext cx="2300789" cy="12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7660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Pregunta n.º 1</a:t>
            </a:r>
            <a:endParaRPr b="1"/>
          </a:p>
        </p:txBody>
      </p:sp>
      <p:sp>
        <p:nvSpPr>
          <p:cNvPr id="97" name="Google Shape;97;p9"/>
          <p:cNvSpPr txBox="1"/>
          <p:nvPr/>
        </p:nvSpPr>
        <p:spPr>
          <a:xfrm>
            <a:off x="663325" y="1152675"/>
            <a:ext cx="69594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F3F3F3"/>
                </a:solidFill>
              </a:rPr>
              <a:t>Wie sagt man “ich bin 22 Jahre alt” auf Spanisch?</a:t>
            </a:r>
            <a:endParaRPr sz="3200">
              <a:solidFill>
                <a:srgbClr val="F3F3F3"/>
              </a:solidFill>
            </a:endParaRPr>
          </a:p>
        </p:txBody>
      </p:sp>
      <p:sp>
        <p:nvSpPr>
          <p:cNvPr id="98" name="Google Shape;98;p9"/>
          <p:cNvSpPr txBox="1"/>
          <p:nvPr/>
        </p:nvSpPr>
        <p:spPr>
          <a:xfrm>
            <a:off x="1644475" y="3485225"/>
            <a:ext cx="4997100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 dirty="0">
                <a:solidFill>
                  <a:srgbClr val="FFD700"/>
                </a:solidFill>
              </a:rPr>
              <a:t>Wollt ihr die Punkte verschenken oder behalten?</a:t>
            </a:r>
            <a:endParaRPr sz="3100" b="1" dirty="0">
              <a:solidFill>
                <a:srgbClr val="FFD700"/>
              </a:solidFill>
            </a:endParaRPr>
          </a:p>
        </p:txBody>
      </p:sp>
      <p:sp>
        <p:nvSpPr>
          <p:cNvPr id="99" name="Google Shape;99;p9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-25 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puntos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1168025" y="2526100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101" name="Google Shape;101;p9"/>
          <p:cNvSpPr txBox="1"/>
          <p:nvPr/>
        </p:nvSpPr>
        <p:spPr>
          <a:xfrm>
            <a:off x="4632450" y="2526100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Tengo veintidós años</a:t>
            </a:r>
            <a:endParaRPr sz="2900" i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978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2</a:t>
            </a:r>
            <a:endParaRPr b="1" dirty="0"/>
          </a:p>
        </p:txBody>
      </p:sp>
      <p:sp>
        <p:nvSpPr>
          <p:cNvPr id="107" name="Google Shape;107;p10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 </a:t>
            </a:r>
            <a:r>
              <a:rPr lang="es" sz="3000" dirty="0">
                <a:solidFill>
                  <a:srgbClr val="0000FF"/>
                </a:solidFill>
              </a:rPr>
              <a:t>30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1411612" y="3607691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  <p:sp>
        <p:nvSpPr>
          <p:cNvPr id="110" name="Google Shape;110;p10"/>
          <p:cNvSpPr txBox="1"/>
          <p:nvPr/>
        </p:nvSpPr>
        <p:spPr>
          <a:xfrm>
            <a:off x="337100" y="1076550"/>
            <a:ext cx="78402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</a:pPr>
            <a:r>
              <a:rPr lang="es-ES" sz="3000" dirty="0" err="1">
                <a:solidFill>
                  <a:srgbClr val="F3F3F3"/>
                </a:solidFill>
              </a:rPr>
              <a:t>Wie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sagt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man</a:t>
            </a:r>
            <a:r>
              <a:rPr lang="es-ES" sz="3000" dirty="0">
                <a:solidFill>
                  <a:srgbClr val="F3F3F3"/>
                </a:solidFill>
              </a:rPr>
              <a:t>, </a:t>
            </a:r>
            <a:r>
              <a:rPr lang="es-ES" sz="3000" dirty="0" err="1">
                <a:solidFill>
                  <a:srgbClr val="F3F3F3"/>
                </a:solidFill>
              </a:rPr>
              <a:t>dass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er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oder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sie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Spanisch</a:t>
            </a:r>
            <a:r>
              <a:rPr lang="es-ES" sz="3000" dirty="0">
                <a:solidFill>
                  <a:srgbClr val="F3F3F3"/>
                </a:solidFill>
              </a:rPr>
              <a:t>, </a:t>
            </a:r>
            <a:r>
              <a:rPr lang="es-ES" sz="3000" dirty="0" err="1">
                <a:solidFill>
                  <a:srgbClr val="F3F3F3"/>
                </a:solidFill>
              </a:rPr>
              <a:t>Englisch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und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Französisch</a:t>
            </a:r>
            <a:r>
              <a:rPr lang="es-ES" sz="3000" dirty="0">
                <a:solidFill>
                  <a:srgbClr val="F3F3F3"/>
                </a:solidFill>
              </a:rPr>
              <a:t> </a:t>
            </a:r>
            <a:r>
              <a:rPr lang="es-ES" sz="3000" dirty="0" err="1">
                <a:solidFill>
                  <a:srgbClr val="F3F3F3"/>
                </a:solidFill>
              </a:rPr>
              <a:t>spricht</a:t>
            </a:r>
            <a:r>
              <a:rPr lang="es-ES" sz="3000" dirty="0">
                <a:solidFill>
                  <a:srgbClr val="F3F3F3"/>
                </a:solidFill>
              </a:rPr>
              <a:t>?</a:t>
            </a:r>
            <a:endParaRPr sz="3000" dirty="0">
              <a:solidFill>
                <a:srgbClr val="F3F3F3"/>
              </a:solidFill>
            </a:endParaRPr>
          </a:p>
        </p:txBody>
      </p:sp>
      <p:sp>
        <p:nvSpPr>
          <p:cNvPr id="2" name="Google Shape;100;p9">
            <a:extLst>
              <a:ext uri="{FF2B5EF4-FFF2-40B4-BE49-F238E27FC236}">
                <a16:creationId xmlns:a16="http://schemas.microsoft.com/office/drawing/2014/main" id="{B76E274F-F7C0-5942-B9BE-CD35DBAB2E0D}"/>
              </a:ext>
            </a:extLst>
          </p:cNvPr>
          <p:cNvSpPr txBox="1"/>
          <p:nvPr/>
        </p:nvSpPr>
        <p:spPr>
          <a:xfrm>
            <a:off x="511500" y="2514641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3" name="Google Shape;101;p9">
            <a:extLst>
              <a:ext uri="{FF2B5EF4-FFF2-40B4-BE49-F238E27FC236}">
                <a16:creationId xmlns:a16="http://schemas.microsoft.com/office/drawing/2014/main" id="{640D4F14-904E-17D4-9362-1E2B24B29F02}"/>
              </a:ext>
            </a:extLst>
          </p:cNvPr>
          <p:cNvSpPr txBox="1"/>
          <p:nvPr/>
        </p:nvSpPr>
        <p:spPr>
          <a:xfrm>
            <a:off x="3829211" y="2562183"/>
            <a:ext cx="5151127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Él / ella habla español, inglés y francés</a:t>
            </a:r>
            <a:endParaRPr sz="2900" i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14185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3</a:t>
            </a:r>
            <a:endParaRPr b="1" dirty="0"/>
          </a:p>
        </p:txBody>
      </p:sp>
      <p:sp>
        <p:nvSpPr>
          <p:cNvPr id="116" name="Google Shape;116;p11"/>
          <p:cNvSpPr txBox="1"/>
          <p:nvPr/>
        </p:nvSpPr>
        <p:spPr>
          <a:xfrm>
            <a:off x="358850" y="946050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Wie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sagt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man</a:t>
            </a:r>
            <a:r>
              <a:rPr lang="es-ES" sz="3200" dirty="0">
                <a:solidFill>
                  <a:srgbClr val="F3F3F3"/>
                </a:solidFill>
              </a:rPr>
              <a:t> “du </a:t>
            </a:r>
            <a:r>
              <a:rPr lang="es-ES" sz="3200" dirty="0" err="1">
                <a:solidFill>
                  <a:srgbClr val="F3F3F3"/>
                </a:solidFill>
              </a:rPr>
              <a:t>heißt</a:t>
            </a:r>
            <a:r>
              <a:rPr lang="es-ES" sz="3200" dirty="0">
                <a:solidFill>
                  <a:srgbClr val="F3F3F3"/>
                </a:solidFill>
              </a:rPr>
              <a:t> Alberto” </a:t>
            </a:r>
            <a:r>
              <a:rPr lang="es-ES" sz="3200" dirty="0" err="1">
                <a:solidFill>
                  <a:srgbClr val="F3F3F3"/>
                </a:solidFill>
              </a:rPr>
              <a:t>auf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Spanisch</a:t>
            </a:r>
            <a:r>
              <a:rPr lang="es-ES" sz="3200" dirty="0">
                <a:solidFill>
                  <a:srgbClr val="F3F3F3"/>
                </a:solidFill>
              </a:rPr>
              <a:t>?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118" name="Google Shape;118;p11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</a:t>
            </a:r>
            <a:r>
              <a:rPr lang="es" sz="3000" dirty="0">
                <a:solidFill>
                  <a:srgbClr val="0000FF"/>
                </a:solidFill>
              </a:rPr>
              <a:t>100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2" name="Google Shape;100;p9">
            <a:extLst>
              <a:ext uri="{FF2B5EF4-FFF2-40B4-BE49-F238E27FC236}">
                <a16:creationId xmlns:a16="http://schemas.microsoft.com/office/drawing/2014/main" id="{A72D2977-30C4-2518-7FFE-A50B9E2EAD2D}"/>
              </a:ext>
            </a:extLst>
          </p:cNvPr>
          <p:cNvSpPr txBox="1"/>
          <p:nvPr/>
        </p:nvSpPr>
        <p:spPr>
          <a:xfrm>
            <a:off x="511500" y="2514641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3" name="Google Shape;101;p9">
            <a:extLst>
              <a:ext uri="{FF2B5EF4-FFF2-40B4-BE49-F238E27FC236}">
                <a16:creationId xmlns:a16="http://schemas.microsoft.com/office/drawing/2014/main" id="{D37931E3-B54D-F4E9-A3FB-54E7E034A9CA}"/>
              </a:ext>
            </a:extLst>
          </p:cNvPr>
          <p:cNvSpPr txBox="1"/>
          <p:nvPr/>
        </p:nvSpPr>
        <p:spPr>
          <a:xfrm>
            <a:off x="3856545" y="2443387"/>
            <a:ext cx="5151127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i="1" dirty="0">
                <a:solidFill>
                  <a:srgbClr val="F3F3F3"/>
                </a:solidFill>
              </a:rPr>
              <a:t>(tú) </a:t>
            </a:r>
            <a:r>
              <a:rPr lang="es" sz="2900" i="1" dirty="0">
                <a:solidFill>
                  <a:srgbClr val="F3F3F3"/>
                </a:solidFill>
              </a:rPr>
              <a:t>Te llamas Alberto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F3F3F3"/>
                </a:solidFill>
              </a:rPr>
              <a:t>(</a:t>
            </a:r>
            <a:r>
              <a:rPr lang="es-ES" sz="1800" i="1" dirty="0" err="1">
                <a:solidFill>
                  <a:srgbClr val="F3F3F3"/>
                </a:solidFill>
              </a:rPr>
              <a:t>oder</a:t>
            </a:r>
            <a:r>
              <a:rPr lang="es-ES" sz="1800" i="1" dirty="0">
                <a:solidFill>
                  <a:srgbClr val="F3F3F3"/>
                </a:solidFill>
              </a:rPr>
              <a:t> </a:t>
            </a:r>
            <a:r>
              <a:rPr lang="es-ES" sz="1800" i="1" dirty="0" err="1">
                <a:solidFill>
                  <a:srgbClr val="F3F3F3"/>
                </a:solidFill>
              </a:rPr>
              <a:t>auch</a:t>
            </a:r>
            <a:r>
              <a:rPr lang="es-ES" sz="1800" i="1" dirty="0">
                <a:solidFill>
                  <a:srgbClr val="F3F3F3"/>
                </a:solidFill>
              </a:rPr>
              <a:t>: Eres Alberto / Tu nombre es Alberto)</a:t>
            </a:r>
            <a:endParaRPr sz="1800" i="1" dirty="0">
              <a:solidFill>
                <a:srgbClr val="F3F3F3"/>
              </a:solidFill>
            </a:endParaRPr>
          </a:p>
        </p:txBody>
      </p:sp>
      <p:sp>
        <p:nvSpPr>
          <p:cNvPr id="4" name="Google Shape;109;p10">
            <a:extLst>
              <a:ext uri="{FF2B5EF4-FFF2-40B4-BE49-F238E27FC236}">
                <a16:creationId xmlns:a16="http://schemas.microsoft.com/office/drawing/2014/main" id="{010392C2-00C0-E65D-F655-095E5F28FEF3}"/>
              </a:ext>
            </a:extLst>
          </p:cNvPr>
          <p:cNvSpPr txBox="1"/>
          <p:nvPr/>
        </p:nvSpPr>
        <p:spPr>
          <a:xfrm>
            <a:off x="1411612" y="3607691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12010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4</a:t>
            </a:r>
            <a:endParaRPr b="1" dirty="0"/>
          </a:p>
        </p:txBody>
      </p:sp>
      <p:sp>
        <p:nvSpPr>
          <p:cNvPr id="125" name="Google Shape;125;p12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- 50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puntos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120100" y="1174250"/>
            <a:ext cx="85124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¿Cuánto es quince más quince (en español)?</a:t>
            </a:r>
          </a:p>
          <a:p>
            <a:pPr marL="3683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3F3F3"/>
                </a:solidFill>
              </a:rPr>
              <a:t>(</a:t>
            </a:r>
            <a:r>
              <a:rPr lang="es-ES" sz="2400" i="1" dirty="0" err="1">
                <a:solidFill>
                  <a:srgbClr val="F3F3F3"/>
                </a:solidFill>
              </a:rPr>
              <a:t>Wie</a:t>
            </a:r>
            <a:r>
              <a:rPr lang="es-ES" sz="2400" i="1" dirty="0">
                <a:solidFill>
                  <a:srgbClr val="F3F3F3"/>
                </a:solidFill>
              </a:rPr>
              <a:t> </a:t>
            </a:r>
            <a:r>
              <a:rPr lang="es-ES" sz="2400" i="1" dirty="0" err="1">
                <a:solidFill>
                  <a:srgbClr val="F3F3F3"/>
                </a:solidFill>
              </a:rPr>
              <a:t>viel</a:t>
            </a:r>
            <a:r>
              <a:rPr lang="es-ES" sz="2400" i="1" dirty="0">
                <a:solidFill>
                  <a:srgbClr val="F3F3F3"/>
                </a:solidFill>
              </a:rPr>
              <a:t> </a:t>
            </a:r>
            <a:r>
              <a:rPr lang="es-ES" sz="2400" i="1" dirty="0" err="1">
                <a:solidFill>
                  <a:srgbClr val="F3F3F3"/>
                </a:solidFill>
              </a:rPr>
              <a:t>ist</a:t>
            </a:r>
            <a:r>
              <a:rPr lang="es-ES" sz="2400" i="1" dirty="0">
                <a:solidFill>
                  <a:srgbClr val="F3F3F3"/>
                </a:solidFill>
              </a:rPr>
              <a:t> 15 + 15 = ?)</a:t>
            </a:r>
          </a:p>
          <a:p>
            <a:pPr marL="3683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F3F3F3"/>
                </a:solidFill>
              </a:rPr>
              <a:t>Quince más quince son…</a:t>
            </a:r>
            <a:endParaRPr sz="2400" b="1" i="1" dirty="0">
              <a:solidFill>
                <a:srgbClr val="F3F3F3"/>
              </a:solidFill>
            </a:endParaRPr>
          </a:p>
        </p:txBody>
      </p:sp>
      <p:sp>
        <p:nvSpPr>
          <p:cNvPr id="2" name="Google Shape;100;p9">
            <a:extLst>
              <a:ext uri="{FF2B5EF4-FFF2-40B4-BE49-F238E27FC236}">
                <a16:creationId xmlns:a16="http://schemas.microsoft.com/office/drawing/2014/main" id="{766A39E4-1CBC-3945-17F0-61A38085D733}"/>
              </a:ext>
            </a:extLst>
          </p:cNvPr>
          <p:cNvSpPr txBox="1"/>
          <p:nvPr/>
        </p:nvSpPr>
        <p:spPr>
          <a:xfrm>
            <a:off x="511500" y="2514641"/>
            <a:ext cx="37407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i="1" dirty="0">
                <a:solidFill>
                  <a:srgbClr val="F3F3F3"/>
                </a:solidFill>
              </a:rPr>
              <a:t>Solución (Lösung):</a:t>
            </a:r>
            <a:endParaRPr sz="2900" i="1" dirty="0">
              <a:solidFill>
                <a:srgbClr val="F3F3F3"/>
              </a:solidFill>
            </a:endParaRPr>
          </a:p>
        </p:txBody>
      </p:sp>
      <p:sp>
        <p:nvSpPr>
          <p:cNvPr id="3" name="Google Shape;101;p9">
            <a:extLst>
              <a:ext uri="{FF2B5EF4-FFF2-40B4-BE49-F238E27FC236}">
                <a16:creationId xmlns:a16="http://schemas.microsoft.com/office/drawing/2014/main" id="{AC565949-37DD-FB87-41ED-869B666864E8}"/>
              </a:ext>
            </a:extLst>
          </p:cNvPr>
          <p:cNvSpPr txBox="1"/>
          <p:nvPr/>
        </p:nvSpPr>
        <p:spPr>
          <a:xfrm>
            <a:off x="3807461" y="2446625"/>
            <a:ext cx="5151127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1" dirty="0">
                <a:solidFill>
                  <a:srgbClr val="F3F3F3"/>
                </a:solidFill>
              </a:rPr>
              <a:t>Quince más quince son treinta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1" dirty="0">
                <a:solidFill>
                  <a:srgbClr val="F3F3F3"/>
                </a:solidFill>
              </a:rPr>
              <a:t>15 + 15 = 30</a:t>
            </a:r>
            <a:endParaRPr sz="2000" b="1" i="1" dirty="0">
              <a:solidFill>
                <a:srgbClr val="F3F3F3"/>
              </a:solidFill>
            </a:endParaRPr>
          </a:p>
        </p:txBody>
      </p:sp>
      <p:sp>
        <p:nvSpPr>
          <p:cNvPr id="4" name="Google Shape;109;p10">
            <a:extLst>
              <a:ext uri="{FF2B5EF4-FFF2-40B4-BE49-F238E27FC236}">
                <a16:creationId xmlns:a16="http://schemas.microsoft.com/office/drawing/2014/main" id="{7A60B454-1C79-9731-23C1-6E89D7CC2EEF}"/>
              </a:ext>
            </a:extLst>
          </p:cNvPr>
          <p:cNvSpPr txBox="1"/>
          <p:nvPr/>
        </p:nvSpPr>
        <p:spPr>
          <a:xfrm>
            <a:off x="1411612" y="3607691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87475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5</a:t>
            </a:r>
            <a:endParaRPr b="1" dirty="0"/>
          </a:p>
        </p:txBody>
      </p:sp>
      <p:sp>
        <p:nvSpPr>
          <p:cNvPr id="135" name="Google Shape;135;p13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 75</a:t>
            </a:r>
            <a:endParaRPr sz="30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0000FF"/>
                </a:solidFill>
              </a:rPr>
              <a:t>  puntos</a:t>
            </a:r>
            <a:endParaRPr sz="3000" dirty="0">
              <a:solidFill>
                <a:srgbClr val="0000FF"/>
              </a:solidFill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815550" y="1098300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Beantworte</a:t>
            </a:r>
            <a:r>
              <a:rPr lang="es-ES" sz="3200" dirty="0">
                <a:solidFill>
                  <a:srgbClr val="F3F3F3"/>
                </a:solidFill>
              </a:rPr>
              <a:t> die </a:t>
            </a:r>
            <a:r>
              <a:rPr lang="es-ES" sz="3200" dirty="0" err="1">
                <a:solidFill>
                  <a:srgbClr val="F3F3F3"/>
                </a:solidFill>
              </a:rPr>
              <a:t>Frage</a:t>
            </a:r>
            <a:r>
              <a:rPr lang="es-ES" sz="3200" dirty="0">
                <a:solidFill>
                  <a:srgbClr val="F3F3F3"/>
                </a:solidFill>
              </a:rPr>
              <a:t>: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 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+ ¿Dónde vives?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- “…”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3" name="Google Shape;109;p10">
            <a:extLst>
              <a:ext uri="{FF2B5EF4-FFF2-40B4-BE49-F238E27FC236}">
                <a16:creationId xmlns:a16="http://schemas.microsoft.com/office/drawing/2014/main" id="{C7AAE5A7-7932-C526-1B56-DB050803E867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  <p:sp>
        <p:nvSpPr>
          <p:cNvPr id="4" name="Google Shape;101;p9">
            <a:extLst>
              <a:ext uri="{FF2B5EF4-FFF2-40B4-BE49-F238E27FC236}">
                <a16:creationId xmlns:a16="http://schemas.microsoft.com/office/drawing/2014/main" id="{A9BCD6E0-77B9-ECF0-9D6A-061D43D54803}"/>
              </a:ext>
            </a:extLst>
          </p:cNvPr>
          <p:cNvSpPr txBox="1"/>
          <p:nvPr/>
        </p:nvSpPr>
        <p:spPr>
          <a:xfrm>
            <a:off x="1938131" y="2636975"/>
            <a:ext cx="7205869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1" dirty="0">
                <a:solidFill>
                  <a:srgbClr val="F3F3F3"/>
                </a:solidFill>
              </a:rPr>
              <a:t>Vivo en… (Münster, Alemania, Sevilla, etc.)</a:t>
            </a:r>
            <a:endParaRPr sz="2600" b="1" i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5485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6</a:t>
            </a:r>
            <a:endParaRPr b="1" dirty="0"/>
          </a:p>
        </p:txBody>
      </p:sp>
      <p:sp>
        <p:nvSpPr>
          <p:cNvPr id="143" name="Google Shape;143;p14"/>
          <p:cNvSpPr txBox="1"/>
          <p:nvPr/>
        </p:nvSpPr>
        <p:spPr>
          <a:xfrm>
            <a:off x="188843" y="989550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Ist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folgendes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Wort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maskulin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oder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feminin</a:t>
            </a:r>
            <a:r>
              <a:rPr lang="es-ES" sz="3200" dirty="0">
                <a:solidFill>
                  <a:srgbClr val="F3F3F3"/>
                </a:solidFill>
              </a:rPr>
              <a:t>?</a:t>
            </a:r>
          </a:p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endParaRPr lang="es-ES" sz="3200" dirty="0">
              <a:solidFill>
                <a:srgbClr val="F3F3F3"/>
              </a:solidFill>
            </a:endParaRPr>
          </a:p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>
                <a:solidFill>
                  <a:srgbClr val="F3F3F3"/>
                </a:solidFill>
              </a:rPr>
              <a:t> ____ día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- 100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puntos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2" name="Google Shape;143;p14">
            <a:extLst>
              <a:ext uri="{FF2B5EF4-FFF2-40B4-BE49-F238E27FC236}">
                <a16:creationId xmlns:a16="http://schemas.microsoft.com/office/drawing/2014/main" id="{A35FB435-255F-97FC-F55D-73FDDA3AB37F}"/>
              </a:ext>
            </a:extLst>
          </p:cNvPr>
          <p:cNvSpPr txBox="1"/>
          <p:nvPr/>
        </p:nvSpPr>
        <p:spPr>
          <a:xfrm>
            <a:off x="188843" y="2767450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2000" b="1" dirty="0">
                <a:solidFill>
                  <a:srgbClr val="F3F3F3"/>
                </a:solidFill>
              </a:rPr>
              <a:t>un / el  .vs.  una / la</a:t>
            </a:r>
            <a:endParaRPr sz="2000" b="1" dirty="0">
              <a:solidFill>
                <a:srgbClr val="F3F3F3"/>
              </a:solidFill>
            </a:endParaRPr>
          </a:p>
        </p:txBody>
      </p:sp>
      <p:sp>
        <p:nvSpPr>
          <p:cNvPr id="3" name="Google Shape;143;p14">
            <a:extLst>
              <a:ext uri="{FF2B5EF4-FFF2-40B4-BE49-F238E27FC236}">
                <a16:creationId xmlns:a16="http://schemas.microsoft.com/office/drawing/2014/main" id="{4AEBED39-5D9C-6219-0400-EDF7622BD4E5}"/>
              </a:ext>
            </a:extLst>
          </p:cNvPr>
          <p:cNvSpPr txBox="1"/>
          <p:nvPr/>
        </p:nvSpPr>
        <p:spPr>
          <a:xfrm>
            <a:off x="-169982" y="2000387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2800" b="1" dirty="0">
                <a:solidFill>
                  <a:srgbClr val="F3F3F3"/>
                </a:solidFill>
              </a:rPr>
              <a:t>un / el</a:t>
            </a:r>
            <a:endParaRPr sz="2800" b="1" dirty="0">
              <a:solidFill>
                <a:srgbClr val="F3F3F3"/>
              </a:solidFill>
            </a:endParaRPr>
          </a:p>
        </p:txBody>
      </p:sp>
      <p:sp>
        <p:nvSpPr>
          <p:cNvPr id="4" name="Google Shape;109;p10">
            <a:extLst>
              <a:ext uri="{FF2B5EF4-FFF2-40B4-BE49-F238E27FC236}">
                <a16:creationId xmlns:a16="http://schemas.microsoft.com/office/drawing/2014/main" id="{07343FB4-8FD3-4921-07BC-44D1246C73DB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54850" y="3"/>
            <a:ext cx="687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Pregunta n.º 7</a:t>
            </a:r>
            <a:endParaRPr b="1" dirty="0"/>
          </a:p>
        </p:txBody>
      </p:sp>
      <p:sp>
        <p:nvSpPr>
          <p:cNvPr id="143" name="Google Shape;143;p14"/>
          <p:cNvSpPr txBox="1"/>
          <p:nvPr/>
        </p:nvSpPr>
        <p:spPr>
          <a:xfrm>
            <a:off x="413225" y="989550"/>
            <a:ext cx="7601100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3200" dirty="0" err="1">
                <a:solidFill>
                  <a:srgbClr val="F3F3F3"/>
                </a:solidFill>
              </a:rPr>
              <a:t>Was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sagt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im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Spanischen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nachdem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man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sich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gegenseitig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vorgestellt</a:t>
            </a:r>
            <a:r>
              <a:rPr lang="es-ES" sz="3200" dirty="0">
                <a:solidFill>
                  <a:srgbClr val="F3F3F3"/>
                </a:solidFill>
              </a:rPr>
              <a:t> </a:t>
            </a:r>
            <a:r>
              <a:rPr lang="es-ES" sz="3200" dirty="0" err="1">
                <a:solidFill>
                  <a:srgbClr val="F3F3F3"/>
                </a:solidFill>
              </a:rPr>
              <a:t>hat</a:t>
            </a:r>
            <a:r>
              <a:rPr lang="es-ES" sz="3200" dirty="0">
                <a:solidFill>
                  <a:srgbClr val="F3F3F3"/>
                </a:solidFill>
              </a:rPr>
              <a:t>? </a:t>
            </a:r>
            <a:endParaRPr sz="3200" dirty="0">
              <a:solidFill>
                <a:srgbClr val="F3F3F3"/>
              </a:solidFill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6512100" y="3294875"/>
            <a:ext cx="2120400" cy="15876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6771450" y="3436175"/>
            <a:ext cx="1601700" cy="13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- 40</a:t>
            </a:r>
            <a:endParaRPr sz="3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rgbClr val="FF0000"/>
                </a:solidFill>
              </a:rPr>
              <a:t>  points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2" name="Google Shape;143;p14">
            <a:extLst>
              <a:ext uri="{FF2B5EF4-FFF2-40B4-BE49-F238E27FC236}">
                <a16:creationId xmlns:a16="http://schemas.microsoft.com/office/drawing/2014/main" id="{CDA39BCC-AAB3-A4FD-D472-5CE1E82F5E44}"/>
              </a:ext>
            </a:extLst>
          </p:cNvPr>
          <p:cNvSpPr txBox="1"/>
          <p:nvPr/>
        </p:nvSpPr>
        <p:spPr>
          <a:xfrm>
            <a:off x="659259" y="2457450"/>
            <a:ext cx="7825482" cy="16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200"/>
            </a:pPr>
            <a:r>
              <a:rPr lang="es-ES" sz="2800" b="1" dirty="0">
                <a:solidFill>
                  <a:srgbClr val="F3F3F3"/>
                </a:solidFill>
              </a:rPr>
              <a:t>¡Encantado / Encantada! (de conocerte)</a:t>
            </a:r>
            <a:endParaRPr sz="2800" b="1" dirty="0">
              <a:solidFill>
                <a:srgbClr val="F3F3F3"/>
              </a:solidFill>
            </a:endParaRPr>
          </a:p>
        </p:txBody>
      </p:sp>
      <p:sp>
        <p:nvSpPr>
          <p:cNvPr id="3" name="Google Shape;109;p10">
            <a:extLst>
              <a:ext uri="{FF2B5EF4-FFF2-40B4-BE49-F238E27FC236}">
                <a16:creationId xmlns:a16="http://schemas.microsoft.com/office/drawing/2014/main" id="{2A555EA0-3E29-5272-8CDD-8F2FE58EA109}"/>
              </a:ext>
            </a:extLst>
          </p:cNvPr>
          <p:cNvSpPr txBox="1"/>
          <p:nvPr/>
        </p:nvSpPr>
        <p:spPr>
          <a:xfrm>
            <a:off x="1411613" y="3675575"/>
            <a:ext cx="5100487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de-DE" sz="2800" b="1" dirty="0">
                <a:solidFill>
                  <a:srgbClr val="FFD700"/>
                </a:solidFill>
              </a:rPr>
              <a:t>Wollt ihr die Punkte verschenken oder behalten?</a:t>
            </a:r>
          </a:p>
        </p:txBody>
      </p:sp>
    </p:spTree>
    <p:extLst>
      <p:ext uri="{BB962C8B-B14F-4D97-AF65-F5344CB8AC3E}">
        <p14:creationId xmlns:p14="http://schemas.microsoft.com/office/powerpoint/2010/main" val="4642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2" grpId="0"/>
    </p:bldLst>
  </p:timing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381</Words>
  <Application>Microsoft Office PowerPoint</Application>
  <PresentationFormat>Presentación en pantalla (16:9)</PresentationFormat>
  <Paragraphs>72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AlternateGothic2 BT</vt:lpstr>
      <vt:lpstr>Arial</vt:lpstr>
      <vt:lpstr>Arial Rounded MT Bold</vt:lpstr>
      <vt:lpstr>Steps</vt:lpstr>
      <vt:lpstr>Caja misteriosa (mystery box)</vt:lpstr>
      <vt:lpstr>Presentación de PowerPoint</vt:lpstr>
      <vt:lpstr>Pregunta n.º 1</vt:lpstr>
      <vt:lpstr>Pregunta n.º 2</vt:lpstr>
      <vt:lpstr>Pregunta n.º 3</vt:lpstr>
      <vt:lpstr>Pregunta n.º 4</vt:lpstr>
      <vt:lpstr>Pregunta n.º 5</vt:lpstr>
      <vt:lpstr>Pregunta n.º 6</vt:lpstr>
      <vt:lpstr>Pregunta n.º 7</vt:lpstr>
      <vt:lpstr>Pregunta n.º 8</vt:lpstr>
      <vt:lpstr>Y los ganadores y las ganadoras son…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box</dc:title>
  <cp:lastModifiedBy>Alberto Arévalo Ruiz</cp:lastModifiedBy>
  <cp:revision>4</cp:revision>
  <dcterms:modified xsi:type="dcterms:W3CDTF">2024-05-29T13:02:15Z</dcterms:modified>
</cp:coreProperties>
</file>