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9" r:id="rId2"/>
    <p:sldId id="429" r:id="rId3"/>
    <p:sldId id="431" r:id="rId4"/>
    <p:sldId id="432" r:id="rId5"/>
    <p:sldId id="433" r:id="rId6"/>
    <p:sldId id="436" r:id="rId7"/>
    <p:sldId id="434" r:id="rId8"/>
    <p:sldId id="435" r:id="rId9"/>
    <p:sldId id="322" r:id="rId10"/>
    <p:sldId id="382" r:id="rId11"/>
    <p:sldId id="384" r:id="rId12"/>
    <p:sldId id="385" r:id="rId13"/>
    <p:sldId id="386" r:id="rId14"/>
    <p:sldId id="449" r:id="rId15"/>
    <p:sldId id="401" r:id="rId16"/>
    <p:sldId id="402" r:id="rId17"/>
    <p:sldId id="398" r:id="rId18"/>
    <p:sldId id="440" r:id="rId19"/>
    <p:sldId id="438" r:id="rId20"/>
    <p:sldId id="439" r:id="rId21"/>
    <p:sldId id="437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17" r:id="rId31"/>
    <p:sldId id="451" r:id="rId32"/>
    <p:sldId id="453" r:id="rId33"/>
    <p:sldId id="450" r:id="rId34"/>
    <p:sldId id="452" r:id="rId35"/>
    <p:sldId id="323" r:id="rId36"/>
    <p:sldId id="315" r:id="rId37"/>
    <p:sldId id="338" r:id="rId38"/>
    <p:sldId id="291" r:id="rId39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2" autoAdjust="0"/>
    <p:restoredTop sz="94896" autoAdjust="0"/>
  </p:normalViewPr>
  <p:slideViewPr>
    <p:cSldViewPr snapToObjects="1">
      <p:cViewPr varScale="1">
        <p:scale>
          <a:sx n="85" d="100"/>
          <a:sy n="85" d="100"/>
        </p:scale>
        <p:origin x="208" y="544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14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68847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25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67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1" name="livng.knowledge">
            <a:extLst>
              <a:ext uri="{FF2B5EF4-FFF2-40B4-BE49-F238E27FC236}">
                <a16:creationId xmlns:a16="http://schemas.microsoft.com/office/drawing/2014/main" id="{B73DE3EF-896D-4971-8C8A-221E397EE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659FDFF9-C6F9-4AC7-9609-7E5702684F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0" y="-8288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146258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2894" y="354219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5970" y="2513778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9A159AA1-9B2C-4721-B871-37BB4C5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  <p:sldLayoutId id="2147483679" r:id="rId10"/>
    <p:sldLayoutId id="2147483680" r:id="rId11"/>
    <p:sldLayoutId id="2147483681" r:id="rId12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餐廳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Cāntīng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Shēngmǔ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330E1-2E97-A4DE-ADA1-46F09A44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6" y="824952"/>
            <a:ext cx="5276924" cy="5208095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Consonants</a:t>
            </a:r>
          </a:p>
          <a:p>
            <a:r>
              <a:rPr lang="en-US" dirty="0"/>
              <a:t>Initials</a:t>
            </a:r>
          </a:p>
        </p:txBody>
      </p:sp>
    </p:spTree>
    <p:extLst>
      <p:ext uri="{BB962C8B-B14F-4D97-AF65-F5344CB8AC3E}">
        <p14:creationId xmlns:p14="http://schemas.microsoft.com/office/powerpoint/2010/main" val="218206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Yùnmǔ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Vowels</a:t>
            </a:r>
          </a:p>
          <a:p>
            <a:r>
              <a:rPr lang="en-US" dirty="0"/>
              <a:t>Finals</a:t>
            </a:r>
          </a:p>
        </p:txBody>
      </p:sp>
      <p:pic>
        <p:nvPicPr>
          <p:cNvPr id="11" name="Picture 10" descr="A table of words with different letters&#10;&#10;Description automatically generated with medium confidence">
            <a:extLst>
              <a:ext uri="{FF2B5EF4-FFF2-40B4-BE49-F238E27FC236}">
                <a16:creationId xmlns:a16="http://schemas.microsoft.com/office/drawing/2014/main" id="{E0CE810E-C0FC-3137-5609-A2EDAE15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98" y="325553"/>
            <a:ext cx="6902524" cy="62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Yùnmǔ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Vowels</a:t>
            </a:r>
          </a:p>
          <a:p>
            <a:r>
              <a:rPr lang="en-US" dirty="0"/>
              <a:t>Finals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0CA8A-24E2-5FE7-2353-6CFB70BD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06" y="314835"/>
            <a:ext cx="5930974" cy="61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7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kàn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ustom Wood Restaurant Tables | David Stine Furniture — DAVID STINE  FURNITURE">
            <a:extLst>
              <a:ext uri="{FF2B5EF4-FFF2-40B4-BE49-F238E27FC236}">
                <a16:creationId xmlns:a16="http://schemas.microsoft.com/office/drawing/2014/main" id="{CD65CAD4-8E81-D9B1-8D0D-F39F3D2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70" y="1926038"/>
            <a:ext cx="6358111" cy="42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4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Cāntīng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Restaurant</a:t>
            </a:r>
          </a:p>
        </p:txBody>
      </p:sp>
      <p:pic>
        <p:nvPicPr>
          <p:cNvPr id="4098" name="Picture 2" descr="THE 10 BEST Restaurants in Muenster (Updated November 2023)">
            <a:extLst>
              <a:ext uri="{FF2B5EF4-FFF2-40B4-BE49-F238E27FC236}">
                <a16:creationId xmlns:a16="http://schemas.microsoft.com/office/drawing/2014/main" id="{94EE8629-23D9-DB40-AF21-8C8BD0C2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079500"/>
            <a:ext cx="6985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Qù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Go </a:t>
            </a:r>
          </a:p>
        </p:txBody>
      </p:sp>
      <p:pic>
        <p:nvPicPr>
          <p:cNvPr id="6146" name="Picture 2" descr="to go&quot; in French | Lingopolo">
            <a:extLst>
              <a:ext uri="{FF2B5EF4-FFF2-40B4-BE49-F238E27FC236}">
                <a16:creationId xmlns:a16="http://schemas.microsoft.com/office/drawing/2014/main" id="{0282A65D-F481-CA35-77DE-85B511D1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397000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Lái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Come</a:t>
            </a:r>
          </a:p>
        </p:txBody>
      </p:sp>
      <p:pic>
        <p:nvPicPr>
          <p:cNvPr id="2050" name="Picture 2" descr="23,199 Come Here Images, Stock Photos, 3D objects, &amp; Vectors | Shutterstock">
            <a:extLst>
              <a:ext uri="{FF2B5EF4-FFF2-40B4-BE49-F238E27FC236}">
                <a16:creationId xmlns:a16="http://schemas.microsoft.com/office/drawing/2014/main" id="{6DE7808F-A219-ADFA-1B61-813156709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 bwMode="auto">
          <a:xfrm>
            <a:off x="3956050" y="1651000"/>
            <a:ext cx="4292600" cy="32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Dào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Arrive</a:t>
            </a:r>
          </a:p>
        </p:txBody>
      </p:sp>
      <p:pic>
        <p:nvPicPr>
          <p:cNvPr id="1026" name="Picture 2" descr="Plane Landing Stock Illustrations – 25,535 Plane Landing Stock  Illustrations, Vectors &amp; Clipart - Dreamstime">
            <a:extLst>
              <a:ext uri="{FF2B5EF4-FFF2-40B4-BE49-F238E27FC236}">
                <a16:creationId xmlns:a16="http://schemas.microsoft.com/office/drawing/2014/main" id="{238DFC3B-FB20-9308-9E73-7CFD9C21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30" y="1140199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D4EC4-871D-8444-F989-5DC8DD9D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23BA5-3731-9E9B-9607-A1289F14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2D35-7BE7-E0EB-FA82-9AA7C16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EEF5C9-AC60-E434-80BB-8352D8AB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Yǒu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9B38AC7-95B9-799C-DAFB-06B6E901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To have</a:t>
            </a:r>
          </a:p>
        </p:txBody>
      </p:sp>
    </p:spTree>
    <p:extLst>
      <p:ext uri="{BB962C8B-B14F-4D97-AF65-F5344CB8AC3E}">
        <p14:creationId xmlns:p14="http://schemas.microsoft.com/office/powerpoint/2010/main" val="26309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D4EC4-871D-8444-F989-5DC8DD9D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23BA5-3731-9E9B-9607-A1289F14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2D35-7BE7-E0EB-FA82-9AA7C16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EEF5C9-AC60-E434-80BB-8352D8AB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Shàng</a:t>
            </a:r>
            <a:r>
              <a:rPr lang="en-US" dirty="0"/>
              <a:t> 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9B38AC7-95B9-799C-DAFB-06B6E901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Up / previous</a:t>
            </a:r>
          </a:p>
        </p:txBody>
      </p:sp>
      <p:pic>
        <p:nvPicPr>
          <p:cNvPr id="7" name="Picture 2" descr="Arrow upward Creative Stall Premium Fill icon">
            <a:extLst>
              <a:ext uri="{FF2B5EF4-FFF2-40B4-BE49-F238E27FC236}">
                <a16:creationId xmlns:a16="http://schemas.microsoft.com/office/drawing/2014/main" id="{F4155049-A508-A8C2-9130-DFA3080B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02" y="908720"/>
            <a:ext cx="4691360" cy="46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D4EC4-871D-8444-F989-5DC8DD9D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23BA5-3731-9E9B-9607-A1289F14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2D35-7BE7-E0EB-FA82-9AA7C16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EEF5C9-AC60-E434-80BB-8352D8AB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Yùyuē</a:t>
            </a:r>
            <a:r>
              <a:rPr lang="de-DE" dirty="0"/>
              <a:t> / </a:t>
            </a:r>
            <a:r>
              <a:rPr lang="de-DE" dirty="0" err="1"/>
              <a:t>Yùdìng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9B38AC7-95B9-799C-DAFB-06B6E901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To reserve</a:t>
            </a:r>
          </a:p>
        </p:txBody>
      </p:sp>
      <p:pic>
        <p:nvPicPr>
          <p:cNvPr id="7" name="Picture 2" descr="Reserved Signs For Tables | Restaurant And Pub Reserved Sign">
            <a:extLst>
              <a:ext uri="{FF2B5EF4-FFF2-40B4-BE49-F238E27FC236}">
                <a16:creationId xmlns:a16="http://schemas.microsoft.com/office/drawing/2014/main" id="{D3AB2053-0CC7-8CD4-31D4-A64E0B9A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54" y="730399"/>
            <a:ext cx="50131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Dào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cāntīng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b="1" dirty="0" err="1">
                <a:highlight>
                  <a:srgbClr val="FFFF00"/>
                </a:highlight>
              </a:rPr>
              <a:t>Nín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hǎo</a:t>
            </a:r>
            <a:r>
              <a:rPr lang="de-DE" dirty="0">
                <a:highlight>
                  <a:srgbClr val="FFFF00"/>
                </a:highlight>
              </a:rPr>
              <a:t>, </a:t>
            </a:r>
            <a:r>
              <a:rPr lang="de-DE" dirty="0" err="1">
                <a:highlight>
                  <a:srgbClr val="FFFF00"/>
                </a:highlight>
              </a:rPr>
              <a:t>qǐngwèn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yǒu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yùyuē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ma</a:t>
            </a:r>
            <a:r>
              <a:rPr lang="de-DE" dirty="0">
                <a:highlight>
                  <a:srgbClr val="FFFF00"/>
                </a:highlight>
              </a:rPr>
              <a:t>?</a:t>
            </a:r>
          </a:p>
          <a:p>
            <a:r>
              <a:rPr lang="de-DE" dirty="0" err="1">
                <a:highlight>
                  <a:srgbClr val="00FF00"/>
                </a:highlight>
              </a:rPr>
              <a:t>Nǐ</a:t>
            </a:r>
            <a:r>
              <a:rPr lang="de-DE" dirty="0">
                <a:highlight>
                  <a:srgbClr val="00FF00"/>
                </a:highlight>
              </a:rPr>
              <a:t> </a:t>
            </a:r>
            <a:r>
              <a:rPr lang="de-DE" dirty="0" err="1">
                <a:highlight>
                  <a:srgbClr val="00FF00"/>
                </a:highlight>
              </a:rPr>
              <a:t>hǎo</a:t>
            </a:r>
            <a:r>
              <a:rPr lang="de-DE" dirty="0">
                <a:highlight>
                  <a:srgbClr val="00FF00"/>
                </a:highlight>
              </a:rPr>
              <a:t>, </a:t>
            </a:r>
            <a:r>
              <a:rPr lang="de-DE" dirty="0" err="1">
                <a:highlight>
                  <a:srgbClr val="00FF00"/>
                </a:highlight>
              </a:rPr>
              <a:t>duì</a:t>
            </a:r>
            <a:r>
              <a:rPr lang="de-DE" dirty="0">
                <a:highlight>
                  <a:srgbClr val="00FF00"/>
                </a:highlight>
              </a:rPr>
              <a:t> de. </a:t>
            </a:r>
          </a:p>
          <a:p>
            <a:r>
              <a:rPr lang="de-DE" dirty="0" err="1">
                <a:highlight>
                  <a:srgbClr val="FFFF00"/>
                </a:highlight>
              </a:rPr>
              <a:t>Qǐngwèn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guìxìng</a:t>
            </a:r>
            <a:r>
              <a:rPr lang="en-US" dirty="0">
                <a:highlight>
                  <a:srgbClr val="FFFF00"/>
                </a:highlight>
              </a:rPr>
              <a:t> ne? </a:t>
            </a:r>
            <a:r>
              <a:rPr lang="en-US" dirty="0" err="1">
                <a:highlight>
                  <a:srgbClr val="FFFF00"/>
                </a:highlight>
              </a:rPr>
              <a:t>Hái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yǒu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qǐngwèn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jǐ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diǎn</a:t>
            </a:r>
            <a:r>
              <a:rPr lang="en-US" dirty="0">
                <a:highlight>
                  <a:srgbClr val="FFFF00"/>
                </a:highlight>
              </a:rPr>
              <a:t> ne? </a:t>
            </a:r>
          </a:p>
          <a:p>
            <a:r>
              <a:rPr lang="en-US" dirty="0">
                <a:highlight>
                  <a:srgbClr val="00FF00"/>
                </a:highlight>
              </a:rPr>
              <a:t>_____ (name). </a:t>
            </a:r>
            <a:r>
              <a:rPr lang="en-US" dirty="0" err="1">
                <a:highlight>
                  <a:srgbClr val="00FF00"/>
                </a:highlight>
              </a:rPr>
              <a:t>Jīntiān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wǎnshàng</a:t>
            </a:r>
            <a:r>
              <a:rPr lang="en-US" dirty="0">
                <a:highlight>
                  <a:srgbClr val="00FF00"/>
                </a:highlight>
              </a:rPr>
              <a:t>  ___</a:t>
            </a:r>
            <a:r>
              <a:rPr lang="en-US" dirty="0" err="1">
                <a:highlight>
                  <a:srgbClr val="00FF00"/>
                </a:highlight>
              </a:rPr>
              <a:t>diǎn</a:t>
            </a:r>
            <a:r>
              <a:rPr lang="en-US" dirty="0">
                <a:highlight>
                  <a:srgbClr val="00FF00"/>
                </a:highlight>
              </a:rPr>
              <a:t> ___.</a:t>
            </a:r>
          </a:p>
          <a:p>
            <a:r>
              <a:rPr lang="en-US" dirty="0" err="1">
                <a:highlight>
                  <a:srgbClr val="FFFF00"/>
                </a:highlight>
              </a:rPr>
              <a:t>Hǎo</a:t>
            </a:r>
            <a:r>
              <a:rPr lang="en-US" dirty="0">
                <a:highlight>
                  <a:srgbClr val="FFFF00"/>
                </a:highlight>
              </a:rPr>
              <a:t> de, </a:t>
            </a:r>
            <a:r>
              <a:rPr lang="en-US" dirty="0" err="1">
                <a:highlight>
                  <a:srgbClr val="FFFF00"/>
                </a:highlight>
              </a:rPr>
              <a:t>qǐng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gēn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wǒ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lái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  <a:p>
            <a:r>
              <a:rPr lang="en-US" dirty="0" err="1">
                <a:highlight>
                  <a:srgbClr val="00FF00"/>
                </a:highlight>
              </a:rPr>
              <a:t>Hǎo</a:t>
            </a:r>
            <a:r>
              <a:rPr lang="en-US" dirty="0">
                <a:highlight>
                  <a:srgbClr val="00FF00"/>
                </a:highlight>
              </a:rPr>
              <a:t> de. </a:t>
            </a:r>
            <a:r>
              <a:rPr lang="en-US" dirty="0" err="1">
                <a:highlight>
                  <a:srgbClr val="00FF00"/>
                </a:highlight>
              </a:rPr>
              <a:t>Xièxiè</a:t>
            </a:r>
            <a:r>
              <a:rPr lang="en-US" dirty="0">
                <a:highlight>
                  <a:srgbClr val="00FF00"/>
                </a:highlight>
              </a:rPr>
              <a:t>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9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Bēizi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Cup</a:t>
            </a:r>
          </a:p>
        </p:txBody>
      </p:sp>
      <p:pic>
        <p:nvPicPr>
          <p:cNvPr id="3074" name="Picture 2" descr="Diner Cup Small – Acme Cups Europe">
            <a:extLst>
              <a:ext uri="{FF2B5EF4-FFF2-40B4-BE49-F238E27FC236}">
                <a16:creationId xmlns:a16="http://schemas.microsoft.com/office/drawing/2014/main" id="{C761A78B-DD8B-8C5C-7861-E63F2A4B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Tāngchí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Spoon</a:t>
            </a:r>
          </a:p>
        </p:txBody>
      </p:sp>
      <p:pic>
        <p:nvPicPr>
          <p:cNvPr id="5122" name="Picture 2" descr="Amazon.com: Amazon Basics Stainless Steel Dinner Spoons with Round Edge,  Pack of 12, Silver : Home &amp; Kitchen">
            <a:extLst>
              <a:ext uri="{FF2B5EF4-FFF2-40B4-BE49-F238E27FC236}">
                <a16:creationId xmlns:a16="http://schemas.microsoft.com/office/drawing/2014/main" id="{F7546CDD-89CC-76F9-7286-7B51BF15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0"/>
            <a:ext cx="788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Chā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Fork</a:t>
            </a:r>
          </a:p>
          <a:p>
            <a:endParaRPr lang="en-US" dirty="0"/>
          </a:p>
        </p:txBody>
      </p:sp>
      <p:pic>
        <p:nvPicPr>
          <p:cNvPr id="7170" name="Picture 2" descr="Amazon.com: Amazon Basics Stainless Steel Dinner Forks with Round Edge,  Pack of 12, Silver : Home &amp; Kitchen">
            <a:extLst>
              <a:ext uri="{FF2B5EF4-FFF2-40B4-BE49-F238E27FC236}">
                <a16:creationId xmlns:a16="http://schemas.microsoft.com/office/drawing/2014/main" id="{0FD2F369-F666-1D0D-3656-D894F002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853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Dāo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knife</a:t>
            </a:r>
          </a:p>
        </p:txBody>
      </p:sp>
      <p:pic>
        <p:nvPicPr>
          <p:cNvPr id="9218" name="Picture 2" descr="Manner #12: Using Your Knife - Raising Lemons">
            <a:extLst>
              <a:ext uri="{FF2B5EF4-FFF2-40B4-BE49-F238E27FC236}">
                <a16:creationId xmlns:a16="http://schemas.microsoft.com/office/drawing/2014/main" id="{99C42857-3F77-CC97-5F19-88F9D1B1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Pánzi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Plate </a:t>
            </a:r>
          </a:p>
          <a:p>
            <a:endParaRPr lang="en-US" dirty="0"/>
          </a:p>
        </p:txBody>
      </p:sp>
      <p:pic>
        <p:nvPicPr>
          <p:cNvPr id="11266" name="Picture 2" descr="OFTAST Plate, white - IKEA">
            <a:extLst>
              <a:ext uri="{FF2B5EF4-FFF2-40B4-BE49-F238E27FC236}">
                <a16:creationId xmlns:a16="http://schemas.microsoft.com/office/drawing/2014/main" id="{3CD6D241-B4DD-B856-3A45-FB5758B8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Wǎn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Bowl </a:t>
            </a:r>
          </a:p>
        </p:txBody>
      </p:sp>
      <p:pic>
        <p:nvPicPr>
          <p:cNvPr id="13314" name="Picture 2" descr="IKEA 365+ Bowl, rounded sides white, 13 cm - IKEA">
            <a:extLst>
              <a:ext uri="{FF2B5EF4-FFF2-40B4-BE49-F238E27FC236}">
                <a16:creationId xmlns:a16="http://schemas.microsoft.com/office/drawing/2014/main" id="{97D79547-D550-DD70-CCDF-813F2B17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Cānjīn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Napkin </a:t>
            </a:r>
          </a:p>
        </p:txBody>
      </p:sp>
      <p:pic>
        <p:nvPicPr>
          <p:cNvPr id="15362" name="Picture 2" descr="Empress LN125001 Luncheon Napkins | White 1 Ply 1/4 Fold 12&quot; x 12&quot; Square  Paper Napkins">
            <a:extLst>
              <a:ext uri="{FF2B5EF4-FFF2-40B4-BE49-F238E27FC236}">
                <a16:creationId xmlns:a16="http://schemas.microsoft.com/office/drawing/2014/main" id="{67E266A6-061C-5D7F-4A97-4CE718C3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0"/>
            <a:ext cx="742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Yǐzi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Chair </a:t>
            </a:r>
          </a:p>
        </p:txBody>
      </p:sp>
      <p:pic>
        <p:nvPicPr>
          <p:cNvPr id="17410" name="Picture 2" descr="Hawthorne Rustic Ladder Back Chair | Rustic Red Door">
            <a:extLst>
              <a:ext uri="{FF2B5EF4-FFF2-40B4-BE49-F238E27FC236}">
                <a16:creationId xmlns:a16="http://schemas.microsoft.com/office/drawing/2014/main" id="{67157EC6-7056-5E74-4A9E-DAB93402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D4EC4-871D-8444-F989-5DC8DD9D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23BA5-3731-9E9B-9607-A1289F14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E2D35-7BE7-E0EB-FA82-9AA7C16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EEF5C9-AC60-E434-80BB-8352D8AB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Xià</a:t>
            </a:r>
            <a:r>
              <a:rPr lang="en-US" dirty="0"/>
              <a:t> 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9B38AC7-95B9-799C-DAFB-06B6E901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Down / next</a:t>
            </a:r>
          </a:p>
        </p:txBody>
      </p:sp>
      <p:pic>
        <p:nvPicPr>
          <p:cNvPr id="15362" name="Picture 2" descr="Arrow upward Creative Stall Premium Fill icon">
            <a:extLst>
              <a:ext uri="{FF2B5EF4-FFF2-40B4-BE49-F238E27FC236}">
                <a16:creationId xmlns:a16="http://schemas.microsoft.com/office/drawing/2014/main" id="{DA6A7D1D-0518-AD5D-8362-AE244377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70102" y="908720"/>
            <a:ext cx="4691360" cy="46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Zhuōzi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pic>
        <p:nvPicPr>
          <p:cNvPr id="13314" name="Picture 2" descr="Arabia Solid Wood 6 Seater Dining Table - Urban Ladder">
            <a:extLst>
              <a:ext uri="{FF2B5EF4-FFF2-40B4-BE49-F238E27FC236}">
                <a16:creationId xmlns:a16="http://schemas.microsoft.com/office/drawing/2014/main" id="{79A7E777-B63D-408F-9A11-12B700E5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22" y="2132856"/>
            <a:ext cx="5454278" cy="29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Làzhú</a:t>
            </a:r>
            <a:r>
              <a:rPr lang="en-US" dirty="0"/>
              <a:t> 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Candle</a:t>
            </a:r>
          </a:p>
        </p:txBody>
      </p:sp>
      <p:pic>
        <p:nvPicPr>
          <p:cNvPr id="21506" name="Picture 2" descr="Auradecor Set of 4 Pillar Candles Marble Finish Lavender Scented (2 x 1.8  cm, 2 x 2.5 cm, 5 x 10.7 cm) : Amazon.de: Home &amp; Kitchen">
            <a:extLst>
              <a:ext uri="{FF2B5EF4-FFF2-40B4-BE49-F238E27FC236}">
                <a16:creationId xmlns:a16="http://schemas.microsoft.com/office/drawing/2014/main" id="{76FDC281-6F8C-A2D6-6641-496C09E6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Yǐnliào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Drinks</a:t>
            </a:r>
          </a:p>
        </p:txBody>
      </p:sp>
      <p:pic>
        <p:nvPicPr>
          <p:cNvPr id="24578" name="Picture 2" descr="4 Reasons to Add Mocktails (Zero Proof Drinks) to Your Menu">
            <a:extLst>
              <a:ext uri="{FF2B5EF4-FFF2-40B4-BE49-F238E27FC236}">
                <a16:creationId xmlns:a16="http://schemas.microsoft.com/office/drawing/2014/main" id="{B1EAFEE2-728A-F27F-654E-168A3B3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0" y="1718469"/>
            <a:ext cx="6103766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 (1)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kàn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ustom Wood Restaurant Tables | David Stine Furniture — DAVID STINE  FURNITURE">
            <a:extLst>
              <a:ext uri="{FF2B5EF4-FFF2-40B4-BE49-F238E27FC236}">
                <a16:creationId xmlns:a16="http://schemas.microsoft.com/office/drawing/2014/main" id="{CD65CAD4-8E81-D9B1-8D0D-F39F3D2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70" y="1926038"/>
            <a:ext cx="6358111" cy="42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54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9737" y="1378481"/>
            <a:ext cx="11485225" cy="3421062"/>
          </a:xfrm>
        </p:spPr>
        <p:txBody>
          <a:bodyPr/>
          <a:lstStyle/>
          <a:p>
            <a:r>
              <a:rPr lang="de-DE" b="1" dirty="0" err="1"/>
              <a:t>Nín</a:t>
            </a:r>
            <a:r>
              <a:rPr lang="de-DE" dirty="0"/>
              <a:t> </a:t>
            </a:r>
            <a:r>
              <a:rPr lang="de-DE" dirty="0" err="1"/>
              <a:t>hǎo</a:t>
            </a:r>
            <a:r>
              <a:rPr lang="de-DE" dirty="0"/>
              <a:t>, </a:t>
            </a:r>
            <a:r>
              <a:rPr lang="de-DE" dirty="0" err="1"/>
              <a:t>qǐngwèn</a:t>
            </a:r>
            <a:r>
              <a:rPr lang="de-DE" dirty="0"/>
              <a:t> </a:t>
            </a:r>
            <a:r>
              <a:rPr lang="de-DE" b="1" dirty="0" err="1"/>
              <a:t>nín</a:t>
            </a:r>
            <a:r>
              <a:rPr lang="en-US" dirty="0"/>
              <a:t> </a:t>
            </a:r>
            <a:r>
              <a:rPr lang="en-US" dirty="0" err="1"/>
              <a:t>xiǎng</a:t>
            </a:r>
            <a:r>
              <a:rPr lang="en-US" dirty="0"/>
              <a:t> </a:t>
            </a:r>
            <a:r>
              <a:rPr lang="en-US" dirty="0" err="1"/>
              <a:t>diǎn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</a:p>
          <a:p>
            <a:r>
              <a:rPr lang="de-DE" dirty="0" err="1"/>
              <a:t>Nǐ</a:t>
            </a:r>
            <a:r>
              <a:rPr lang="de-DE" dirty="0"/>
              <a:t> </a:t>
            </a:r>
            <a:r>
              <a:rPr lang="de-DE" dirty="0" err="1"/>
              <a:t>hǎo</a:t>
            </a:r>
            <a:r>
              <a:rPr lang="de-DE" dirty="0"/>
              <a:t>, </a:t>
            </a:r>
            <a:r>
              <a:rPr lang="de-DE" dirty="0" err="1"/>
              <a:t>wǒ</a:t>
            </a:r>
            <a:r>
              <a:rPr lang="de-DE" dirty="0"/>
              <a:t> </a:t>
            </a:r>
            <a:r>
              <a:rPr lang="de-DE" dirty="0" err="1"/>
              <a:t>xiǎng</a:t>
            </a:r>
            <a:r>
              <a:rPr lang="de-DE" dirty="0"/>
              <a:t> </a:t>
            </a:r>
            <a:r>
              <a:rPr lang="de-DE" dirty="0" err="1"/>
              <a:t>yào</a:t>
            </a:r>
            <a:r>
              <a:rPr lang="de-DE" dirty="0"/>
              <a:t>…</a:t>
            </a:r>
          </a:p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 ne?</a:t>
            </a:r>
          </a:p>
          <a:p>
            <a:r>
              <a:rPr lang="de-DE" dirty="0" err="1"/>
              <a:t>Hái</a:t>
            </a:r>
            <a:r>
              <a:rPr lang="de-DE" dirty="0"/>
              <a:t> </a:t>
            </a:r>
            <a:r>
              <a:rPr lang="de-DE" dirty="0" err="1"/>
              <a:t>yào</a:t>
            </a:r>
            <a:r>
              <a:rPr lang="de-DE" dirty="0"/>
              <a:t>…</a:t>
            </a:r>
          </a:p>
          <a:p>
            <a:r>
              <a:rPr lang="en-US" dirty="0" err="1"/>
              <a:t>Yǐnliào</a:t>
            </a:r>
            <a:r>
              <a:rPr lang="en-US" dirty="0"/>
              <a:t> ne?</a:t>
            </a:r>
          </a:p>
          <a:p>
            <a:r>
              <a:rPr lang="en-US" dirty="0"/>
              <a:t>____ /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yàole</a:t>
            </a:r>
            <a:r>
              <a:rPr lang="en-US" dirty="0"/>
              <a:t>.</a:t>
            </a:r>
          </a:p>
          <a:p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 ne?</a:t>
            </a:r>
          </a:p>
          <a:p>
            <a:r>
              <a:rPr lang="en-US" dirty="0" err="1"/>
              <a:t>Méiyǒule</a:t>
            </a:r>
            <a:r>
              <a:rPr lang="en-US" dirty="0"/>
              <a:t> </a:t>
            </a:r>
          </a:p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Xièxiè</a:t>
            </a:r>
            <a:r>
              <a:rPr lang="en-US" dirty="0"/>
              <a:t>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20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205342-58B1-FDCC-B721-5140E7328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53717"/>
          <a:stretch/>
        </p:blipFill>
        <p:spPr bwMode="auto">
          <a:xfrm>
            <a:off x="128905" y="2230608"/>
            <a:ext cx="5972481" cy="32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6D2DAE-5153-A8D9-2831-E4DA600D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 b="2750"/>
          <a:stretch/>
        </p:blipFill>
        <p:spPr bwMode="auto">
          <a:xfrm>
            <a:off x="6331255" y="1650877"/>
            <a:ext cx="5497053" cy="43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CC05A-89DA-114D-257F-74343CD67878}"/>
              </a:ext>
            </a:extLst>
          </p:cNvPr>
          <p:cNvSpPr txBox="1"/>
          <p:nvPr/>
        </p:nvSpPr>
        <p:spPr>
          <a:xfrm>
            <a:off x="277427" y="1478499"/>
            <a:ext cx="559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read them, and you tell me the corresponding food! </a:t>
            </a:r>
          </a:p>
        </p:txBody>
      </p:sp>
    </p:spTree>
    <p:extLst>
      <p:ext uri="{BB962C8B-B14F-4D97-AF65-F5344CB8AC3E}">
        <p14:creationId xmlns:p14="http://schemas.microsoft.com/office/powerpoint/2010/main" val="138780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Cāntīng (2)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4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213918" y="243677"/>
            <a:ext cx="11485224" cy="575329"/>
          </a:xfrm>
        </p:spPr>
        <p:txBody>
          <a:bodyPr>
            <a:normAutofit/>
          </a:bodyPr>
          <a:lstStyle/>
          <a:p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sentences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819006"/>
            <a:ext cx="11485225" cy="4688032"/>
          </a:xfrm>
        </p:spPr>
        <p:txBody>
          <a:bodyPr/>
          <a:lstStyle/>
          <a:p>
            <a:pPr lvl="1" indent="0">
              <a:buNone/>
            </a:pP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你想吃什么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?		What would you like to eat?		</a:t>
            </a: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我想吃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	I would like to eat…</a:t>
            </a:r>
            <a:endParaRPr lang="zh-TW" altLang="en-US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Nǐ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xiǎng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chī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shénme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					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Wǒ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xiǎng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chī</a:t>
            </a:r>
            <a:endParaRPr lang="de-DE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endParaRPr lang="de-DE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你想喝点什么吗？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	Would you like something to drink?		</a:t>
            </a: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我想喝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 I would like to drink…</a:t>
            </a:r>
            <a:endParaRPr lang="zh-TW" altLang="en-US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Nǐ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xiǎng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hē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diǎn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shénme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ma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?					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Wǒ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xiǎng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zh-TW" sz="1800" b="0" dirty="0" err="1">
                <a:solidFill>
                  <a:schemeClr val="bg1">
                    <a:lumMod val="10000"/>
                  </a:schemeClr>
                </a:solidFill>
              </a:rPr>
              <a:t>hē</a:t>
            </a:r>
            <a:endParaRPr lang="de-DE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endParaRPr lang="de-DE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對的，谢谢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		Yes, thank you.			</a:t>
            </a: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不，谢谢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	No, thanks.</a:t>
            </a:r>
            <a:endParaRPr lang="zh-TW" altLang="en-US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Duì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 de, </a:t>
            </a:r>
            <a:r>
              <a:rPr lang="de-DE" sz="1800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r>
              <a:rPr lang="de-DE" sz="1800" b="0" dirty="0">
                <a:solidFill>
                  <a:schemeClr val="bg1">
                    <a:lumMod val="10000"/>
                  </a:schemeClr>
                </a:solidFill>
              </a:rPr>
              <a:t>.						</a:t>
            </a:r>
            <a:r>
              <a:rPr lang="en-HK" altLang="zh-TW" sz="1800" b="0" dirty="0" err="1">
                <a:solidFill>
                  <a:schemeClr val="bg1">
                    <a:lumMod val="10000"/>
                  </a:schemeClr>
                </a:solidFill>
              </a:rPr>
              <a:t>Bù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HK" altLang="zh-TW" sz="1800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endParaRPr lang="en-HK" altLang="zh-TW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endParaRPr lang="en-HK" altLang="zh-TW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zh-TW" altLang="en-US" sz="1800" b="0" dirty="0">
                <a:solidFill>
                  <a:schemeClr val="bg1">
                    <a:lumMod val="10000"/>
                  </a:schemeClr>
                </a:solidFill>
              </a:rPr>
              <a:t>还要别的吗</a:t>
            </a:r>
            <a:r>
              <a:rPr lang="en-US" altLang="zh-TW" sz="1800" b="0" dirty="0">
                <a:solidFill>
                  <a:schemeClr val="bg1">
                    <a:lumMod val="10000"/>
                  </a:schemeClr>
                </a:solidFill>
              </a:rPr>
              <a:t>	Anything else?</a:t>
            </a:r>
            <a:endParaRPr lang="zh-TW" altLang="en-US" sz="1800" b="0" dirty="0">
              <a:solidFill>
                <a:schemeClr val="bg1">
                  <a:lumMod val="10000"/>
                </a:schemeClr>
              </a:solidFill>
            </a:endParaRPr>
          </a:p>
          <a:p>
            <a:pPr lvl="1" indent="0">
              <a:buNone/>
            </a:pPr>
            <a:r>
              <a:rPr lang="en-HK" altLang="zh-TW" sz="1800" b="0" dirty="0" err="1">
                <a:solidFill>
                  <a:schemeClr val="bg1">
                    <a:lumMod val="10000"/>
                  </a:schemeClr>
                </a:solidFill>
              </a:rPr>
              <a:t>Hái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sz="1800" b="0" dirty="0" err="1">
                <a:solidFill>
                  <a:schemeClr val="bg1">
                    <a:lumMod val="10000"/>
                  </a:schemeClr>
                </a:solidFill>
              </a:rPr>
              <a:t>yào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sz="1800" b="0" dirty="0" err="1">
                <a:solidFill>
                  <a:schemeClr val="bg1">
                    <a:lumMod val="10000"/>
                  </a:schemeClr>
                </a:solidFill>
              </a:rPr>
              <a:t>bié</a:t>
            </a:r>
            <a:r>
              <a:rPr lang="en-HK" altLang="zh-TW" sz="1800" b="0" dirty="0">
                <a:solidFill>
                  <a:schemeClr val="bg1">
                    <a:lumMod val="10000"/>
                  </a:schemeClr>
                </a:solidFill>
              </a:rPr>
              <a:t> de ma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C8F3DB-C431-781D-C9A6-7599FC6F8AFF}"/>
              </a:ext>
            </a:extLst>
          </p:cNvPr>
          <p:cNvCxnSpPr/>
          <p:nvPr/>
        </p:nvCxnSpPr>
        <p:spPr>
          <a:xfrm>
            <a:off x="4888186" y="4077072"/>
            <a:ext cx="144016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extLst>
              <a:ext uri="{FF2B5EF4-FFF2-40B4-BE49-F238E27FC236}">
                <a16:creationId xmlns:a16="http://schemas.microsoft.com/office/drawing/2014/main" id="{BE4463F5-9316-4327-8DB7-551199565756}"/>
              </a:ext>
            </a:extLst>
          </p:cNvPr>
          <p:cNvSpPr/>
          <p:nvPr/>
        </p:nvSpPr>
        <p:spPr>
          <a:xfrm>
            <a:off x="6112322" y="1200204"/>
            <a:ext cx="432048" cy="21400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87B77F0-92B0-0272-6C38-69D66603CF54}"/>
              </a:ext>
            </a:extLst>
          </p:cNvPr>
          <p:cNvSpPr/>
          <p:nvPr/>
        </p:nvSpPr>
        <p:spPr>
          <a:xfrm>
            <a:off x="6894438" y="2583072"/>
            <a:ext cx="432048" cy="21400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8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Thank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and goodbye!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谢谢，再见！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zàijiàn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4338" name="Picture 2" descr="Bye Vektorgrafiken und Vektor-Icons zum kostenlosen Download">
            <a:extLst>
              <a:ext uri="{FF2B5EF4-FFF2-40B4-BE49-F238E27FC236}">
                <a16:creationId xmlns:a16="http://schemas.microsoft.com/office/drawing/2014/main" id="{9DB60A86-E394-3572-95C9-4D23D050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80126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1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 (1)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Yuē</a:t>
            </a:r>
            <a:r>
              <a:rPr lang="de-DE" dirty="0"/>
              <a:t> </a:t>
            </a:r>
            <a:r>
              <a:rPr lang="de-DE" dirty="0" err="1"/>
              <a:t>péngyǒu</a:t>
            </a:r>
            <a:r>
              <a:rPr lang="de-DE" dirty="0"/>
              <a:t> </a:t>
            </a:r>
            <a:r>
              <a:rPr lang="de-DE" dirty="0" err="1"/>
              <a:t>qù</a:t>
            </a:r>
            <a:r>
              <a:rPr lang="de-DE" dirty="0"/>
              <a:t> </a:t>
            </a:r>
            <a:r>
              <a:rPr lang="de-DE" dirty="0" err="1"/>
              <a:t>cāntīng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Yùdìng</a:t>
            </a:r>
            <a:r>
              <a:rPr lang="de-DE" dirty="0"/>
              <a:t> </a:t>
            </a:r>
            <a:r>
              <a:rPr lang="de-DE" dirty="0" err="1"/>
              <a:t>yī</a:t>
            </a:r>
            <a:r>
              <a:rPr lang="de-DE" dirty="0"/>
              <a:t> </a:t>
            </a:r>
            <a:r>
              <a:rPr lang="de-DE" dirty="0" err="1"/>
              <a:t>zhāng</a:t>
            </a:r>
            <a:r>
              <a:rPr lang="de-DE" dirty="0"/>
              <a:t> </a:t>
            </a:r>
            <a:r>
              <a:rPr lang="de-DE" dirty="0" err="1"/>
              <a:t>zhuōzi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6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 (1)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b="1" dirty="0" err="1">
                <a:highlight>
                  <a:srgbClr val="00FFFF"/>
                </a:highlight>
              </a:rPr>
              <a:t>Qǐngwèn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47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 (1)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>
                <a:highlight>
                  <a:srgbClr val="00FFFF"/>
                </a:highlight>
              </a:rPr>
              <a:t>Jǐ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hào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hé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jǐ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diǎn</a:t>
            </a:r>
            <a:r>
              <a:rPr lang="en-US" dirty="0">
                <a:highlight>
                  <a:srgbClr val="00FFFF"/>
                </a:highlight>
              </a:rPr>
              <a:t> ne?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 (1)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>
                <a:highlight>
                  <a:srgbClr val="00FFFF"/>
                </a:highlight>
              </a:rPr>
              <a:t>Duōshǎo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rén</a:t>
            </a:r>
            <a:r>
              <a:rPr lang="en-US" dirty="0">
                <a:highlight>
                  <a:srgbClr val="00FFFF"/>
                </a:highlight>
              </a:rPr>
              <a:t> ne?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1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 (1)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>
                <a:highlight>
                  <a:srgbClr val="00FFFF"/>
                </a:highlight>
              </a:rPr>
              <a:t>Guìxìng</a:t>
            </a:r>
            <a:r>
              <a:rPr lang="en-US" dirty="0">
                <a:highlight>
                  <a:srgbClr val="00FFFF"/>
                </a:highlight>
              </a:rPr>
              <a:t> ne?</a:t>
            </a:r>
          </a:p>
        </p:txBody>
      </p:sp>
    </p:spTree>
    <p:extLst>
      <p:ext uri="{BB962C8B-B14F-4D97-AF65-F5344CB8AC3E}">
        <p14:creationId xmlns:p14="http://schemas.microsoft.com/office/powerpoint/2010/main" val="28838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Cāntīng (2)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Zhè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xué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Diǎn</a:t>
            </a:r>
            <a:r>
              <a:rPr lang="de-DE" dirty="0"/>
              <a:t> </a:t>
            </a:r>
            <a:r>
              <a:rPr lang="de-DE" dirty="0" err="1"/>
              <a:t>cān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Ordering</a:t>
            </a:r>
            <a:r>
              <a:rPr lang="de-DE" dirty="0"/>
              <a:t> </a:t>
            </a:r>
            <a:r>
              <a:rPr lang="de-DE" dirty="0" err="1"/>
              <a:t>meal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261095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Meta_16x9_02.potx" id="{4D6FD075-7A6A-49AF-9F12-E0D3C3A1D824}" vid="{3139306D-F639-4A8A-884A-B90BDA1ACF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26763</TotalTime>
  <Words>695</Words>
  <Application>Microsoft Macintosh PowerPoint</Application>
  <PresentationFormat>Custom</PresentationFormat>
  <Paragraphs>218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Meta Offc Pro</vt:lpstr>
      <vt:lpstr>Arial</vt:lpstr>
      <vt:lpstr>Calibri</vt:lpstr>
      <vt:lpstr>WWU Münster PowerPoint Master</vt:lpstr>
      <vt:lpstr>餐廳 Cāntīng (2)</vt:lpstr>
      <vt:lpstr>Shàng </vt:lpstr>
      <vt:lpstr>Xià </vt:lpstr>
      <vt:lpstr>Shàng xīngqí wǒmen xuéle</vt:lpstr>
      <vt:lpstr>Shàng xīngqí wǒmen xuéle</vt:lpstr>
      <vt:lpstr>Shàng xīngqí wǒmen xuéle</vt:lpstr>
      <vt:lpstr>Shàng xīngqí wǒmen xuéle</vt:lpstr>
      <vt:lpstr>Shàng xīngqí wǒmen xuéle</vt:lpstr>
      <vt:lpstr>Zhè xīngqí wǒmen xué</vt:lpstr>
      <vt:lpstr>Shēngmǔ</vt:lpstr>
      <vt:lpstr>Yùnmǔ</vt:lpstr>
      <vt:lpstr>Yùnmǔ</vt:lpstr>
      <vt:lpstr>Questions?</vt:lpstr>
      <vt:lpstr>Nǐ kàn dào shénme?</vt:lpstr>
      <vt:lpstr>Cāntīng</vt:lpstr>
      <vt:lpstr>Qù</vt:lpstr>
      <vt:lpstr>Lái</vt:lpstr>
      <vt:lpstr>Dào</vt:lpstr>
      <vt:lpstr>Yǒu </vt:lpstr>
      <vt:lpstr>Yùyuē / Yùdìng</vt:lpstr>
      <vt:lpstr>Dào cāntīng</vt:lpstr>
      <vt:lpstr>Bēizi</vt:lpstr>
      <vt:lpstr>Tāngchí</vt:lpstr>
      <vt:lpstr>Chā</vt:lpstr>
      <vt:lpstr>Dāo</vt:lpstr>
      <vt:lpstr>Pánzi</vt:lpstr>
      <vt:lpstr>Wǎn</vt:lpstr>
      <vt:lpstr>Cānjīn</vt:lpstr>
      <vt:lpstr>Yǐzi</vt:lpstr>
      <vt:lpstr>Zhuōzi</vt:lpstr>
      <vt:lpstr>Làzhú </vt:lpstr>
      <vt:lpstr>Yǐnliào</vt:lpstr>
      <vt:lpstr>Nǐ kàn dào shénme?</vt:lpstr>
      <vt:lpstr>PowerPoint Presentation</vt:lpstr>
      <vt:lpstr> </vt:lpstr>
      <vt:lpstr>Questions?</vt:lpstr>
      <vt:lpstr>Useful sentences</vt:lpstr>
      <vt:lpstr>One last thing…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Nei Ching Lou</cp:lastModifiedBy>
  <cp:revision>104</cp:revision>
  <dcterms:created xsi:type="dcterms:W3CDTF">2019-09-05T08:02:51Z</dcterms:created>
  <dcterms:modified xsi:type="dcterms:W3CDTF">2023-11-27T14:49:04Z</dcterms:modified>
</cp:coreProperties>
</file>