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9" r:id="rId2"/>
    <p:sldId id="269" r:id="rId3"/>
    <p:sldId id="378" r:id="rId4"/>
    <p:sldId id="379" r:id="rId5"/>
    <p:sldId id="399" r:id="rId6"/>
    <p:sldId id="380" r:id="rId7"/>
    <p:sldId id="322" r:id="rId8"/>
    <p:sldId id="382" r:id="rId9"/>
    <p:sldId id="384" r:id="rId10"/>
    <p:sldId id="385" r:id="rId11"/>
    <p:sldId id="401" r:id="rId12"/>
    <p:sldId id="340" r:id="rId13"/>
    <p:sldId id="364" r:id="rId14"/>
    <p:sldId id="323" r:id="rId15"/>
    <p:sldId id="332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3" r:id="rId25"/>
    <p:sldId id="334" r:id="rId26"/>
    <p:sldId id="315" r:id="rId27"/>
    <p:sldId id="348" r:id="rId28"/>
    <p:sldId id="349" r:id="rId29"/>
    <p:sldId id="350" r:id="rId30"/>
    <p:sldId id="361" r:id="rId31"/>
    <p:sldId id="362" r:id="rId32"/>
    <p:sldId id="363" r:id="rId33"/>
    <p:sldId id="295" r:id="rId34"/>
    <p:sldId id="386" r:id="rId35"/>
    <p:sldId id="335" r:id="rId36"/>
    <p:sldId id="337" r:id="rId37"/>
    <p:sldId id="388" r:id="rId38"/>
    <p:sldId id="391" r:id="rId39"/>
    <p:sldId id="387" r:id="rId40"/>
    <p:sldId id="389" r:id="rId41"/>
    <p:sldId id="392" r:id="rId42"/>
    <p:sldId id="393" r:id="rId43"/>
    <p:sldId id="394" r:id="rId44"/>
    <p:sldId id="397" r:id="rId45"/>
    <p:sldId id="396" r:id="rId46"/>
    <p:sldId id="395" r:id="rId47"/>
    <p:sldId id="398" r:id="rId48"/>
    <p:sldId id="400" r:id="rId49"/>
    <p:sldId id="404" r:id="rId50"/>
    <p:sldId id="405" r:id="rId51"/>
    <p:sldId id="403" r:id="rId52"/>
    <p:sldId id="343" r:id="rId53"/>
    <p:sldId id="291" r:id="rId54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5" autoAdjust="0"/>
    <p:restoredTop sz="96197" autoAdjust="0"/>
  </p:normalViewPr>
  <p:slideViewPr>
    <p:cSldViewPr snapToObjects="1">
      <p:cViewPr varScale="1">
        <p:scale>
          <a:sx n="119" d="100"/>
          <a:sy n="119" d="100"/>
        </p:scale>
        <p:origin x="632" y="304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11.11.23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14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7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68847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463">
          <p15:clr>
            <a:srgbClr val="FBAE40"/>
          </p15:clr>
        </p15:guide>
        <p15:guide id="4" pos="227">
          <p15:clr>
            <a:srgbClr val="FBAE40"/>
          </p15:clr>
        </p15:guide>
        <p15:guide id="5" pos="74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25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7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9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67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68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1" name="livng.knowledge">
            <a:extLst>
              <a:ext uri="{FF2B5EF4-FFF2-40B4-BE49-F238E27FC236}">
                <a16:creationId xmlns:a16="http://schemas.microsoft.com/office/drawing/2014/main" id="{B73DE3EF-896D-4971-8C8A-221E397EEDE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1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9727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2EF1D502-9C96-42B4-95AC-4CF059C623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E507C7A8-F812-426B-8C12-A4B5593AD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E6E8217F-7D64-4451-8277-0AF5A494DF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659FDFF9-C6F9-4AC7-9609-7E5702684F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0" y="-8288"/>
            <a:ext cx="12204700" cy="5654051"/>
          </a:xfrm>
          <a:prstGeom prst="rect">
            <a:avLst/>
          </a:prstGeom>
        </p:spPr>
      </p:pic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146258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2894" y="354219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5970" y="2513778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9A159AA1-9B2C-4721-B871-37BB4C5069F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600000" y="3888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5696684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4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63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4" name="Linie"/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  <p:sldLayoutId id="2147483679" r:id="rId10"/>
    <p:sldLayoutId id="2147483680" r:id="rId11"/>
    <p:sldLayoutId id="2147483681" r:id="rId12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EbTWGbMSwa8?feature=oembe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EbTWGbMSwa8?feature=oembed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家庭</a:t>
            </a:r>
            <a:b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HK" altLang="zh-TW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Jiātíng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830A8-CA46-0194-BCB2-F0DD5A7D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2306E-A3D1-32C7-F403-FF196AE0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2D1A-FEE9-6371-DD7F-288559AD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3A3D68-DB44-96A8-9573-EE6B6878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Yùnmǔ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26AFAB0-6252-D2C7-9484-55A2DABC2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Vowels</a:t>
            </a:r>
          </a:p>
          <a:p>
            <a:r>
              <a:rPr lang="en-US" dirty="0"/>
              <a:t>Finals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0CA8A-24E2-5FE7-2353-6CFB70BD6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006" y="314835"/>
            <a:ext cx="5930974" cy="61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41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24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2" name="Online Media 1" descr="My Family in Mandarin Chinese | 中文我的一家 | Introducing My Family Members in Chinese | 介绍我的一家">
            <a:hlinkClick r:id="" action="ppaction://media"/>
            <a:extLst>
              <a:ext uri="{FF2B5EF4-FFF2-40B4-BE49-F238E27FC236}">
                <a16:creationId xmlns:a16="http://schemas.microsoft.com/office/drawing/2014/main" id="{7E1B5FC3-AE29-F109-3D4A-3F1D9B378D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3975" y="156724"/>
            <a:ext cx="10647299" cy="60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2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Family </a:t>
            </a:r>
            <a:r>
              <a:rPr lang="de-DE" dirty="0" err="1"/>
              <a:t>tree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026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0CC3C3DE-D205-4A41-18F2-DEE8BD2C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04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Let‘s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0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我</a:t>
            </a:r>
            <a:endParaRPr lang="en-US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Wǒ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C97E374D-BF9E-B04D-459D-697193CEF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922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姐姐</a:t>
            </a:r>
            <a:r>
              <a:rPr lang="en-US" altLang="zh-TW" dirty="0"/>
              <a:t>/</a:t>
            </a:r>
            <a:r>
              <a:rPr lang="zh-TW" altLang="en-US" dirty="0"/>
              <a:t>姊姊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Jiějie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Elder sister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76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妹妹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Mèimei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Younger sister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887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姐妹</a:t>
            </a:r>
            <a:r>
              <a:rPr lang="en-US" altLang="zh-TW" dirty="0"/>
              <a:t>/</a:t>
            </a:r>
            <a:r>
              <a:rPr lang="zh-TW" altLang="en-US" dirty="0"/>
              <a:t>姊妹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Jiěmèi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Sisters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240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Recap</a:t>
            </a:r>
            <a:r>
              <a:rPr lang="de-DE" dirty="0"/>
              <a:t>: Numbers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D631360A-B1AB-A97E-2350-E7106545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98" y="795275"/>
            <a:ext cx="7643362" cy="53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85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哥哥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Gēge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Elder brother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304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弟弟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Dìdì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Younger brother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36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兄弟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Xiōngdì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Brothers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05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兄弟姐妹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Xiōngdì</a:t>
            </a:r>
            <a:r>
              <a:rPr lang="en-HK" altLang="zh-TW" dirty="0"/>
              <a:t> </a:t>
            </a:r>
            <a:r>
              <a:rPr lang="en-HK" altLang="zh-TW" dirty="0" err="1"/>
              <a:t>jiěmèi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Siblings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380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爸爸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Bàba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Father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97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妈妈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Māma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Mother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226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Group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41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Duōshǎo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Jǐ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?</a:t>
            </a:r>
          </a:p>
        </p:txBody>
      </p:sp>
      <p:pic>
        <p:nvPicPr>
          <p:cNvPr id="3074" name="Picture 2" descr="The Price Tag On Dreams – Towards Wisdom">
            <a:extLst>
              <a:ext uri="{FF2B5EF4-FFF2-40B4-BE49-F238E27FC236}">
                <a16:creationId xmlns:a16="http://schemas.microsoft.com/office/drawing/2014/main" id="{13170A15-5A38-57BC-534B-A620B9872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04" y="2132856"/>
            <a:ext cx="3882008" cy="328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2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Suìshu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Age</a:t>
            </a:r>
          </a:p>
        </p:txBody>
      </p:sp>
      <p:pic>
        <p:nvPicPr>
          <p:cNvPr id="1026" name="Picture 2" descr="Free Vector | A person in different ages concept">
            <a:extLst>
              <a:ext uri="{FF2B5EF4-FFF2-40B4-BE49-F238E27FC236}">
                <a16:creationId xmlns:a16="http://schemas.microsoft.com/office/drawing/2014/main" id="{DC4335A2-3344-8E7A-DA56-5B41D16A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42" y="1350962"/>
            <a:ext cx="6063332" cy="40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Jǐ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/>
              <a:t>s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uì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?</a:t>
            </a:r>
          </a:p>
        </p:txBody>
      </p:sp>
      <p:pic>
        <p:nvPicPr>
          <p:cNvPr id="1026" name="Picture 2" descr="Free Vector | A person in different ages concept">
            <a:extLst>
              <a:ext uri="{FF2B5EF4-FFF2-40B4-BE49-F238E27FC236}">
                <a16:creationId xmlns:a16="http://schemas.microsoft.com/office/drawing/2014/main" id="{DC4335A2-3344-8E7A-DA56-5B41D16A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42" y="1350962"/>
            <a:ext cx="6063332" cy="40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7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Jīntiān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jǐ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sz="3600" dirty="0"/>
          </a:p>
          <a:p>
            <a:r>
              <a:rPr lang="en-US" sz="3600" dirty="0" err="1"/>
              <a:t>Jīntiān</a:t>
            </a:r>
            <a:r>
              <a:rPr lang="en-US" sz="3600" dirty="0"/>
              <a:t> </a:t>
            </a:r>
            <a:r>
              <a:rPr lang="en-US" sz="3600" dirty="0" err="1"/>
              <a:t>shì</a:t>
            </a:r>
            <a:r>
              <a:rPr lang="en-US" sz="3600" dirty="0"/>
              <a:t>___ </a:t>
            </a:r>
            <a:r>
              <a:rPr lang="en-US" sz="3600" dirty="0" err="1"/>
              <a:t>yuè</a:t>
            </a:r>
            <a:r>
              <a:rPr lang="en-US" sz="3600" u="sng" dirty="0"/>
              <a:t>___ </a:t>
            </a:r>
            <a:r>
              <a:rPr lang="en-US" sz="3600" dirty="0" err="1"/>
              <a:t>rì</a:t>
            </a:r>
            <a:r>
              <a:rPr lang="en-US" sz="3600" dirty="0"/>
              <a:t>.</a:t>
            </a:r>
            <a:endParaRPr lang="en-US" altLang="zh-TW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8A479-F309-22C2-F87C-B7E38FDEAB76}"/>
              </a:ext>
            </a:extLst>
          </p:cNvPr>
          <p:cNvSpPr txBox="1"/>
          <p:nvPr/>
        </p:nvSpPr>
        <p:spPr>
          <a:xfrm>
            <a:off x="623302" y="389038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u="sng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D35C5D8E-4F28-6917-A851-5E4D869F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404" y="1350962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63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Yǒu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To exist / consist of (There is…)</a:t>
            </a:r>
          </a:p>
          <a:p>
            <a:r>
              <a:rPr lang="en-US" dirty="0"/>
              <a:t>To possess (I have…)</a:t>
            </a:r>
          </a:p>
        </p:txBody>
      </p:sp>
      <p:pic>
        <p:nvPicPr>
          <p:cNvPr id="45058" name="Picture 2" descr="What It Takes To Be Among Richest of Rich Around the World">
            <a:extLst>
              <a:ext uri="{FF2B5EF4-FFF2-40B4-BE49-F238E27FC236}">
                <a16:creationId xmlns:a16="http://schemas.microsoft.com/office/drawing/2014/main" id="{A3860B5E-F472-B2BA-B5A4-658A261AA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50" y="1971629"/>
            <a:ext cx="5303912" cy="29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21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Méi</a:t>
            </a:r>
            <a:r>
              <a:rPr lang="en-US" dirty="0"/>
              <a:t> </a:t>
            </a:r>
            <a:r>
              <a:rPr lang="en-US" dirty="0" err="1"/>
              <a:t>yǒu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To NOT exist / consist of (There is…)</a:t>
            </a:r>
          </a:p>
          <a:p>
            <a:r>
              <a:rPr lang="en-US" dirty="0"/>
              <a:t>To NOT possess (I have…)</a:t>
            </a:r>
          </a:p>
        </p:txBody>
      </p:sp>
      <p:pic>
        <p:nvPicPr>
          <p:cNvPr id="45058" name="Picture 2" descr="What It Takes To Be Among Richest of Rich Around the World">
            <a:extLst>
              <a:ext uri="{FF2B5EF4-FFF2-40B4-BE49-F238E27FC236}">
                <a16:creationId xmlns:a16="http://schemas.microsoft.com/office/drawing/2014/main" id="{A3860B5E-F472-B2BA-B5A4-658A261AA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50" y="1971629"/>
            <a:ext cx="5303912" cy="29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6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Bù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pic>
        <p:nvPicPr>
          <p:cNvPr id="3074" name="Picture 2" descr="No symbol - Wikipedia">
            <a:extLst>
              <a:ext uri="{FF2B5EF4-FFF2-40B4-BE49-F238E27FC236}">
                <a16:creationId xmlns:a16="http://schemas.microsoft.com/office/drawing/2014/main" id="{A95F404C-C4A3-76B8-FE57-C81F71C1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18" y="1350962"/>
            <a:ext cx="3861048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36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Nǐ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yǒu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jǐ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gè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u="sng" dirty="0" err="1">
                <a:solidFill>
                  <a:schemeClr val="bg1">
                    <a:lumMod val="10000"/>
                  </a:schemeClr>
                </a:solidFill>
              </a:rPr>
              <a:t>xiōngdì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?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Nǐ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yǒu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u="sng" dirty="0" err="1">
                <a:solidFill>
                  <a:schemeClr val="bg1">
                    <a:lumMod val="10000"/>
                  </a:schemeClr>
                </a:solidFill>
              </a:rPr>
              <a:t>jiěmèi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ma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  <a:p>
            <a:pPr marL="666872" lvl="1" indent="-342900"/>
            <a:endParaRPr lang="de-DE" b="0" u="sng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Wǒ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yǒu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liǎng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gè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u="sng" dirty="0" err="1">
                <a:solidFill>
                  <a:schemeClr val="bg1">
                    <a:lumMod val="10000"/>
                  </a:schemeClr>
                </a:solidFill>
              </a:rPr>
              <a:t>xiōngdì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Tāmen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jiào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…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hé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…</a:t>
            </a:r>
          </a:p>
          <a:p>
            <a:pPr marL="666872" lvl="1" indent="-342900"/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Bù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Wǒ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méi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yǒu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…</a:t>
            </a:r>
          </a:p>
          <a:p>
            <a:pPr marL="666872" lvl="1" indent="-342900"/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endParaRPr lang="zh-TW" altLang="en-US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5B5F4C93-649C-AF60-939F-9C9A737D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86" y="-3530277"/>
            <a:ext cx="5597714" cy="55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847330C3-31A6-920B-47A8-F7395016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82" y="2234406"/>
            <a:ext cx="5597714" cy="39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811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Nǐ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u="sng" dirty="0" err="1">
                <a:solidFill>
                  <a:schemeClr val="bg1">
                    <a:lumMod val="10000"/>
                  </a:schemeClr>
                </a:solidFill>
              </a:rPr>
              <a:t>gēgē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jǐ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suì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le?</a:t>
            </a:r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Wǒ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gēgē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_____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suì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le.</a:t>
            </a:r>
          </a:p>
          <a:p>
            <a:pPr marL="666872" lvl="1" indent="-342900"/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endParaRPr lang="zh-TW" altLang="en-US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5B5F4C93-649C-AF60-939F-9C9A737D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86" y="-3530277"/>
            <a:ext cx="5597714" cy="55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847330C3-31A6-920B-47A8-F7395016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82" y="2234406"/>
            <a:ext cx="5597714" cy="39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438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endParaRPr lang="de-DE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F01EAB2B-F4F4-D335-963F-0668E5B6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69" y="809746"/>
            <a:ext cx="7643362" cy="53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5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More?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endParaRPr lang="de-DE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7170" name="Picture 2" descr="The complicated Chinese Family Tree - Mandarin 普通话- Flexi Classes Forum">
            <a:extLst>
              <a:ext uri="{FF2B5EF4-FFF2-40B4-BE49-F238E27FC236}">
                <a16:creationId xmlns:a16="http://schemas.microsoft.com/office/drawing/2014/main" id="{2E3AC845-D69F-C310-DF43-37DC00DC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404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83CA33-6844-0A2E-D633-7D925E6B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CF917-B50C-EA67-E597-5A4ACD91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B386-BB91-AFB6-7C7A-EA7F31DF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735AC2-B0CB-40C9-C17A-AF32F888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Shēngrì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61FC534-EA8C-8349-FB55-F6D012DA5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Birthday</a:t>
            </a:r>
          </a:p>
        </p:txBody>
      </p:sp>
      <p:pic>
        <p:nvPicPr>
          <p:cNvPr id="5122" name="Picture 2" descr="62 Fun and Memorable Things to Do on Your Birthday">
            <a:extLst>
              <a:ext uri="{FF2B5EF4-FFF2-40B4-BE49-F238E27FC236}">
                <a16:creationId xmlns:a16="http://schemas.microsoft.com/office/drawing/2014/main" id="{7083D4A3-9B78-F36D-6105-AADE34FA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46" y="1762505"/>
            <a:ext cx="4999484" cy="33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9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83CA33-6844-0A2E-D633-7D925E6B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CF917-B50C-EA67-E597-5A4ACD91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B386-BB91-AFB6-7C7A-EA7F31DF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735AC2-B0CB-40C9-C17A-AF32F888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Nián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61FC534-EA8C-8349-FB55-F6D012DA5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Year</a:t>
            </a:r>
          </a:p>
        </p:txBody>
      </p:sp>
      <p:pic>
        <p:nvPicPr>
          <p:cNvPr id="7170" name="Picture 2" descr="Happy New Year 2023 Wishes, Messages, Quotes &amp; Status: Inspiring New Year  Wishes and Quotes to Send to Your Loved Ones in 2023 | - Times of India">
            <a:extLst>
              <a:ext uri="{FF2B5EF4-FFF2-40B4-BE49-F238E27FC236}">
                <a16:creationId xmlns:a16="http://schemas.microsoft.com/office/drawing/2014/main" id="{48F1B816-5421-3243-C48F-C9F73077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90" y="791893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35C39D-0702-F067-A7E5-202AA4DD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54A0-8AE3-3A49-B7CD-00A8D0EF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69EDE-410D-FFDF-DDBB-29BC42D7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D49E4-5F2E-BC8D-BD5C-77B539B3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Nǐ</a:t>
            </a:r>
            <a:r>
              <a:rPr lang="en-US" dirty="0"/>
              <a:t> de </a:t>
            </a:r>
            <a:r>
              <a:rPr lang="en-US" dirty="0" err="1"/>
              <a:t>shēngrì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shénme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08E30715-9EBA-9152-769E-E5555D465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2400" dirty="0" err="1"/>
              <a:t>Wǒ</a:t>
            </a:r>
            <a:r>
              <a:rPr lang="en-US" sz="2400" dirty="0"/>
              <a:t> de </a:t>
            </a:r>
            <a:r>
              <a:rPr lang="en-US" sz="2400" dirty="0" err="1"/>
              <a:t>shēngrì</a:t>
            </a:r>
            <a:r>
              <a:rPr lang="en-US" sz="2400" dirty="0"/>
              <a:t> </a:t>
            </a:r>
            <a:r>
              <a:rPr lang="en-US" sz="2400" dirty="0" err="1"/>
              <a:t>shì</a:t>
            </a:r>
            <a:r>
              <a:rPr lang="en-US" sz="2400" dirty="0"/>
              <a:t> ____ </a:t>
            </a:r>
            <a:r>
              <a:rPr lang="en-US" sz="2400" dirty="0" err="1"/>
              <a:t>yuè</a:t>
            </a:r>
            <a:r>
              <a:rPr lang="en-US" sz="2400" dirty="0"/>
              <a:t> ____ </a:t>
            </a:r>
            <a:r>
              <a:rPr lang="en-US" sz="2400" dirty="0" err="1"/>
              <a:t>rì</a:t>
            </a:r>
            <a:endParaRPr lang="en-US" sz="2400" dirty="0"/>
          </a:p>
        </p:txBody>
      </p:sp>
      <p:pic>
        <p:nvPicPr>
          <p:cNvPr id="7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CAAA257F-9B7F-7F59-C2AA-038DD867C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254" y="1502137"/>
            <a:ext cx="5477865" cy="3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Jīntiān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shì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xīngqí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jǐ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HK" altLang="zh-TW" sz="3600" dirty="0" err="1"/>
              <a:t>Jīntiān</a:t>
            </a:r>
            <a:r>
              <a:rPr lang="en-HK" altLang="zh-TW" sz="3600" dirty="0"/>
              <a:t> </a:t>
            </a:r>
            <a:r>
              <a:rPr lang="en-HK" altLang="zh-TW" sz="3600" dirty="0" err="1"/>
              <a:t>shì</a:t>
            </a:r>
            <a:r>
              <a:rPr lang="en-HK" altLang="zh-TW" sz="3600" dirty="0"/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xīngqí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altLang="zh-TW" sz="3600" dirty="0"/>
              <a:t>…</a:t>
            </a:r>
          </a:p>
          <a:p>
            <a:r>
              <a:rPr lang="en-HK" altLang="zh-TW" sz="3600" dirty="0" err="1">
                <a:highlight>
                  <a:srgbClr val="FFFF00"/>
                </a:highlight>
              </a:rPr>
              <a:t>Zuótiān</a:t>
            </a:r>
            <a:r>
              <a:rPr lang="en-HK" altLang="zh-TW" sz="3600" dirty="0"/>
              <a:t> </a:t>
            </a:r>
            <a:r>
              <a:rPr lang="en-HK" altLang="zh-TW" sz="3600" dirty="0" err="1"/>
              <a:t>shì</a:t>
            </a:r>
            <a:r>
              <a:rPr lang="en-HK" altLang="zh-TW" sz="3600" dirty="0"/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xīngqí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altLang="zh-TW" sz="3600" dirty="0"/>
              <a:t>…</a:t>
            </a:r>
          </a:p>
          <a:p>
            <a:r>
              <a:rPr lang="en-HK" altLang="zh-TW" sz="3600" dirty="0" err="1">
                <a:highlight>
                  <a:srgbClr val="FFFF00"/>
                </a:highlight>
              </a:rPr>
              <a:t>Míngtiān</a:t>
            </a:r>
            <a:r>
              <a:rPr lang="en-HK" altLang="zh-TW" sz="3600" dirty="0"/>
              <a:t> </a:t>
            </a:r>
            <a:r>
              <a:rPr lang="en-HK" altLang="zh-TW" sz="3600" dirty="0" err="1"/>
              <a:t>shì</a:t>
            </a:r>
            <a:r>
              <a:rPr lang="en-HK" altLang="zh-TW" sz="3600" dirty="0"/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xīngqí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altLang="zh-TW" sz="3600" dirty="0"/>
              <a:t>…</a:t>
            </a:r>
            <a:endParaRPr lang="zh-TW" alt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8A479-F309-22C2-F87C-B7E38FDEAB76}"/>
              </a:ext>
            </a:extLst>
          </p:cNvPr>
          <p:cNvSpPr txBox="1"/>
          <p:nvPr/>
        </p:nvSpPr>
        <p:spPr>
          <a:xfrm>
            <a:off x="623302" y="389038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u="sng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D35C5D8E-4F28-6917-A851-5E4D869F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14" y="2293704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hy Are There Seven Days in a Week? | Discover Magazine">
            <a:extLst>
              <a:ext uri="{FF2B5EF4-FFF2-40B4-BE49-F238E27FC236}">
                <a16:creationId xmlns:a16="http://schemas.microsoft.com/office/drawing/2014/main" id="{2891236B-4C44-6F53-94C7-C0EBCFBD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511" y="0"/>
            <a:ext cx="3112340" cy="207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67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Nǐ</a:t>
            </a:r>
            <a:r>
              <a:rPr lang="en-US" dirty="0"/>
              <a:t> </a:t>
            </a:r>
            <a:r>
              <a:rPr lang="en-US" u="sng" dirty="0" err="1"/>
              <a:t>gēgē</a:t>
            </a:r>
            <a:r>
              <a:rPr lang="en-US" dirty="0"/>
              <a:t> </a:t>
            </a:r>
            <a:r>
              <a:rPr lang="en-US" dirty="0" err="1"/>
              <a:t>shēngrì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shénme</a:t>
            </a:r>
            <a:r>
              <a:rPr lang="en-US" dirty="0"/>
              <a:t>?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lvl="1" indent="0">
              <a:buNone/>
            </a:pPr>
            <a:endParaRPr lang="en-HK" altLang="zh-TW" sz="2800" b="0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sz="2800" dirty="0" err="1"/>
              <a:t>Wǒ</a:t>
            </a:r>
            <a:r>
              <a:rPr lang="en-US" sz="2800" dirty="0"/>
              <a:t> </a:t>
            </a:r>
            <a:r>
              <a:rPr lang="de-DE" sz="2800" u="sng" dirty="0" err="1">
                <a:solidFill>
                  <a:schemeClr val="bg1">
                    <a:lumMod val="10000"/>
                  </a:schemeClr>
                </a:solidFill>
              </a:rPr>
              <a:t>gēgē</a:t>
            </a:r>
            <a:r>
              <a:rPr lang="de-DE" sz="2800" u="sng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/>
              <a:t>de </a:t>
            </a:r>
            <a:r>
              <a:rPr lang="en-US" sz="2800" dirty="0" err="1"/>
              <a:t>shēngrì</a:t>
            </a:r>
            <a:r>
              <a:rPr lang="en-US" sz="2800" dirty="0"/>
              <a:t> </a:t>
            </a:r>
            <a:r>
              <a:rPr lang="en-US" sz="2800" dirty="0" err="1"/>
              <a:t>shì</a:t>
            </a:r>
            <a:r>
              <a:rPr lang="en-US" sz="2800" dirty="0"/>
              <a:t> ____ </a:t>
            </a:r>
            <a:r>
              <a:rPr lang="en-US" sz="2800" dirty="0" err="1"/>
              <a:t>yuè</a:t>
            </a:r>
            <a:r>
              <a:rPr lang="en-US" sz="2800" dirty="0"/>
              <a:t> ____ </a:t>
            </a:r>
            <a:r>
              <a:rPr lang="en-US" sz="2800" dirty="0" err="1"/>
              <a:t>rì</a:t>
            </a:r>
            <a:r>
              <a:rPr lang="en-US" sz="2800" dirty="0"/>
              <a:t>.</a:t>
            </a:r>
          </a:p>
          <a:p>
            <a:pPr lvl="1" indent="0">
              <a:buNone/>
            </a:pPr>
            <a:r>
              <a:rPr lang="en-HK" altLang="zh-TW" sz="2800" b="0" dirty="0" err="1">
                <a:solidFill>
                  <a:schemeClr val="bg1">
                    <a:lumMod val="10000"/>
                  </a:schemeClr>
                </a:solidFill>
              </a:rPr>
              <a:t>Tā</a:t>
            </a:r>
            <a:r>
              <a:rPr lang="en-HK" altLang="zh-TW" sz="2800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sz="2800" b="0" dirty="0" err="1">
                <a:solidFill>
                  <a:schemeClr val="bg1">
                    <a:lumMod val="10000"/>
                  </a:schemeClr>
                </a:solidFill>
              </a:rPr>
              <a:t>jīn</a:t>
            </a:r>
            <a:r>
              <a:rPr lang="en-HK" altLang="zh-TW" sz="2800" b="0" dirty="0" err="1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</a:rPr>
              <a:t>nián</a:t>
            </a:r>
            <a:r>
              <a:rPr lang="en-HK" altLang="zh-TW" sz="2800" b="0" dirty="0">
                <a:solidFill>
                  <a:schemeClr val="bg1">
                    <a:lumMod val="10000"/>
                  </a:schemeClr>
                </a:solidFill>
              </a:rPr>
              <a:t> ____ </a:t>
            </a:r>
            <a:r>
              <a:rPr lang="en-HK" altLang="zh-TW" sz="2800" b="0" dirty="0" err="1">
                <a:solidFill>
                  <a:schemeClr val="bg1">
                    <a:lumMod val="10000"/>
                  </a:schemeClr>
                </a:solidFill>
              </a:rPr>
              <a:t>suì</a:t>
            </a:r>
            <a:r>
              <a:rPr lang="en-HK" altLang="zh-TW" sz="2800" b="0" dirty="0">
                <a:solidFill>
                  <a:schemeClr val="bg1">
                    <a:lumMod val="10000"/>
                  </a:schemeClr>
                </a:solidFill>
              </a:rPr>
              <a:t> le.</a:t>
            </a:r>
          </a:p>
          <a:p>
            <a:pPr marL="666872" lvl="1" indent="-342900"/>
            <a:endParaRPr lang="zh-TW" altLang="en-US" sz="2800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5B5F4C93-649C-AF60-939F-9C9A737D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86" y="-3530277"/>
            <a:ext cx="5597714" cy="55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847330C3-31A6-920B-47A8-F7395016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82" y="2234406"/>
            <a:ext cx="5597714" cy="39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289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36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4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45725-1E01-BFDB-721B-0F3E4C6F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C139C-7CD2-4B75-067B-1FE932EAB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5CCC-4239-A914-F0CD-4924828E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AB0BD8-19C9-896C-290A-ADEB479B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Péngyǒu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8FBBA29E-6DEE-5CE9-ADE8-081771A38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friends</a:t>
            </a:r>
          </a:p>
        </p:txBody>
      </p:sp>
      <p:pic>
        <p:nvPicPr>
          <p:cNvPr id="8194" name="Picture 2" descr="Insider's Insight: Creative Ways to Meet New Friends">
            <a:extLst>
              <a:ext uri="{FF2B5EF4-FFF2-40B4-BE49-F238E27FC236}">
                <a16:creationId xmlns:a16="http://schemas.microsoft.com/office/drawing/2014/main" id="{BF73F216-DA75-F368-98F9-CE8126A5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85" y="2122489"/>
            <a:ext cx="5247630" cy="362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2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E670D-64EE-5F99-5A24-88D2D404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F6219-F259-BBB4-F558-F283BA44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D10F3-E0E7-4102-0986-2D33A3F4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8BB799-78A9-C134-DAC2-1FEFA88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Diǎn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A4B52859-02E6-3BB1-DEFF-058794136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O’clock</a:t>
            </a:r>
          </a:p>
        </p:txBody>
      </p:sp>
      <p:pic>
        <p:nvPicPr>
          <p:cNvPr id="9218" name="Picture 2" descr="What is Telling the Time? - Twinkl">
            <a:extLst>
              <a:ext uri="{FF2B5EF4-FFF2-40B4-BE49-F238E27FC236}">
                <a16:creationId xmlns:a16="http://schemas.microsoft.com/office/drawing/2014/main" id="{8687CFFB-AD42-92F1-048F-40681206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1149350"/>
            <a:ext cx="8001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8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E670D-64EE-5F99-5A24-88D2D404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F6219-F259-BBB4-F558-F283BA44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D10F3-E0E7-4102-0986-2D33A3F4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8BB799-78A9-C134-DAC2-1FEFA88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ighlight>
                  <a:srgbClr val="FFFF00"/>
                </a:highlight>
              </a:rPr>
              <a:t>Xiànzài</a:t>
            </a:r>
            <a:r>
              <a:rPr lang="en-US" dirty="0"/>
              <a:t> </a:t>
            </a:r>
            <a:r>
              <a:rPr lang="en-US" dirty="0" err="1"/>
              <a:t>jǐ</a:t>
            </a:r>
            <a:r>
              <a:rPr lang="en-US" dirty="0"/>
              <a:t> </a:t>
            </a:r>
            <a:r>
              <a:rPr lang="en-US" dirty="0" err="1"/>
              <a:t>diǎn</a:t>
            </a:r>
            <a:r>
              <a:rPr lang="en-US" dirty="0"/>
              <a:t> le?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A4B52859-02E6-3BB1-DEFF-058794136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What is the time </a:t>
            </a:r>
            <a:r>
              <a:rPr lang="en-US" dirty="0">
                <a:highlight>
                  <a:srgbClr val="FFFF00"/>
                </a:highlight>
              </a:rPr>
              <a:t>now </a:t>
            </a:r>
            <a:r>
              <a:rPr lang="en-US" dirty="0"/>
              <a:t>?</a:t>
            </a:r>
          </a:p>
        </p:txBody>
      </p:sp>
      <p:pic>
        <p:nvPicPr>
          <p:cNvPr id="9218" name="Picture 2" descr="What is Telling the Time? - Twinkl">
            <a:extLst>
              <a:ext uri="{FF2B5EF4-FFF2-40B4-BE49-F238E27FC236}">
                <a16:creationId xmlns:a16="http://schemas.microsoft.com/office/drawing/2014/main" id="{8687CFFB-AD42-92F1-048F-40681206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88" y="1114425"/>
            <a:ext cx="8001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1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C2710-A17C-2872-D5A8-40EA37CC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656CB-BA95-6929-F565-B32A58428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C69FE-A261-F9E0-5367-67D8B2BA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E6CB5D8D-0B01-04AB-5062-C7200B5FC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1515" y="655062"/>
            <a:ext cx="11485225" cy="5102832"/>
          </a:xfrm>
        </p:spPr>
        <p:txBody>
          <a:bodyPr/>
          <a:lstStyle/>
          <a:p>
            <a:r>
              <a:rPr lang="en-US" dirty="0" err="1">
                <a:highlight>
                  <a:srgbClr val="00FF00"/>
                </a:highlight>
              </a:rPr>
              <a:t>Nǐ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>
                <a:highlight>
                  <a:srgbClr val="00FF00"/>
                </a:highlight>
              </a:rPr>
              <a:t>hǎo</a:t>
            </a:r>
            <a:r>
              <a:rPr lang="en-US" dirty="0">
                <a:highlight>
                  <a:srgbClr val="00FF00"/>
                </a:highlight>
              </a:rPr>
              <a:t>! (name) </a:t>
            </a:r>
            <a:r>
              <a:rPr lang="en-US" dirty="0" err="1">
                <a:highlight>
                  <a:srgbClr val="FFFF00"/>
                </a:highlight>
              </a:rPr>
              <a:t>Nǐ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hǎo</a:t>
            </a:r>
            <a:r>
              <a:rPr lang="en-US" dirty="0">
                <a:highlight>
                  <a:srgbClr val="FFFF00"/>
                </a:highlight>
              </a:rPr>
              <a:t>! (name)</a:t>
            </a:r>
          </a:p>
          <a:p>
            <a:r>
              <a:rPr lang="en-US" dirty="0" err="1">
                <a:highlight>
                  <a:srgbClr val="FFFF00"/>
                </a:highlight>
              </a:rPr>
              <a:t>Zhè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shì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wǒ</a:t>
            </a:r>
            <a:r>
              <a:rPr lang="en-US" dirty="0">
                <a:highlight>
                  <a:srgbClr val="FFFF00"/>
                </a:highlight>
              </a:rPr>
              <a:t> de </a:t>
            </a:r>
            <a:r>
              <a:rPr lang="en-US" u="sng" dirty="0" err="1">
                <a:highlight>
                  <a:srgbClr val="FFFF00"/>
                </a:highlight>
              </a:rPr>
              <a:t>gēgē</a:t>
            </a:r>
            <a:r>
              <a:rPr lang="en-US" dirty="0">
                <a:highlight>
                  <a:srgbClr val="FFFF00"/>
                </a:highlight>
              </a:rPr>
              <a:t>. </a:t>
            </a:r>
            <a:r>
              <a:rPr lang="en-US" dirty="0" err="1">
                <a:highlight>
                  <a:srgbClr val="FFFF00"/>
                </a:highlight>
              </a:rPr>
              <a:t>Tā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jiào</a:t>
            </a:r>
            <a:r>
              <a:rPr lang="en-US" dirty="0">
                <a:highlight>
                  <a:srgbClr val="FFFF00"/>
                </a:highlight>
              </a:rPr>
              <a:t> (name)</a:t>
            </a:r>
          </a:p>
          <a:p>
            <a:r>
              <a:rPr lang="en-US" dirty="0" err="1">
                <a:highlight>
                  <a:srgbClr val="FFFF00"/>
                </a:highlight>
              </a:rPr>
              <a:t>Zhè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shì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wǒ</a:t>
            </a:r>
            <a:r>
              <a:rPr lang="en-US" dirty="0">
                <a:highlight>
                  <a:srgbClr val="FFFF00"/>
                </a:highlight>
              </a:rPr>
              <a:t> de </a:t>
            </a:r>
            <a:r>
              <a:rPr lang="en-US" dirty="0" err="1">
                <a:highlight>
                  <a:srgbClr val="FFFF00"/>
                </a:highlight>
              </a:rPr>
              <a:t>péngyǒu</a:t>
            </a:r>
            <a:r>
              <a:rPr lang="en-US" dirty="0">
                <a:highlight>
                  <a:srgbClr val="FFFF00"/>
                </a:highlight>
              </a:rPr>
              <a:t> (name)</a:t>
            </a:r>
          </a:p>
          <a:p>
            <a:r>
              <a:rPr lang="en-US" dirty="0" err="1">
                <a:highlight>
                  <a:srgbClr val="00FF00"/>
                </a:highlight>
              </a:rPr>
              <a:t>Nǐ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>
                <a:highlight>
                  <a:srgbClr val="00FF00"/>
                </a:highlight>
              </a:rPr>
              <a:t>hǎo</a:t>
            </a:r>
            <a:r>
              <a:rPr lang="en-US" dirty="0">
                <a:highlight>
                  <a:srgbClr val="00FF00"/>
                </a:highlight>
              </a:rPr>
              <a:t>! (name) </a:t>
            </a:r>
            <a:r>
              <a:rPr lang="en-US" dirty="0" err="1">
                <a:highlight>
                  <a:srgbClr val="00FFFF"/>
                </a:highlight>
              </a:rPr>
              <a:t>Nǐ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hǎo</a:t>
            </a:r>
            <a:r>
              <a:rPr lang="en-US" dirty="0">
                <a:highlight>
                  <a:srgbClr val="00FFFF"/>
                </a:highlight>
              </a:rPr>
              <a:t>! (name)</a:t>
            </a:r>
          </a:p>
          <a:p>
            <a:r>
              <a:rPr lang="en-US" dirty="0" err="1">
                <a:highlight>
                  <a:srgbClr val="00FF00"/>
                </a:highlight>
              </a:rPr>
              <a:t>Nǐmen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>
                <a:highlight>
                  <a:srgbClr val="00FF00"/>
                </a:highlight>
              </a:rPr>
              <a:t>zài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>
                <a:highlight>
                  <a:srgbClr val="00FF00"/>
                </a:highlight>
              </a:rPr>
              <a:t>zuò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>
                <a:highlight>
                  <a:srgbClr val="00FF00"/>
                </a:highlight>
              </a:rPr>
              <a:t>shénme</a:t>
            </a:r>
            <a:r>
              <a:rPr lang="en-US" dirty="0">
                <a:highlight>
                  <a:srgbClr val="00FF00"/>
                </a:highlight>
              </a:rPr>
              <a:t>?</a:t>
            </a:r>
          </a:p>
          <a:p>
            <a:r>
              <a:rPr lang="en-US" dirty="0" err="1">
                <a:highlight>
                  <a:srgbClr val="00FFFF"/>
                </a:highlight>
              </a:rPr>
              <a:t>Wǒmen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zài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xuéxí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pǔtōnghuà</a:t>
            </a:r>
            <a:r>
              <a:rPr lang="en-US" dirty="0">
                <a:highlight>
                  <a:srgbClr val="00FFFF"/>
                </a:highlight>
              </a:rPr>
              <a:t>. </a:t>
            </a:r>
            <a:r>
              <a:rPr lang="en-US" dirty="0" err="1">
                <a:highlight>
                  <a:srgbClr val="00FFFF"/>
                </a:highlight>
              </a:rPr>
              <a:t>Nǐ</a:t>
            </a:r>
            <a:r>
              <a:rPr lang="en-US" dirty="0">
                <a:highlight>
                  <a:srgbClr val="00FFFF"/>
                </a:highlight>
              </a:rPr>
              <a:t> ne?</a:t>
            </a:r>
          </a:p>
          <a:p>
            <a:r>
              <a:rPr lang="en-US" dirty="0" err="1">
                <a:highlight>
                  <a:srgbClr val="00FF00"/>
                </a:highlight>
              </a:rPr>
              <a:t>Wǒ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>
                <a:highlight>
                  <a:srgbClr val="00FF00"/>
                </a:highlight>
              </a:rPr>
              <a:t>yě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>
                <a:highlight>
                  <a:srgbClr val="00FF00"/>
                </a:highlight>
              </a:rPr>
              <a:t>shì</a:t>
            </a:r>
            <a:r>
              <a:rPr lang="en-US" dirty="0">
                <a:highlight>
                  <a:srgbClr val="00FF00"/>
                </a:highlight>
              </a:rPr>
              <a:t>! </a:t>
            </a:r>
          </a:p>
          <a:p>
            <a:r>
              <a:rPr lang="en-US" dirty="0">
                <a:highlight>
                  <a:srgbClr val="FFFF00"/>
                </a:highlight>
              </a:rPr>
              <a:t>Ai? </a:t>
            </a:r>
            <a:r>
              <a:rPr lang="en-US" dirty="0" err="1">
                <a:highlight>
                  <a:srgbClr val="FFFF00"/>
                </a:highlight>
              </a:rPr>
              <a:t>Xiànzài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jǐ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diǎn</a:t>
            </a:r>
            <a:r>
              <a:rPr lang="en-US" dirty="0">
                <a:highlight>
                  <a:srgbClr val="FFFF00"/>
                </a:highlight>
              </a:rPr>
              <a:t> le?</a:t>
            </a:r>
          </a:p>
          <a:p>
            <a:r>
              <a:rPr lang="en-US" dirty="0" err="1">
                <a:highlight>
                  <a:srgbClr val="00FFFF"/>
                </a:highlight>
              </a:rPr>
              <a:t>Xiànzài</a:t>
            </a:r>
            <a:r>
              <a:rPr lang="en-US" dirty="0">
                <a:highlight>
                  <a:srgbClr val="00FFFF"/>
                </a:highlight>
              </a:rPr>
              <a:t> ____</a:t>
            </a:r>
            <a:r>
              <a:rPr lang="en-US" dirty="0" err="1">
                <a:highlight>
                  <a:srgbClr val="00FFFF"/>
                </a:highlight>
              </a:rPr>
              <a:t>diǎn</a:t>
            </a:r>
            <a:r>
              <a:rPr lang="en-US" dirty="0">
                <a:highlight>
                  <a:srgbClr val="00FFFF"/>
                </a:highlight>
              </a:rPr>
              <a:t> le. </a:t>
            </a:r>
          </a:p>
          <a:p>
            <a:r>
              <a:rPr lang="en-US" dirty="0" err="1">
                <a:highlight>
                  <a:srgbClr val="00FFFF"/>
                </a:highlight>
              </a:rPr>
              <a:t>Zánmen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yīqǐ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qù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ba</a:t>
            </a:r>
            <a:r>
              <a:rPr lang="en-US" dirty="0">
                <a:highlight>
                  <a:srgbClr val="00FFFF"/>
                </a:highlight>
              </a:rPr>
              <a:t>!</a:t>
            </a:r>
          </a:p>
          <a:p>
            <a:r>
              <a:rPr lang="en-US" b="1" dirty="0" err="1"/>
              <a:t>Hǎo</a:t>
            </a:r>
            <a:r>
              <a:rPr lang="en-US" b="1" dirty="0"/>
              <a:t> de!</a:t>
            </a:r>
          </a:p>
          <a:p>
            <a:endParaRPr lang="en-US" dirty="0"/>
          </a:p>
          <a:p>
            <a:endParaRPr lang="en-US" u="sng" dirty="0"/>
          </a:p>
          <a:p>
            <a:endParaRPr lang="en-US" dirty="0"/>
          </a:p>
        </p:txBody>
      </p:sp>
      <p:pic>
        <p:nvPicPr>
          <p:cNvPr id="7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D690E063-957D-CC47-0094-E42A9B076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2"/>
          <a:stretch/>
        </p:blipFill>
        <p:spPr bwMode="auto">
          <a:xfrm>
            <a:off x="5742310" y="371689"/>
            <a:ext cx="5597714" cy="174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E18B4F87-54D0-25E8-11F8-098EDAED1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78" y="2234406"/>
            <a:ext cx="5597714" cy="39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581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6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2" name="Online Media 1" descr="My Family in Mandarin Chinese | 中文我的一家 | Introducing My Family Members in Chinese | 介绍我的一家">
            <a:hlinkClick r:id="" action="ppaction://media"/>
            <a:extLst>
              <a:ext uri="{FF2B5EF4-FFF2-40B4-BE49-F238E27FC236}">
                <a16:creationId xmlns:a16="http://schemas.microsoft.com/office/drawing/2014/main" id="{7E1B5FC3-AE29-F109-3D4A-3F1D9B378D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3975" y="156724"/>
            <a:ext cx="10647299" cy="60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E670D-64EE-5F99-5A24-88D2D404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F6219-F259-BBB4-F558-F283BA44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D10F3-E0E7-4102-0986-2D33A3F4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8BB799-78A9-C134-DAC2-1FEFA88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Jiā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A4B52859-02E6-3BB1-DEFF-058794136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Home/family</a:t>
            </a:r>
          </a:p>
        </p:txBody>
      </p:sp>
      <p:pic>
        <p:nvPicPr>
          <p:cNvPr id="14338" name="Picture 2" descr="1,201 Famil Images, Stock Photos, 3D objects, &amp; Vectors | Shutterstock">
            <a:extLst>
              <a:ext uri="{FF2B5EF4-FFF2-40B4-BE49-F238E27FC236}">
                <a16:creationId xmlns:a16="http://schemas.microsoft.com/office/drawing/2014/main" id="{D31F42E9-CCD3-72F6-ACC0-D56292AD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1651000"/>
            <a:ext cx="4953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9CD1C4-DBCB-84B2-DFB5-860BCBB2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C9744-3080-3C75-D44C-DEB8F43E1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20AB1-551C-2C31-6F8E-A9FEFDB9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5BBDBA-7B8E-8AA8-F5CB-D184C891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Wǒmen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1A856852-9716-5F53-9CB2-6E94366A0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3200" dirty="0" err="1"/>
              <a:t>Wǒmen</a:t>
            </a:r>
            <a:r>
              <a:rPr lang="en-US" sz="3200" dirty="0"/>
              <a:t> </a:t>
            </a:r>
            <a:r>
              <a:rPr lang="en-US" sz="3200" dirty="0" err="1"/>
              <a:t>yǒu</a:t>
            </a:r>
            <a:r>
              <a:rPr lang="en-US" sz="3200" dirty="0"/>
              <a:t> _____ </a:t>
            </a:r>
            <a:r>
              <a:rPr lang="en-US" sz="3200" dirty="0" err="1"/>
              <a:t>gè</a:t>
            </a:r>
            <a:r>
              <a:rPr lang="en-US" sz="3200" dirty="0"/>
              <a:t> </a:t>
            </a:r>
            <a:r>
              <a:rPr lang="en-US" sz="3200" dirty="0" err="1"/>
              <a:t>rén</a:t>
            </a:r>
            <a:endParaRPr lang="en-US" sz="3200" dirty="0"/>
          </a:p>
        </p:txBody>
      </p:sp>
      <p:pic>
        <p:nvPicPr>
          <p:cNvPr id="11266" name="Picture 2" descr="People' or 'Persons'? - Quick and Dirty Tips">
            <a:extLst>
              <a:ext uri="{FF2B5EF4-FFF2-40B4-BE49-F238E27FC236}">
                <a16:creationId xmlns:a16="http://schemas.microsoft.com/office/drawing/2014/main" id="{D01AF7C7-4775-39BD-0D06-20B4BAFB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8" y="3395097"/>
            <a:ext cx="3047302" cy="22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7D74DE96-CFBA-F923-52CA-521FD85B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06" y="1355357"/>
            <a:ext cx="6408712" cy="450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778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E670D-64EE-5F99-5A24-88D2D404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F6219-F259-BBB4-F558-F283BA44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D10F3-E0E7-4102-0986-2D33A3F4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8BB799-78A9-C134-DAC2-1FEFA88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lǐ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A4B52859-02E6-3BB1-DEFF-058794136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Inside/within</a:t>
            </a:r>
          </a:p>
        </p:txBody>
      </p:sp>
      <p:pic>
        <p:nvPicPr>
          <p:cNvPr id="16386" name="Picture 2" descr="Think Inside the Box - Earnshaws Magazine Earnshaws Magazine">
            <a:extLst>
              <a:ext uri="{FF2B5EF4-FFF2-40B4-BE49-F238E27FC236}">
                <a16:creationId xmlns:a16="http://schemas.microsoft.com/office/drawing/2014/main" id="{CB8AED79-1518-535F-3D86-95B59FF2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38" y="1086242"/>
            <a:ext cx="4975200" cy="46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987E5F-565E-95C2-0184-4ACC4914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2D981-A59F-2999-EA81-FC4FF8CEF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3CBD6-292F-B015-955D-70B1F697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53B789-07CE-04E8-4543-83F32BF6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Nǐ</a:t>
            </a:r>
            <a:r>
              <a:rPr lang="en-US" dirty="0"/>
              <a:t> </a:t>
            </a:r>
            <a:r>
              <a:rPr lang="en-US" dirty="0" err="1"/>
              <a:t>jiā</a:t>
            </a:r>
            <a:r>
              <a:rPr lang="en-US" dirty="0"/>
              <a:t> </a:t>
            </a:r>
            <a:r>
              <a:rPr lang="en-US" dirty="0" err="1"/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67A32F93-CFA3-CB3D-DE40-39CCE7D00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2400" dirty="0" err="1"/>
              <a:t>Wǒ</a:t>
            </a:r>
            <a:r>
              <a:rPr lang="en-US" sz="2400" dirty="0"/>
              <a:t> </a:t>
            </a:r>
            <a:r>
              <a:rPr lang="en-US" sz="2400" dirty="0" err="1"/>
              <a:t>jiā</a:t>
            </a:r>
            <a:r>
              <a:rPr lang="en-US" sz="2400" dirty="0"/>
              <a:t> </a:t>
            </a:r>
            <a:r>
              <a:rPr lang="en-US" sz="2400" dirty="0" err="1"/>
              <a:t>yǒu</a:t>
            </a:r>
            <a:r>
              <a:rPr lang="en-US" sz="2400" dirty="0"/>
              <a:t> ___ </a:t>
            </a:r>
            <a:r>
              <a:rPr lang="en-US" sz="2400" b="1" dirty="0" err="1"/>
              <a:t>kǒu</a:t>
            </a:r>
            <a:r>
              <a:rPr lang="en-US" sz="2400" dirty="0"/>
              <a:t> </a:t>
            </a:r>
            <a:r>
              <a:rPr lang="en-US" sz="2400" dirty="0" err="1"/>
              <a:t>rén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Yǒu</a:t>
            </a:r>
            <a:r>
              <a:rPr lang="en-US" sz="2400" dirty="0"/>
              <a:t> </a:t>
            </a:r>
            <a:r>
              <a:rPr lang="en-US" sz="2400" dirty="0" err="1"/>
              <a:t>bàba</a:t>
            </a:r>
            <a:r>
              <a:rPr lang="en-US" sz="2400" dirty="0"/>
              <a:t>, </a:t>
            </a:r>
            <a:r>
              <a:rPr lang="en-US" sz="2400" dirty="0" err="1"/>
              <a:t>māma</a:t>
            </a:r>
            <a:r>
              <a:rPr lang="en-US" sz="2400" dirty="0"/>
              <a:t>… </a:t>
            </a:r>
            <a:r>
              <a:rPr lang="en-US" sz="2400" dirty="0" err="1"/>
              <a:t>hé</a:t>
            </a:r>
            <a:r>
              <a:rPr lang="en-US" sz="2400" dirty="0"/>
              <a:t> …</a:t>
            </a:r>
          </a:p>
          <a:p>
            <a:r>
              <a:rPr lang="en-US" sz="2400" b="1" dirty="0" err="1"/>
              <a:t>Dànshì</a:t>
            </a:r>
            <a:endParaRPr lang="en-US" sz="2400" b="1" dirty="0"/>
          </a:p>
          <a:p>
            <a:r>
              <a:rPr lang="en-US" sz="2400" dirty="0" err="1"/>
              <a:t>Wǒ</a:t>
            </a:r>
            <a:r>
              <a:rPr lang="en-US" sz="2400" dirty="0"/>
              <a:t> </a:t>
            </a:r>
            <a:r>
              <a:rPr lang="en-US" sz="2400" dirty="0" err="1"/>
              <a:t>méiyǒu</a:t>
            </a:r>
            <a:r>
              <a:rPr lang="en-US" sz="2400" dirty="0"/>
              <a:t>…</a:t>
            </a:r>
          </a:p>
          <a:p>
            <a:r>
              <a:rPr lang="en-US" sz="2400" dirty="0" err="1"/>
              <a:t>Wǒ</a:t>
            </a:r>
            <a:r>
              <a:rPr lang="en-US" sz="2400" dirty="0"/>
              <a:t> </a:t>
            </a:r>
            <a:r>
              <a:rPr lang="en-US" sz="2400" dirty="0" err="1"/>
              <a:t>hěn</a:t>
            </a:r>
            <a:r>
              <a:rPr lang="en-US" sz="2400" dirty="0"/>
              <a:t> (</a:t>
            </a:r>
            <a:r>
              <a:rPr lang="en-US" sz="2400" dirty="0" err="1"/>
              <a:t>bù</a:t>
            </a:r>
            <a:r>
              <a:rPr lang="en-US" sz="2400" dirty="0"/>
              <a:t>) </a:t>
            </a:r>
            <a:r>
              <a:rPr lang="en-US" sz="2400" dirty="0" err="1"/>
              <a:t>ài</a:t>
            </a:r>
            <a:r>
              <a:rPr lang="en-US" sz="2400" dirty="0"/>
              <a:t> </a:t>
            </a:r>
            <a:r>
              <a:rPr lang="en-US" sz="2400" dirty="0" err="1"/>
              <a:t>tāmen</a:t>
            </a:r>
            <a:endParaRPr lang="en-US" sz="2400" dirty="0"/>
          </a:p>
        </p:txBody>
      </p:sp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E5D9807B-6782-409E-D37A-C78E719B1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22" y="3429000"/>
            <a:ext cx="4425847" cy="311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AFDFEB2C-913D-30CE-FE16-A42C6B88F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4"/>
          <a:stretch/>
        </p:blipFill>
        <p:spPr bwMode="auto">
          <a:xfrm>
            <a:off x="7212872" y="-18689"/>
            <a:ext cx="4991828" cy="435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40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Welldone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Learnt</a:t>
            </a:r>
            <a:r>
              <a:rPr lang="de-DE" dirty="0"/>
              <a:t> </a:t>
            </a:r>
            <a:r>
              <a:rPr lang="de-DE" dirty="0" err="1"/>
              <a:t>vocabs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members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Ask and </a:t>
            </a:r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age</a:t>
            </a:r>
            <a:r>
              <a:rPr lang="de-DE" dirty="0"/>
              <a:t>, </a:t>
            </a:r>
            <a:r>
              <a:rPr lang="de-DE" dirty="0" err="1"/>
              <a:t>birthday</a:t>
            </a:r>
            <a:r>
              <a:rPr lang="de-DE" dirty="0"/>
              <a:t>, time and </a:t>
            </a:r>
            <a:r>
              <a:rPr lang="de-DE" dirty="0" err="1"/>
              <a:t>family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0915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last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Thank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you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and goodbye!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b="0" dirty="0">
                <a:solidFill>
                  <a:schemeClr val="bg1">
                    <a:lumMod val="10000"/>
                  </a:schemeClr>
                </a:solidFill>
              </a:rPr>
              <a:t>谢谢，再见！</a:t>
            </a:r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Xièxiè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zàijiàn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338" name="Picture 2" descr="Bye Vektorgrafiken und Vektor-Icons zum kostenlosen Download">
            <a:extLst>
              <a:ext uri="{FF2B5EF4-FFF2-40B4-BE49-F238E27FC236}">
                <a16:creationId xmlns:a16="http://schemas.microsoft.com/office/drawing/2014/main" id="{9DB60A86-E394-3572-95C9-4D23D050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80126"/>
            <a:ext cx="4797152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1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altLang="zh-TW" sz="2800" dirty="0" err="1"/>
              <a:t>Wǒmen</a:t>
            </a:r>
            <a:r>
              <a:rPr lang="en-HK" altLang="zh-TW" sz="2800" dirty="0"/>
              <a:t> </a:t>
            </a:r>
            <a:r>
              <a:rPr lang="en-HK" altLang="zh-TW" sz="2800" dirty="0" err="1"/>
              <a:t>zài</a:t>
            </a:r>
            <a:r>
              <a:rPr lang="en-HK" altLang="zh-TW" sz="2800" dirty="0"/>
              <a:t> </a:t>
            </a:r>
            <a:r>
              <a:rPr lang="en-HK" altLang="zh-TW" sz="2800" dirty="0" err="1"/>
              <a:t>zuò</a:t>
            </a:r>
            <a:r>
              <a:rPr lang="en-HK" altLang="zh-TW" sz="2800" dirty="0"/>
              <a:t> </a:t>
            </a:r>
            <a:r>
              <a:rPr lang="en-HK" altLang="zh-TW" sz="2800" dirty="0" err="1"/>
              <a:t>shénme</a:t>
            </a:r>
            <a:r>
              <a:rPr lang="en-HK" altLang="zh-TW" sz="2800" dirty="0"/>
              <a:t>?</a:t>
            </a:r>
            <a:endParaRPr lang="zh-TW" altLang="en-US" sz="280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HK" altLang="zh-TW" sz="3600" dirty="0" err="1"/>
              <a:t>Wǒmen</a:t>
            </a:r>
            <a:r>
              <a:rPr lang="en-HK" altLang="zh-TW" sz="3600" dirty="0"/>
              <a:t> </a:t>
            </a:r>
            <a:r>
              <a:rPr lang="en-HK" altLang="zh-TW" sz="3600" dirty="0" err="1"/>
              <a:t>zhèngzài</a:t>
            </a:r>
            <a:r>
              <a:rPr lang="en-HK" altLang="zh-TW" sz="3600" dirty="0"/>
              <a:t> </a:t>
            </a:r>
            <a:r>
              <a:rPr lang="en-HK" altLang="zh-TW" sz="3600" dirty="0" err="1"/>
              <a:t>xuéxí</a:t>
            </a:r>
            <a:r>
              <a:rPr lang="en-HK" altLang="zh-TW" sz="3600" dirty="0"/>
              <a:t> </a:t>
            </a:r>
            <a:r>
              <a:rPr lang="en-HK" altLang="zh-TW" sz="3600" dirty="0" err="1"/>
              <a:t>pǔtōnghuà</a:t>
            </a:r>
            <a:endParaRPr lang="zh-TW" alt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8A479-F309-22C2-F87C-B7E38FDEAB76}"/>
              </a:ext>
            </a:extLst>
          </p:cNvPr>
          <p:cNvSpPr txBox="1"/>
          <p:nvPr/>
        </p:nvSpPr>
        <p:spPr>
          <a:xfrm>
            <a:off x="623302" y="389038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u="sng" dirty="0"/>
          </a:p>
        </p:txBody>
      </p:sp>
      <p:pic>
        <p:nvPicPr>
          <p:cNvPr id="12290" name="Picture 2" descr="Chinese language - Wikipedia">
            <a:extLst>
              <a:ext uri="{FF2B5EF4-FFF2-40B4-BE49-F238E27FC236}">
                <a16:creationId xmlns:a16="http://schemas.microsoft.com/office/drawing/2014/main" id="{199E1E92-EA9A-67A2-C9AA-F16D1664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4" y="1350962"/>
            <a:ext cx="22352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047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will…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mandarin</a:t>
            </a:r>
            <a:r>
              <a:rPr lang="de-DE" dirty="0"/>
              <a:t> </a:t>
            </a:r>
            <a:r>
              <a:rPr lang="de-DE" dirty="0" err="1"/>
              <a:t>phonics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vocabs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members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Introduce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families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others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8261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830A8-CA46-0194-BCB2-F0DD5A7D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2306E-A3D1-32C7-F403-FF196AE0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2D1A-FEE9-6371-DD7F-288559AD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3A3D68-DB44-96A8-9573-EE6B6878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Shēngmǔ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330E1-2E97-A4DE-ADA1-46F09A44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046" y="824952"/>
            <a:ext cx="5276924" cy="5208095"/>
          </a:xfrm>
          <a:prstGeom prst="rect">
            <a:avLst/>
          </a:prstGeom>
        </p:spPr>
      </p:pic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26AFAB0-6252-D2C7-9484-55A2DABC2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Consonants</a:t>
            </a:r>
          </a:p>
          <a:p>
            <a:r>
              <a:rPr lang="en-US" dirty="0"/>
              <a:t>Initials</a:t>
            </a:r>
          </a:p>
        </p:txBody>
      </p:sp>
    </p:spTree>
    <p:extLst>
      <p:ext uri="{BB962C8B-B14F-4D97-AF65-F5344CB8AC3E}">
        <p14:creationId xmlns:p14="http://schemas.microsoft.com/office/powerpoint/2010/main" val="2182068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830A8-CA46-0194-BCB2-F0DD5A7D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2306E-A3D1-32C7-F403-FF196AE0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2D1A-FEE9-6371-DD7F-288559AD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3A3D68-DB44-96A8-9573-EE6B6878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Yùnmǔ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26AFAB0-6252-D2C7-9484-55A2DABC2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Vowels</a:t>
            </a:r>
          </a:p>
          <a:p>
            <a:r>
              <a:rPr lang="en-US" dirty="0"/>
              <a:t>Finals</a:t>
            </a:r>
          </a:p>
        </p:txBody>
      </p:sp>
      <p:pic>
        <p:nvPicPr>
          <p:cNvPr id="11" name="Picture 10" descr="A table of words with different letters&#10;&#10;Description automatically generated with medium confidence">
            <a:extLst>
              <a:ext uri="{FF2B5EF4-FFF2-40B4-BE49-F238E27FC236}">
                <a16:creationId xmlns:a16="http://schemas.microsoft.com/office/drawing/2014/main" id="{E0CE810E-C0FC-3137-5609-A2EDAE15C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998" y="325553"/>
            <a:ext cx="6902524" cy="62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05708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16x9_02.potx" id="{4D6FD075-7A6A-49AF-9F12-E0D3C3A1D824}" vid="{3139306D-F639-4A8A-884A-B90BDA1ACFF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14058</TotalTime>
  <Words>736</Words>
  <Application>Microsoft Macintosh PowerPoint</Application>
  <PresentationFormat>Custom</PresentationFormat>
  <Paragraphs>313</Paragraphs>
  <Slides>53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Meta Offc Pro</vt:lpstr>
      <vt:lpstr>Arial</vt:lpstr>
      <vt:lpstr>Calibri</vt:lpstr>
      <vt:lpstr>WWU Münster PowerPoint Master</vt:lpstr>
      <vt:lpstr>家庭 Jiātíng</vt:lpstr>
      <vt:lpstr>Recap: Numbers</vt:lpstr>
      <vt:lpstr>Jīntiān jǐ hào?</vt:lpstr>
      <vt:lpstr>Jīntiān shì xīngqí jǐ?</vt:lpstr>
      <vt:lpstr>Wǒmen yǒu duōshǎo rén?</vt:lpstr>
      <vt:lpstr>Wǒmen zài zuò shénme?</vt:lpstr>
      <vt:lpstr>During this session, we will…</vt:lpstr>
      <vt:lpstr>Shēngmǔ</vt:lpstr>
      <vt:lpstr>Yùnmǔ</vt:lpstr>
      <vt:lpstr>Yùnmǔ</vt:lpstr>
      <vt:lpstr>Questions</vt:lpstr>
      <vt:lpstr>PowerPoint Presentation</vt:lpstr>
      <vt:lpstr>What did you understand?</vt:lpstr>
      <vt:lpstr>Family tree</vt:lpstr>
      <vt:lpstr>Let‘s learn them one by one</vt:lpstr>
      <vt:lpstr>Vocabs</vt:lpstr>
      <vt:lpstr>Vocabs</vt:lpstr>
      <vt:lpstr>Vocabs</vt:lpstr>
      <vt:lpstr>Vocabs</vt:lpstr>
      <vt:lpstr>Vocabs</vt:lpstr>
      <vt:lpstr>Vocabs</vt:lpstr>
      <vt:lpstr>Vocabs</vt:lpstr>
      <vt:lpstr>Vocabs</vt:lpstr>
      <vt:lpstr>Vocabs</vt:lpstr>
      <vt:lpstr>Vocabs</vt:lpstr>
      <vt:lpstr>Group practice</vt:lpstr>
      <vt:lpstr>Duōshǎo / Jǐ</vt:lpstr>
      <vt:lpstr>Suìshu</vt:lpstr>
      <vt:lpstr>Jǐ suì?</vt:lpstr>
      <vt:lpstr>Yǒu</vt:lpstr>
      <vt:lpstr>Méi yǒu</vt:lpstr>
      <vt:lpstr>Bù</vt:lpstr>
      <vt:lpstr>Practice</vt:lpstr>
      <vt:lpstr>Practice</vt:lpstr>
      <vt:lpstr>PowerPoint Presentation</vt:lpstr>
      <vt:lpstr>More?</vt:lpstr>
      <vt:lpstr>Shēngrì</vt:lpstr>
      <vt:lpstr>Nián</vt:lpstr>
      <vt:lpstr>Nǐ de shēngrì shì shénme?</vt:lpstr>
      <vt:lpstr>Nǐ gēgē shēngrì shì shénme?</vt:lpstr>
      <vt:lpstr>Questions?</vt:lpstr>
      <vt:lpstr>Role play!</vt:lpstr>
      <vt:lpstr>Péngyǒu</vt:lpstr>
      <vt:lpstr>Diǎn</vt:lpstr>
      <vt:lpstr>Xiànzài jǐ diǎn le?</vt:lpstr>
      <vt:lpstr>PowerPoint Presentation</vt:lpstr>
      <vt:lpstr>Questions?</vt:lpstr>
      <vt:lpstr>PowerPoint Presentation</vt:lpstr>
      <vt:lpstr>Jiā</vt:lpstr>
      <vt:lpstr>lǐ</vt:lpstr>
      <vt:lpstr>Nǐ jiā lǐ yǒu duōshǎo rén?</vt:lpstr>
      <vt:lpstr>Welldone! We have…</vt:lpstr>
      <vt:lpstr>One last thing…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Nei Ching Lou</cp:lastModifiedBy>
  <cp:revision>94</cp:revision>
  <dcterms:created xsi:type="dcterms:W3CDTF">2019-09-05T08:02:51Z</dcterms:created>
  <dcterms:modified xsi:type="dcterms:W3CDTF">2023-11-12T23:50:36Z</dcterms:modified>
</cp:coreProperties>
</file>