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259" r:id="rId2"/>
    <p:sldId id="297" r:id="rId3"/>
    <p:sldId id="383" r:id="rId4"/>
    <p:sldId id="382" r:id="rId5"/>
    <p:sldId id="298" r:id="rId6"/>
    <p:sldId id="269" r:id="rId7"/>
    <p:sldId id="363" r:id="rId8"/>
    <p:sldId id="312" r:id="rId9"/>
    <p:sldId id="306" r:id="rId10"/>
    <p:sldId id="347" r:id="rId11"/>
    <p:sldId id="348" r:id="rId12"/>
    <p:sldId id="349" r:id="rId13"/>
    <p:sldId id="326" r:id="rId14"/>
    <p:sldId id="359" r:id="rId15"/>
    <p:sldId id="328" r:id="rId16"/>
    <p:sldId id="329" r:id="rId17"/>
    <p:sldId id="327" r:id="rId18"/>
    <p:sldId id="331" r:id="rId19"/>
    <p:sldId id="332" r:id="rId20"/>
    <p:sldId id="333" r:id="rId21"/>
    <p:sldId id="334" r:id="rId22"/>
    <p:sldId id="335" r:id="rId23"/>
    <p:sldId id="345" r:id="rId24"/>
    <p:sldId id="337" r:id="rId25"/>
    <p:sldId id="338" r:id="rId26"/>
    <p:sldId id="342" r:id="rId27"/>
    <p:sldId id="339" r:id="rId28"/>
    <p:sldId id="340" r:id="rId29"/>
    <p:sldId id="344" r:id="rId30"/>
    <p:sldId id="336" r:id="rId31"/>
    <p:sldId id="343" r:id="rId32"/>
    <p:sldId id="341" r:id="rId33"/>
    <p:sldId id="346" r:id="rId34"/>
    <p:sldId id="361" r:id="rId35"/>
    <p:sldId id="362" r:id="rId36"/>
    <p:sldId id="307" r:id="rId37"/>
    <p:sldId id="358" r:id="rId38"/>
    <p:sldId id="351" r:id="rId39"/>
    <p:sldId id="353" r:id="rId40"/>
    <p:sldId id="354" r:id="rId41"/>
    <p:sldId id="355" r:id="rId42"/>
    <p:sldId id="356" r:id="rId43"/>
    <p:sldId id="357" r:id="rId44"/>
    <p:sldId id="352" r:id="rId45"/>
    <p:sldId id="384" r:id="rId46"/>
    <p:sldId id="364" r:id="rId47"/>
    <p:sldId id="365" r:id="rId48"/>
    <p:sldId id="360" r:id="rId49"/>
    <p:sldId id="310" r:id="rId50"/>
    <p:sldId id="366" r:id="rId51"/>
    <p:sldId id="367" r:id="rId52"/>
    <p:sldId id="368" r:id="rId53"/>
    <p:sldId id="369" r:id="rId54"/>
    <p:sldId id="370" r:id="rId55"/>
    <p:sldId id="371" r:id="rId56"/>
    <p:sldId id="372" r:id="rId57"/>
    <p:sldId id="373" r:id="rId58"/>
    <p:sldId id="374" r:id="rId59"/>
    <p:sldId id="375" r:id="rId60"/>
    <p:sldId id="376" r:id="rId61"/>
    <p:sldId id="379" r:id="rId62"/>
    <p:sldId id="377" r:id="rId63"/>
    <p:sldId id="305" r:id="rId64"/>
    <p:sldId id="378" r:id="rId65"/>
    <p:sldId id="380" r:id="rId66"/>
    <p:sldId id="319" r:id="rId67"/>
    <p:sldId id="381" r:id="rId68"/>
    <p:sldId id="322" r:id="rId69"/>
    <p:sldId id="308" r:id="rId70"/>
    <p:sldId id="289" r:id="rId71"/>
    <p:sldId id="291" r:id="rId72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2" autoAdjust="0"/>
    <p:restoredTop sz="96197" autoAdjust="0"/>
  </p:normalViewPr>
  <p:slideViewPr>
    <p:cSldViewPr snapToObjects="1">
      <p:cViewPr varScale="1">
        <p:scale>
          <a:sx n="119" d="100"/>
          <a:sy n="119" d="100"/>
        </p:scale>
        <p:origin x="632" y="-120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31.10.23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35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1" name="Linie"/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91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9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3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94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103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363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9BA86843-7021-4364-95A8-67B8DA8C08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35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1" name="Linie"/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91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9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3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94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103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363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9BA86843-7021-4364-95A8-67B8DA8C08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146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7">
          <p15:clr>
            <a:srgbClr val="FBAE40"/>
          </p15:clr>
        </p15:guide>
        <p15:guide id="4" pos="7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68847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>
          <p15:clr>
            <a:srgbClr val="FBAE40"/>
          </p15:clr>
        </p15:guide>
        <p15:guide id="2" orient="horz" pos="851">
          <p15:clr>
            <a:srgbClr val="FBAE40"/>
          </p15:clr>
        </p15:guide>
        <p15:guide id="3" orient="horz" pos="1463">
          <p15:clr>
            <a:srgbClr val="FBAE40"/>
          </p15:clr>
        </p15:guide>
        <p15:guide id="4" pos="227">
          <p15:clr>
            <a:srgbClr val="FBAE40"/>
          </p15:clr>
        </p15:guide>
        <p15:guide id="5" pos="746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8280274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20000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BF4FD03E-506A-4342-BE88-6FF8E957ABC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A5ECCA8D-81B9-4B76-9D69-01EDA47B7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694903C5-B7B6-4C7E-BE6D-6A5E03CBC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C58224B1-0BCF-45BF-BD0B-E490931AAB1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252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7">
          <p15:clr>
            <a:srgbClr val="FBAE40"/>
          </p15:clr>
        </p15:guide>
        <p15:guide id="4" pos="746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 userDrawn="1"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9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35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4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42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1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grpSp>
        <p:nvGrpSpPr>
          <p:cNvPr id="67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68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9D6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7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7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4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76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1" name="livng.knowledge">
            <a:extLst>
              <a:ext uri="{FF2B5EF4-FFF2-40B4-BE49-F238E27FC236}">
                <a16:creationId xmlns:a16="http://schemas.microsoft.com/office/drawing/2014/main" id="{B73DE3EF-896D-4971-8C8A-221E397EEDE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1521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1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19727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2EF1D502-9C96-42B4-95AC-4CF059C6236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E507C7A8-F812-426B-8C12-A4B5593AD1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E6E8217F-7D64-4451-8277-0AF5A494DF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659FDFF9-C6F9-4AC7-9609-7E5702684F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21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8280274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20000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BF4FD03E-506A-4342-BE88-6FF8E957ABC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A5ECCA8D-81B9-4B76-9D69-01EDA47B7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694903C5-B7B6-4C7E-BE6D-6A5E03CBC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C58224B1-0BCF-45BF-BD0B-E490931AAB1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022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0" y="-8288"/>
            <a:ext cx="12204700" cy="5654051"/>
          </a:xfrm>
          <a:prstGeom prst="rect">
            <a:avLst/>
          </a:prstGeom>
        </p:spPr>
      </p:pic>
      <p:sp>
        <p:nvSpPr>
          <p:cNvPr id="12" name="Linie"/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52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8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9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075"/>
            <a:ext cx="5146258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6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2894" y="3542195"/>
            <a:ext cx="2016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61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3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55970" y="2513778"/>
            <a:ext cx="409366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64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9" name="livng.knowledge">
            <a:extLst>
              <a:ext uri="{FF2B5EF4-FFF2-40B4-BE49-F238E27FC236}">
                <a16:creationId xmlns:a16="http://schemas.microsoft.com/office/drawing/2014/main" id="{9A159AA1-9B2C-4721-B871-37BB4C5069F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101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262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  <p15:guide id="5" orient="horz" pos="15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>
          <a:xfrm>
            <a:off x="3600000" y="388800"/>
            <a:ext cx="8244000" cy="360000"/>
          </a:xfrm>
        </p:spPr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78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5696684" cy="7776001"/>
            <a:chOff x="-1908000" y="-468000"/>
            <a:chExt cx="15696684" cy="7776001"/>
          </a:xfrm>
        </p:grpSpPr>
        <p:grpSp>
          <p:nvGrpSpPr>
            <p:cNvPr id="32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53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54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5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56" name="Bild // Listenebene verringern"/>
              <p:cNvPicPr>
                <a:picLocks noChangeAspect="1"/>
              </p:cNvPicPr>
              <p:nvPr userDrawn="1"/>
            </p:nvPicPr>
            <p:blipFill>
              <a:blip r:embed="rId14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57" name="Bild // Listenebene erhöhen"/>
              <p:cNvPicPr>
                <a:picLocks noChangeAspect="1"/>
              </p:cNvPicPr>
              <p:nvPr userDrawn="1"/>
            </p:nvPicPr>
            <p:blipFill>
              <a:blip r:embed="rId15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5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3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39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ußzeile"/>
            <p:cNvSpPr txBox="1"/>
            <p:nvPr userDrawn="1"/>
          </p:nvSpPr>
          <p:spPr>
            <a:xfrm rot="10800000" flipH="1" flipV="1">
              <a:off x="1231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0" name="Datumsplatzhalter 3"/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63" name="Logo"/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4" name="Linie"/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60" r:id="rId6"/>
    <p:sldLayoutId id="2147483650" r:id="rId7"/>
    <p:sldLayoutId id="2147483661" r:id="rId8"/>
    <p:sldLayoutId id="2147483666" r:id="rId9"/>
    <p:sldLayoutId id="2147483679" r:id="rId10"/>
    <p:sldLayoutId id="2147483680" r:id="rId11"/>
    <p:sldLayoutId id="2147483681" r:id="rId12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Shùzì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899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Duō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						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Shǎo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026" name="Picture 2" descr="Blog | How Many Types Of Apples Are There | Select Health">
            <a:extLst>
              <a:ext uri="{FF2B5EF4-FFF2-40B4-BE49-F238E27FC236}">
                <a16:creationId xmlns:a16="http://schemas.microsoft.com/office/drawing/2014/main" id="{7D484252-86CE-5043-4F58-73DFEB11C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54" y="2636912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Really Happens To Your Body When You Eat An Apple Every Day">
            <a:extLst>
              <a:ext uri="{FF2B5EF4-FFF2-40B4-BE49-F238E27FC236}">
                <a16:creationId xmlns:a16="http://schemas.microsoft.com/office/drawing/2014/main" id="{3A0D714B-2B36-6C6C-5DCF-3A427320E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658" y="2755777"/>
            <a:ext cx="3927131" cy="220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19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Duōshǎo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Jǐ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?</a:t>
            </a:r>
          </a:p>
        </p:txBody>
      </p:sp>
      <p:pic>
        <p:nvPicPr>
          <p:cNvPr id="3074" name="Picture 2" descr="The Price Tag On Dreams – Towards Wisdom">
            <a:extLst>
              <a:ext uri="{FF2B5EF4-FFF2-40B4-BE49-F238E27FC236}">
                <a16:creationId xmlns:a16="http://schemas.microsoft.com/office/drawing/2014/main" id="{13170A15-5A38-57BC-534B-A620B9872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704" y="2132856"/>
            <a:ext cx="3882008" cy="328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2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38.245 Water Drops On Leaf Bilder und Fotos - Getty Images">
            <a:extLst>
              <a:ext uri="{FF2B5EF4-FFF2-40B4-BE49-F238E27FC236}">
                <a16:creationId xmlns:a16="http://schemas.microsoft.com/office/drawing/2014/main" id="{A431A56D-64D4-7F15-81E2-52B201CB4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0" r="14974"/>
          <a:stretch/>
        </p:blipFill>
        <p:spPr bwMode="auto">
          <a:xfrm>
            <a:off x="371236" y="1322591"/>
            <a:ext cx="1889261" cy="192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Water Drops Images | Free HD Backgrounds, PNGs, Vectors &amp; Templates -  rawpixel">
            <a:extLst>
              <a:ext uri="{FF2B5EF4-FFF2-40B4-BE49-F238E27FC236}">
                <a16:creationId xmlns:a16="http://schemas.microsoft.com/office/drawing/2014/main" id="{54D8AB6B-CB64-B3AD-5119-73A6D3466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5"/>
          <a:stretch/>
        </p:blipFill>
        <p:spPr bwMode="auto">
          <a:xfrm>
            <a:off x="2430298" y="1441518"/>
            <a:ext cx="1984282" cy="180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re you drinking enough water? - River Bend Medical Associates">
            <a:extLst>
              <a:ext uri="{FF2B5EF4-FFF2-40B4-BE49-F238E27FC236}">
                <a16:creationId xmlns:a16="http://schemas.microsoft.com/office/drawing/2014/main" id="{5C0E435F-F309-2CDC-C918-57A6EDD9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30" y="1056043"/>
            <a:ext cx="2317399" cy="231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Afoxsos 100 in. L x 71 in. W Rectangular 22 in. Deep Inflatable Swimming  Pool Family Full-Sized Swimming Pool with Beach Print HDDB1860 - The Home  Depot">
            <a:extLst>
              <a:ext uri="{FF2B5EF4-FFF2-40B4-BE49-F238E27FC236}">
                <a16:creationId xmlns:a16="http://schemas.microsoft.com/office/drawing/2014/main" id="{63892246-88B7-436D-8ED4-3BCAA0748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134" y="1055552"/>
            <a:ext cx="2412879" cy="241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100,000+ Best Sea Photos · 100% Free Download · Pexels Stock Photos">
            <a:extLst>
              <a:ext uri="{FF2B5EF4-FFF2-40B4-BE49-F238E27FC236}">
                <a16:creationId xmlns:a16="http://schemas.microsoft.com/office/drawing/2014/main" id="{C1B52400-970B-7A85-E056-B74D30873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96"/>
          <a:stretch/>
        </p:blipFill>
        <p:spPr bwMode="auto">
          <a:xfrm>
            <a:off x="9279131" y="1116651"/>
            <a:ext cx="2641150" cy="237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670364B7-AFF5-1442-6580-4E070A02629A}"/>
              </a:ext>
            </a:extLst>
          </p:cNvPr>
          <p:cNvSpPr/>
          <p:nvPr/>
        </p:nvSpPr>
        <p:spPr>
          <a:xfrm>
            <a:off x="484762" y="4596008"/>
            <a:ext cx="11233248" cy="655215"/>
          </a:xfrm>
          <a:prstGeom prst="left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10B96C-6A48-4472-ED5C-A7F7E8A9F1B8}"/>
              </a:ext>
            </a:extLst>
          </p:cNvPr>
          <p:cNvSpPr txBox="1"/>
          <p:nvPr/>
        </p:nvSpPr>
        <p:spPr>
          <a:xfrm>
            <a:off x="5234905" y="429612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Shǎo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Duō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B9CD15-1A1A-C36D-3313-75FE77D9DD9C}"/>
              </a:ext>
            </a:extLst>
          </p:cNvPr>
          <p:cNvSpPr txBox="1"/>
          <p:nvPr/>
        </p:nvSpPr>
        <p:spPr>
          <a:xfrm>
            <a:off x="2562877" y="4290984"/>
            <a:ext cx="706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Hěn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hǎo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					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Hěn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uō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B4D815-6869-33A9-32D4-CF2FFB3614F2}"/>
              </a:ext>
            </a:extLst>
          </p:cNvPr>
          <p:cNvSpPr txBox="1"/>
          <p:nvPr/>
        </p:nvSpPr>
        <p:spPr>
          <a:xfrm>
            <a:off x="197694" y="4293214"/>
            <a:ext cx="1164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Fēicháng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hǎo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										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Fēicháng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uō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98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4ECC2-F186-9E0D-505F-CCF35700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EAE82-ECDC-2D37-31BF-D35F65E1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B9BE-FE53-DD97-D9F1-BAE21589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7AF306-0B0F-C5F9-72F3-F4D2E98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B0000C8-FC7C-CFF1-68F4-BBEBAB968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Here</a:t>
            </a:r>
          </a:p>
        </p:txBody>
      </p:sp>
      <p:pic>
        <p:nvPicPr>
          <p:cNvPr id="8194" name="Picture 2" descr="This/that/these/those - This is my style">
            <a:extLst>
              <a:ext uri="{FF2B5EF4-FFF2-40B4-BE49-F238E27FC236}">
                <a16:creationId xmlns:a16="http://schemas.microsoft.com/office/drawing/2014/main" id="{0AFF3014-AA50-1D53-957B-67D7B75E9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604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4ECC2-F186-9E0D-505F-CCF35700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EAE82-ECDC-2D37-31BF-D35F65E1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B9BE-FE53-DD97-D9F1-BAE21589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7AF306-0B0F-C5F9-72F3-F4D2E98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B0000C8-FC7C-CFF1-68F4-BBEBAB968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People</a:t>
            </a:r>
          </a:p>
        </p:txBody>
      </p:sp>
      <p:pic>
        <p:nvPicPr>
          <p:cNvPr id="7" name="Picture 2" descr="Diverse Mature People Images - Free Download on Freepik">
            <a:extLst>
              <a:ext uri="{FF2B5EF4-FFF2-40B4-BE49-F238E27FC236}">
                <a16:creationId xmlns:a16="http://schemas.microsoft.com/office/drawing/2014/main" id="{702EB15F-180D-B681-1D15-A6659D351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030" y="1516012"/>
            <a:ext cx="5991324" cy="39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200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778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16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4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F10B24FC-37B4-22B3-EB5C-11565904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48" y="231286"/>
            <a:ext cx="8804076" cy="61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577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pic>
        <p:nvPicPr>
          <p:cNvPr id="9218" name="Picture 2" descr="Diverse Mature People Images - Free Download on Freepik">
            <a:extLst>
              <a:ext uri="{FF2B5EF4-FFF2-40B4-BE49-F238E27FC236}">
                <a16:creationId xmlns:a16="http://schemas.microsoft.com/office/drawing/2014/main" id="{DA22472F-B353-9F7B-6445-51EF411FD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452" y="2115822"/>
            <a:ext cx="4369849" cy="291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Qī</a:t>
            </a:r>
            <a:endParaRPr lang="en-US" sz="3600" dirty="0"/>
          </a:p>
        </p:txBody>
      </p:sp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019F94F0-0D64-D43B-4032-14418684B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1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Yī</a:t>
            </a:r>
            <a:endParaRPr lang="en-US" sz="3600" dirty="0"/>
          </a:p>
        </p:txBody>
      </p:sp>
      <p:pic>
        <p:nvPicPr>
          <p:cNvPr id="8" name="Picture 2" descr="17 rich and famous people who were once homeless | The Independent | The  Independent">
            <a:extLst>
              <a:ext uri="{FF2B5EF4-FFF2-40B4-BE49-F238E27FC236}">
                <a16:creationId xmlns:a16="http://schemas.microsoft.com/office/drawing/2014/main" id="{9C04C3CF-76D5-7EEF-FB08-FFF5C87F1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18" y="2180811"/>
            <a:ext cx="3707903" cy="27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A86D6D51-8143-61A7-2685-A0686EAD4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68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Sān</a:t>
            </a:r>
            <a:endParaRPr lang="en-US" sz="3600" dirty="0"/>
          </a:p>
        </p:txBody>
      </p:sp>
      <p:pic>
        <p:nvPicPr>
          <p:cNvPr id="15362" name="Picture 2" descr="Homepage | UKG">
            <a:extLst>
              <a:ext uri="{FF2B5EF4-FFF2-40B4-BE49-F238E27FC236}">
                <a16:creationId xmlns:a16="http://schemas.microsoft.com/office/drawing/2014/main" id="{5F7E9622-ED16-CEE9-CCC4-87BBE8474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934" y="2015646"/>
            <a:ext cx="3121471" cy="327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E0122C46-ED39-7F24-93C9-ABF5454C2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03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hǎo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b="0" dirty="0" err="1"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de-DE" sz="36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b="0" dirty="0" err="1">
                <a:latin typeface="Calibri" panose="020F0502020204030204" pitchFamily="34" charset="0"/>
                <a:cs typeface="Calibri" panose="020F0502020204030204" pitchFamily="34" charset="0"/>
              </a:rPr>
              <a:t>hěn</a:t>
            </a:r>
            <a:r>
              <a:rPr lang="de-DE" sz="36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b="0" dirty="0" err="1">
                <a:latin typeface="Calibri" panose="020F0502020204030204" pitchFamily="34" charset="0"/>
                <a:cs typeface="Calibri" panose="020F0502020204030204" pitchFamily="34" charset="0"/>
              </a:rPr>
              <a:t>gāoxìng</a:t>
            </a:r>
            <a:r>
              <a:rPr lang="de-DE" sz="36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b="0" dirty="0" err="1">
                <a:latin typeface="Calibri" panose="020F0502020204030204" pitchFamily="34" charset="0"/>
                <a:cs typeface="Calibri" panose="020F0502020204030204" pitchFamily="34" charset="0"/>
              </a:rPr>
              <a:t>jiàn</a:t>
            </a:r>
            <a:r>
              <a:rPr lang="de-DE" sz="36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b="0" dirty="0" err="1">
                <a:latin typeface="Calibri" panose="020F0502020204030204" pitchFamily="34" charset="0"/>
                <a:cs typeface="Calibri" panose="020F0502020204030204" pitchFamily="34" charset="0"/>
              </a:rPr>
              <a:t>dào</a:t>
            </a:r>
            <a:r>
              <a:rPr lang="de-DE" sz="3600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b="0" dirty="0" err="1">
                <a:latin typeface="Calibri" panose="020F0502020204030204" pitchFamily="34" charset="0"/>
                <a:cs typeface="Calibri" panose="020F0502020204030204" pitchFamily="34" charset="0"/>
              </a:rPr>
              <a:t>nǐ</a:t>
            </a:r>
            <a:r>
              <a:rPr lang="de-DE" sz="3600" dirty="0" err="1"/>
              <a:t>men</a:t>
            </a:r>
            <a:r>
              <a:rPr lang="de-DE" sz="3600" dirty="0"/>
              <a:t>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 err="1"/>
              <a:t>Wǒmen</a:t>
            </a:r>
            <a:r>
              <a:rPr lang="de-DE" sz="3600" dirty="0"/>
              <a:t> </a:t>
            </a:r>
            <a:r>
              <a:rPr lang="de-DE" sz="3600" dirty="0" err="1"/>
              <a:t>zài</a:t>
            </a:r>
            <a:r>
              <a:rPr lang="de-DE" sz="3600" dirty="0"/>
              <a:t> </a:t>
            </a:r>
            <a:r>
              <a:rPr lang="de-DE" sz="3600" dirty="0" err="1"/>
              <a:t>xuéxí</a:t>
            </a:r>
            <a:r>
              <a:rPr lang="de-DE" sz="3600" dirty="0"/>
              <a:t> </a:t>
            </a:r>
            <a:r>
              <a:rPr lang="de-DE" sz="3600" dirty="0" err="1"/>
              <a:t>pǔtōnghuà</a:t>
            </a:r>
            <a:r>
              <a:rPr lang="de-DE" sz="3600" dirty="0"/>
              <a:t>.</a:t>
            </a:r>
            <a:endParaRPr lang="de-DE" sz="36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0">
              <a:buNone/>
            </a:pP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062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Wǔ</a:t>
            </a:r>
            <a:endParaRPr lang="en-US" sz="3600" dirty="0"/>
          </a:p>
        </p:txBody>
      </p:sp>
      <p:pic>
        <p:nvPicPr>
          <p:cNvPr id="17410" name="Picture 2" descr="group-people-illustration-set_52683-33806 - Restorative Gloucestershire">
            <a:extLst>
              <a:ext uri="{FF2B5EF4-FFF2-40B4-BE49-F238E27FC236}">
                <a16:creationId xmlns:a16="http://schemas.microsoft.com/office/drawing/2014/main" id="{CC48D7CA-1DBB-B3BB-CE24-8477D14E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54" y="2199333"/>
            <a:ext cx="4119116" cy="27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B34AC11B-2D9B-AD71-4DDA-0E357AB8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06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Sì</a:t>
            </a:r>
            <a:endParaRPr lang="en-US" sz="3600" dirty="0"/>
          </a:p>
        </p:txBody>
      </p:sp>
      <p:pic>
        <p:nvPicPr>
          <p:cNvPr id="19458" name="Picture 2" descr="PEOPLE Magazine People of the Year 2022">
            <a:extLst>
              <a:ext uri="{FF2B5EF4-FFF2-40B4-BE49-F238E27FC236}">
                <a16:creationId xmlns:a16="http://schemas.microsoft.com/office/drawing/2014/main" id="{D1FD9674-476E-810C-DD3F-2A51F8CEB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78" y="2143189"/>
            <a:ext cx="3966660" cy="264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86D24E33-7C76-4A8E-7B96-B5F037152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0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Liù</a:t>
            </a:r>
            <a:endParaRPr lang="en-US" sz="3600" dirty="0"/>
          </a:p>
        </p:txBody>
      </p:sp>
      <p:pic>
        <p:nvPicPr>
          <p:cNvPr id="21508" name="Picture 4" descr="People (magazine) - Wikipedia">
            <a:extLst>
              <a:ext uri="{FF2B5EF4-FFF2-40B4-BE49-F238E27FC236}">
                <a16:creationId xmlns:a16="http://schemas.microsoft.com/office/drawing/2014/main" id="{65579A32-AF97-F425-CF70-03F5DC7D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517" y="2025923"/>
            <a:ext cx="2692786" cy="37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6E37BC9E-4598-2297-7EBE-C5C98AF1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16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Shí</a:t>
            </a:r>
            <a:endParaRPr lang="en-US" sz="3600" dirty="0"/>
          </a:p>
        </p:txBody>
      </p:sp>
      <p:pic>
        <p:nvPicPr>
          <p:cNvPr id="23554" name="Picture 2" descr="30 People Tell Us What Homelessness Is Really Like - The New York Times">
            <a:extLst>
              <a:ext uri="{FF2B5EF4-FFF2-40B4-BE49-F238E27FC236}">
                <a16:creationId xmlns:a16="http://schemas.microsoft.com/office/drawing/2014/main" id="{5F2A5630-CFD4-75D1-C23B-92A6EFA07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58" y="2136889"/>
            <a:ext cx="4721498" cy="265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34AC21A6-372B-24EC-E281-C1627A92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37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This time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table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82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25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4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F10B24FC-37B4-22B3-EB5C-11565904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48" y="231286"/>
            <a:ext cx="8804076" cy="61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332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Wǔ</a:t>
            </a:r>
            <a:endParaRPr lang="en-US" sz="3600" dirty="0"/>
          </a:p>
        </p:txBody>
      </p:sp>
      <p:pic>
        <p:nvPicPr>
          <p:cNvPr id="17410" name="Picture 2" descr="group-people-illustration-set_52683-33806 - Restorative Gloucestershire">
            <a:extLst>
              <a:ext uri="{FF2B5EF4-FFF2-40B4-BE49-F238E27FC236}">
                <a16:creationId xmlns:a16="http://schemas.microsoft.com/office/drawing/2014/main" id="{CC48D7CA-1DBB-B3BB-CE24-8477D14E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26" y="1375508"/>
            <a:ext cx="6927428" cy="461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63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pic>
        <p:nvPicPr>
          <p:cNvPr id="9218" name="Picture 2" descr="Diverse Mature People Images - Free Download on Freepik">
            <a:extLst>
              <a:ext uri="{FF2B5EF4-FFF2-40B4-BE49-F238E27FC236}">
                <a16:creationId xmlns:a16="http://schemas.microsoft.com/office/drawing/2014/main" id="{DA22472F-B353-9F7B-6445-51EF411FD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76" y="1516012"/>
            <a:ext cx="5991324" cy="39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Qī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892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Yī</a:t>
            </a:r>
            <a:endParaRPr lang="en-US" sz="3600" dirty="0"/>
          </a:p>
        </p:txBody>
      </p:sp>
      <p:pic>
        <p:nvPicPr>
          <p:cNvPr id="8" name="Picture 2" descr="17 rich and famous people who were once homeless | The Independent | The  Independent">
            <a:extLst>
              <a:ext uri="{FF2B5EF4-FFF2-40B4-BE49-F238E27FC236}">
                <a16:creationId xmlns:a16="http://schemas.microsoft.com/office/drawing/2014/main" id="{9C04C3CF-76D5-7EEF-FB08-FFF5C87F1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66" y="1638626"/>
            <a:ext cx="4932040" cy="36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00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Liù</a:t>
            </a:r>
            <a:endParaRPr lang="en-US" sz="3600" dirty="0"/>
          </a:p>
        </p:txBody>
      </p:sp>
      <p:pic>
        <p:nvPicPr>
          <p:cNvPr id="21508" name="Picture 4" descr="People (magazine) - Wikipedia">
            <a:extLst>
              <a:ext uri="{FF2B5EF4-FFF2-40B4-BE49-F238E27FC236}">
                <a16:creationId xmlns:a16="http://schemas.microsoft.com/office/drawing/2014/main" id="{65579A32-AF97-F425-CF70-03F5DC7D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079500"/>
            <a:ext cx="34036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52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TONES!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 indent="0">
              <a:buNone/>
            </a:pP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The Four Chinese Tones">
            <a:extLst>
              <a:ext uri="{FF2B5EF4-FFF2-40B4-BE49-F238E27FC236}">
                <a16:creationId xmlns:a16="http://schemas.microsoft.com/office/drawing/2014/main" id="{CB5416AF-C38D-3A72-A16F-F4C75CB53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974" y="325553"/>
            <a:ext cx="6330155" cy="633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893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Shí</a:t>
            </a:r>
            <a:endParaRPr lang="en-US" sz="3600" dirty="0"/>
          </a:p>
        </p:txBody>
      </p:sp>
      <p:pic>
        <p:nvPicPr>
          <p:cNvPr id="23554" name="Picture 2" descr="30 People Tell Us What Homelessness Is Really Like - The New York Times">
            <a:extLst>
              <a:ext uri="{FF2B5EF4-FFF2-40B4-BE49-F238E27FC236}">
                <a16:creationId xmlns:a16="http://schemas.microsoft.com/office/drawing/2014/main" id="{5F2A5630-CFD4-75D1-C23B-92A6EFA07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10" y="2111279"/>
            <a:ext cx="5009530" cy="282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48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Sì</a:t>
            </a:r>
            <a:endParaRPr lang="en-US" sz="3600" dirty="0"/>
          </a:p>
        </p:txBody>
      </p:sp>
      <p:pic>
        <p:nvPicPr>
          <p:cNvPr id="19458" name="Picture 2" descr="PEOPLE Magazine People of the Year 2022">
            <a:extLst>
              <a:ext uri="{FF2B5EF4-FFF2-40B4-BE49-F238E27FC236}">
                <a16:creationId xmlns:a16="http://schemas.microsoft.com/office/drawing/2014/main" id="{D1FD9674-476E-810C-DD3F-2A51F8CEB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16" y="1772816"/>
            <a:ext cx="5789984" cy="386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13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Sān</a:t>
            </a:r>
            <a:endParaRPr lang="en-US" sz="3600" dirty="0"/>
          </a:p>
        </p:txBody>
      </p:sp>
      <p:pic>
        <p:nvPicPr>
          <p:cNvPr id="15362" name="Picture 2" descr="Homepage | UKG">
            <a:extLst>
              <a:ext uri="{FF2B5EF4-FFF2-40B4-BE49-F238E27FC236}">
                <a16:creationId xmlns:a16="http://schemas.microsoft.com/office/drawing/2014/main" id="{5F7E9622-ED16-CEE9-CCC4-87BBE8474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90" y="568800"/>
            <a:ext cx="5137695" cy="53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50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745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Yǒu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b="1" dirty="0"/>
              <a:t>To exist / consist of (There is…)</a:t>
            </a:r>
          </a:p>
          <a:p>
            <a:r>
              <a:rPr lang="en-US" dirty="0"/>
              <a:t>To possess (I have…)</a:t>
            </a:r>
          </a:p>
        </p:txBody>
      </p:sp>
      <p:pic>
        <p:nvPicPr>
          <p:cNvPr id="45058" name="Picture 2" descr="What It Takes To Be Among Richest of Rich Around the World">
            <a:extLst>
              <a:ext uri="{FF2B5EF4-FFF2-40B4-BE49-F238E27FC236}">
                <a16:creationId xmlns:a16="http://schemas.microsoft.com/office/drawing/2014/main" id="{A3860B5E-F472-B2BA-B5A4-658A261AA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50" y="1971629"/>
            <a:ext cx="5303912" cy="298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214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4ECC2-F186-9E0D-505F-CCF35700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EAE82-ECDC-2D37-31BF-D35F65E1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B9BE-FE53-DD97-D9F1-BAE21589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7AF306-0B0F-C5F9-72F3-F4D2E98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B0000C8-FC7C-CFF1-68F4-BBEBAB968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People</a:t>
            </a:r>
          </a:p>
        </p:txBody>
      </p:sp>
      <p:pic>
        <p:nvPicPr>
          <p:cNvPr id="7" name="Picture 2" descr="Diverse Mature People Images - Free Download on Freepik">
            <a:extLst>
              <a:ext uri="{FF2B5EF4-FFF2-40B4-BE49-F238E27FC236}">
                <a16:creationId xmlns:a16="http://schemas.microsoft.com/office/drawing/2014/main" id="{702EB15F-180D-B681-1D15-A6659D351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030" y="1516012"/>
            <a:ext cx="5991324" cy="39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709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36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Measure</a:t>
            </a:r>
            <a:r>
              <a:rPr lang="de-DE" dirty="0"/>
              <a:t> </a:t>
            </a:r>
            <a:r>
              <a:rPr lang="de-DE" dirty="0" err="1"/>
              <a:t>words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D3781F-5727-33FC-9E9D-C423401DF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indent="0">
              <a:buNone/>
            </a:pPr>
            <a:r>
              <a:rPr lang="de-DE" altLang="zh-TW" b="0" dirty="0" err="1"/>
              <a:t>Zhè</a:t>
            </a:r>
            <a:r>
              <a:rPr lang="de-DE" altLang="zh-TW" b="0" dirty="0"/>
              <a:t> </a:t>
            </a:r>
            <a:r>
              <a:rPr lang="de-DE" altLang="zh-TW" b="0" dirty="0" err="1"/>
              <a:t>lǐ</a:t>
            </a:r>
            <a:r>
              <a:rPr lang="de-DE" altLang="zh-TW" b="0" dirty="0"/>
              <a:t> </a:t>
            </a:r>
            <a:r>
              <a:rPr lang="de-DE" altLang="zh-TW" b="0" dirty="0" err="1"/>
              <a:t>yǒu</a:t>
            </a:r>
            <a:r>
              <a:rPr lang="de-DE" altLang="zh-TW" b="0" dirty="0"/>
              <a:t> </a:t>
            </a:r>
            <a:r>
              <a:rPr lang="de-DE" altLang="zh-TW" b="0" dirty="0" err="1"/>
              <a:t>sān</a:t>
            </a:r>
            <a:r>
              <a:rPr lang="de-DE" altLang="zh-TW" b="0" dirty="0"/>
              <a:t> </a:t>
            </a:r>
            <a:r>
              <a:rPr lang="de-DE" altLang="zh-TW" b="0" dirty="0" err="1">
                <a:highlight>
                  <a:srgbClr val="00FF00"/>
                </a:highlight>
              </a:rPr>
              <a:t>gè</a:t>
            </a:r>
            <a:r>
              <a:rPr lang="de-DE" altLang="zh-TW" b="0" dirty="0">
                <a:highlight>
                  <a:srgbClr val="00FF00"/>
                </a:highlight>
              </a:rPr>
              <a:t> </a:t>
            </a:r>
            <a:r>
              <a:rPr lang="de-DE" altLang="zh-TW" b="0" dirty="0" err="1"/>
              <a:t>rén</a:t>
            </a:r>
            <a:endParaRPr lang="de-DE" altLang="zh-TW" b="0" dirty="0"/>
          </a:p>
          <a:p>
            <a:pPr lvl="1" indent="0">
              <a:buNone/>
            </a:pPr>
            <a:endParaRPr lang="de-DE" altLang="zh-TW" b="0" dirty="0"/>
          </a:p>
          <a:p>
            <a:pPr lvl="1" indent="0">
              <a:buNone/>
            </a:pPr>
            <a:endParaRPr lang="de-DE" altLang="zh-TW" b="0" dirty="0"/>
          </a:p>
          <a:p>
            <a:pPr lvl="1" indent="0">
              <a:buNone/>
            </a:pPr>
            <a:r>
              <a:rPr lang="de-DE" altLang="zh-TW" b="0" dirty="0"/>
              <a:t>In English, </a:t>
            </a:r>
            <a:r>
              <a:rPr lang="de-DE" altLang="zh-TW" b="0" dirty="0" err="1"/>
              <a:t>we</a:t>
            </a:r>
            <a:r>
              <a:rPr lang="de-DE" altLang="zh-TW" b="0" dirty="0"/>
              <a:t> </a:t>
            </a:r>
            <a:r>
              <a:rPr lang="de-DE" altLang="zh-TW" b="0" dirty="0" err="1"/>
              <a:t>say</a:t>
            </a:r>
            <a:r>
              <a:rPr lang="de-DE" altLang="zh-TW" b="0" dirty="0"/>
              <a:t>, „</a:t>
            </a:r>
            <a:r>
              <a:rPr lang="de-DE" altLang="zh-TW" b="0" dirty="0" err="1"/>
              <a:t>two</a:t>
            </a:r>
            <a:r>
              <a:rPr lang="de-DE" altLang="zh-TW" b="0" dirty="0"/>
              <a:t> </a:t>
            </a:r>
            <a:r>
              <a:rPr lang="de-DE" altLang="zh-TW" b="0" dirty="0" err="1">
                <a:highlight>
                  <a:srgbClr val="FFFF00"/>
                </a:highlight>
              </a:rPr>
              <a:t>grains</a:t>
            </a:r>
            <a:r>
              <a:rPr lang="de-DE" altLang="zh-TW" b="0" dirty="0"/>
              <a:t> </a:t>
            </a:r>
            <a:r>
              <a:rPr lang="de-DE" altLang="zh-TW" b="0" dirty="0" err="1"/>
              <a:t>of</a:t>
            </a:r>
            <a:r>
              <a:rPr lang="de-DE" altLang="zh-TW" b="0" dirty="0"/>
              <a:t> </a:t>
            </a:r>
            <a:r>
              <a:rPr lang="de-DE" altLang="zh-TW" b="0" dirty="0" err="1"/>
              <a:t>salt</a:t>
            </a:r>
            <a:r>
              <a:rPr lang="de-DE" altLang="zh-TW" b="0" dirty="0"/>
              <a:t>“. </a:t>
            </a:r>
          </a:p>
          <a:p>
            <a:pPr lvl="1" indent="0">
              <a:buNone/>
            </a:pPr>
            <a:r>
              <a:rPr lang="de-DE" altLang="zh-TW" b="0" dirty="0"/>
              <a:t>But </a:t>
            </a:r>
            <a:r>
              <a:rPr lang="de-DE" altLang="zh-TW" b="0" dirty="0" err="1"/>
              <a:t>we</a:t>
            </a:r>
            <a:r>
              <a:rPr lang="de-DE" altLang="zh-TW" b="0" dirty="0"/>
              <a:t> </a:t>
            </a:r>
            <a:r>
              <a:rPr lang="de-DE" altLang="zh-TW" b="0" dirty="0" err="1"/>
              <a:t>can</a:t>
            </a:r>
            <a:r>
              <a:rPr lang="de-DE" altLang="zh-TW" b="0" dirty="0"/>
              <a:t> also </a:t>
            </a:r>
            <a:r>
              <a:rPr lang="de-DE" altLang="zh-TW" b="0" dirty="0" err="1"/>
              <a:t>say</a:t>
            </a:r>
            <a:r>
              <a:rPr lang="de-DE" altLang="zh-TW" b="0" dirty="0"/>
              <a:t> „</a:t>
            </a:r>
            <a:r>
              <a:rPr lang="de-DE" altLang="zh-TW" b="0" dirty="0" err="1"/>
              <a:t>two</a:t>
            </a:r>
            <a:r>
              <a:rPr lang="de-DE" altLang="zh-TW" b="0" dirty="0"/>
              <a:t> </a:t>
            </a:r>
            <a:r>
              <a:rPr lang="de-DE" altLang="zh-TW" b="0" dirty="0">
                <a:highlight>
                  <a:srgbClr val="FFFF00"/>
                </a:highlight>
              </a:rPr>
              <a:t>___</a:t>
            </a:r>
            <a:r>
              <a:rPr lang="de-DE" altLang="zh-TW" b="0" dirty="0"/>
              <a:t> </a:t>
            </a:r>
            <a:r>
              <a:rPr lang="de-DE" altLang="zh-TW" b="0" dirty="0" err="1"/>
              <a:t>books</a:t>
            </a:r>
            <a:r>
              <a:rPr lang="de-DE" altLang="zh-TW" b="0" dirty="0"/>
              <a:t>“ &lt;-</a:t>
            </a:r>
            <a:r>
              <a:rPr lang="de-DE" altLang="zh-TW" b="0" dirty="0" err="1"/>
              <a:t>no</a:t>
            </a:r>
            <a:r>
              <a:rPr lang="de-DE" altLang="zh-TW" b="0" dirty="0"/>
              <a:t> </a:t>
            </a:r>
            <a:r>
              <a:rPr lang="de-DE" altLang="zh-TW" b="0" dirty="0" err="1"/>
              <a:t>classifiers</a:t>
            </a:r>
            <a:endParaRPr lang="de-DE" altLang="zh-TW" b="0" dirty="0"/>
          </a:p>
          <a:p>
            <a:pPr lvl="1" indent="0">
              <a:buNone/>
            </a:pPr>
            <a:r>
              <a:rPr lang="de-DE" altLang="zh-TW" dirty="0"/>
              <a:t>In Chinese, </a:t>
            </a:r>
            <a:r>
              <a:rPr lang="de-DE" altLang="zh-TW" dirty="0" err="1"/>
              <a:t>always</a:t>
            </a:r>
            <a:r>
              <a:rPr lang="de-DE" altLang="zh-TW" dirty="0"/>
              <a:t>:</a:t>
            </a:r>
          </a:p>
          <a:p>
            <a:pPr lvl="1" indent="0">
              <a:buNone/>
            </a:pPr>
            <a:r>
              <a:rPr lang="de-DE" altLang="zh-TW" dirty="0" err="1"/>
              <a:t>Number</a:t>
            </a:r>
            <a:r>
              <a:rPr lang="de-DE" altLang="zh-TW" dirty="0"/>
              <a:t>, </a:t>
            </a:r>
            <a:r>
              <a:rPr lang="de-DE" altLang="zh-TW" dirty="0" err="1"/>
              <a:t>Classifier</a:t>
            </a:r>
            <a:r>
              <a:rPr lang="de-DE" altLang="zh-TW" dirty="0"/>
              <a:t>, </a:t>
            </a:r>
            <a:r>
              <a:rPr lang="de-DE" altLang="zh-TW" dirty="0" err="1"/>
              <a:t>Noun</a:t>
            </a:r>
            <a:endParaRPr lang="de-DE" altLang="zh-TW" dirty="0"/>
          </a:p>
          <a:p>
            <a:endParaRPr lang="en-US" dirty="0"/>
          </a:p>
        </p:txBody>
      </p:sp>
      <p:pic>
        <p:nvPicPr>
          <p:cNvPr id="11266" name="Picture 2" descr="PDF] On the Idiosyncrasies of the Mandarin Chinese Classifier System |  Semantic Scholar">
            <a:extLst>
              <a:ext uri="{FF2B5EF4-FFF2-40B4-BE49-F238E27FC236}">
                <a16:creationId xmlns:a16="http://schemas.microsoft.com/office/drawing/2014/main" id="{9C41566B-0376-297C-BBDC-A6FEAB7B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82" y="618557"/>
            <a:ext cx="4508872" cy="355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4059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37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4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F10B24FC-37B4-22B3-EB5C-11565904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48" y="231286"/>
            <a:ext cx="8804076" cy="61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742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…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.</a:t>
            </a:r>
          </a:p>
        </p:txBody>
      </p:sp>
      <p:pic>
        <p:nvPicPr>
          <p:cNvPr id="9218" name="Picture 2" descr="Diverse Mature People Images - Free Download on Freepik">
            <a:extLst>
              <a:ext uri="{FF2B5EF4-FFF2-40B4-BE49-F238E27FC236}">
                <a16:creationId xmlns:a16="http://schemas.microsoft.com/office/drawing/2014/main" id="{DA22472F-B353-9F7B-6445-51EF411FD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452" y="2115822"/>
            <a:ext cx="4369849" cy="291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Qī</a:t>
            </a:r>
            <a:endParaRPr lang="en-US" sz="3600" dirty="0"/>
          </a:p>
        </p:txBody>
      </p:sp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019F94F0-0D64-D43B-4032-14418684B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83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…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Sān</a:t>
            </a:r>
            <a:endParaRPr lang="en-US" sz="3600" dirty="0"/>
          </a:p>
        </p:txBody>
      </p:sp>
      <p:pic>
        <p:nvPicPr>
          <p:cNvPr id="15362" name="Picture 2" descr="Homepage | UKG">
            <a:extLst>
              <a:ext uri="{FF2B5EF4-FFF2-40B4-BE49-F238E27FC236}">
                <a16:creationId xmlns:a16="http://schemas.microsoft.com/office/drawing/2014/main" id="{5F7E9622-ED16-CEE9-CCC4-87BBE8474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934" y="2015646"/>
            <a:ext cx="3121471" cy="327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E0122C46-ED39-7F24-93C9-ABF5454C2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25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Warm-up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minigame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vocabularies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practices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/>
              <a:t>1-10</a:t>
            </a:r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 err="1"/>
              <a:t>Classifiers</a:t>
            </a:r>
            <a:endParaRPr lang="de-DE" b="0" dirty="0"/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dates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 err="1"/>
              <a:t>Weeks</a:t>
            </a:r>
            <a:r>
              <a:rPr lang="de-DE" b="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Large </a:t>
            </a:r>
            <a:r>
              <a:rPr lang="de-DE" dirty="0" err="1"/>
              <a:t>numbers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0">
              <a:buNone/>
            </a:pP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11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…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Wǔ</a:t>
            </a:r>
            <a:endParaRPr lang="en-US" sz="3600" dirty="0"/>
          </a:p>
        </p:txBody>
      </p:sp>
      <p:pic>
        <p:nvPicPr>
          <p:cNvPr id="17410" name="Picture 2" descr="group-people-illustration-set_52683-33806 - Restorative Gloucestershire">
            <a:extLst>
              <a:ext uri="{FF2B5EF4-FFF2-40B4-BE49-F238E27FC236}">
                <a16:creationId xmlns:a16="http://schemas.microsoft.com/office/drawing/2014/main" id="{CC48D7CA-1DBB-B3BB-CE24-8477D14E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54" y="2199333"/>
            <a:ext cx="4119116" cy="27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B34AC11B-2D9B-AD71-4DDA-0E357AB8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…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Sì</a:t>
            </a:r>
            <a:endParaRPr lang="en-US" sz="3600" dirty="0"/>
          </a:p>
        </p:txBody>
      </p:sp>
      <p:pic>
        <p:nvPicPr>
          <p:cNvPr id="19458" name="Picture 2" descr="PEOPLE Magazine People of the Year 2022">
            <a:extLst>
              <a:ext uri="{FF2B5EF4-FFF2-40B4-BE49-F238E27FC236}">
                <a16:creationId xmlns:a16="http://schemas.microsoft.com/office/drawing/2014/main" id="{D1FD9674-476E-810C-DD3F-2A51F8CEB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78" y="2143189"/>
            <a:ext cx="3966660" cy="264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86D24E33-7C76-4A8E-7B96-B5F037152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52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…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Liù</a:t>
            </a:r>
            <a:endParaRPr lang="en-US" sz="3600" dirty="0"/>
          </a:p>
        </p:txBody>
      </p:sp>
      <p:pic>
        <p:nvPicPr>
          <p:cNvPr id="21508" name="Picture 4" descr="People (magazine) - Wikipedia">
            <a:extLst>
              <a:ext uri="{FF2B5EF4-FFF2-40B4-BE49-F238E27FC236}">
                <a16:creationId xmlns:a16="http://schemas.microsoft.com/office/drawing/2014/main" id="{65579A32-AF97-F425-CF70-03F5DC7D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517" y="2025923"/>
            <a:ext cx="2692786" cy="37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6E37BC9E-4598-2297-7EBE-C5C98AF1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08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…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Shí</a:t>
            </a:r>
            <a:endParaRPr lang="en-US" sz="3600" dirty="0"/>
          </a:p>
        </p:txBody>
      </p:sp>
      <p:pic>
        <p:nvPicPr>
          <p:cNvPr id="23554" name="Picture 2" descr="30 People Tell Us What Homelessness Is Really Like - The New York Times">
            <a:extLst>
              <a:ext uri="{FF2B5EF4-FFF2-40B4-BE49-F238E27FC236}">
                <a16:creationId xmlns:a16="http://schemas.microsoft.com/office/drawing/2014/main" id="{5F2A5630-CFD4-75D1-C23B-92A6EFA07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58" y="2136889"/>
            <a:ext cx="4721498" cy="265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34AC21A6-372B-24EC-E281-C1627A92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45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…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highlight>
                  <a:srgbClr val="FFFF00"/>
                </a:highlight>
              </a:rPr>
              <a:t>Yī</a:t>
            </a:r>
            <a:endParaRPr lang="en-US" sz="3600" dirty="0">
              <a:highlight>
                <a:srgbClr val="FFFF00"/>
              </a:highlight>
            </a:endParaRPr>
          </a:p>
        </p:txBody>
      </p:sp>
      <p:pic>
        <p:nvPicPr>
          <p:cNvPr id="8" name="Picture 2" descr="17 rich and famous people who were once homeless | The Independent | The  Independent">
            <a:extLst>
              <a:ext uri="{FF2B5EF4-FFF2-40B4-BE49-F238E27FC236}">
                <a16:creationId xmlns:a16="http://schemas.microsoft.com/office/drawing/2014/main" id="{9C04C3CF-76D5-7EEF-FB08-FFF5C87F1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544" y="2204864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A86D6D51-8143-61A7-2685-A0686EAD4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55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B8F239-E02B-1581-F2EE-6E01CE604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97286-C07F-BDCA-BA91-85D375763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FA87A-EAC0-3A2F-C966-9DDE68A24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747458-4A02-EA03-1AC3-CDB49489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Tone changes of </a:t>
            </a:r>
            <a:r>
              <a:rPr lang="zh-TW" altLang="en-US" dirty="0"/>
              <a:t>一 </a:t>
            </a:r>
            <a:r>
              <a:rPr lang="en-US" altLang="zh-TW" dirty="0"/>
              <a:t>(</a:t>
            </a:r>
            <a:r>
              <a:rPr lang="en-US" dirty="0" err="1"/>
              <a:t>yī</a:t>
            </a:r>
            <a:r>
              <a:rPr lang="en-US" dirty="0"/>
              <a:t>) 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D762D2A9-C17D-330D-9F5E-97C0AA09A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HK" b="0" i="0" dirty="0">
                <a:solidFill>
                  <a:srgbClr val="3B3B3B"/>
                </a:solidFill>
                <a:effectLst/>
                <a:latin typeface="Droid Serif"/>
              </a:rPr>
              <a:t>In isolation, or when used as an ordinal number, </a:t>
            </a:r>
            <a:r>
              <a:rPr lang="zh-TW" altLang="en-US" b="0" i="0" dirty="0">
                <a:solidFill>
                  <a:srgbClr val="3B3B3B"/>
                </a:solidFill>
                <a:effectLst/>
                <a:latin typeface="Droid Serif"/>
              </a:rPr>
              <a:t>一 </a:t>
            </a:r>
            <a:r>
              <a:rPr lang="en-HK" b="0" i="0" dirty="0">
                <a:solidFill>
                  <a:srgbClr val="3B3B3B"/>
                </a:solidFill>
                <a:effectLst/>
                <a:latin typeface="Droid Serif"/>
              </a:rPr>
              <a:t>is pronounced as a first tone. </a:t>
            </a:r>
          </a:p>
          <a:p>
            <a:endParaRPr lang="en-HK" b="0" i="0" dirty="0">
              <a:solidFill>
                <a:srgbClr val="3B3B3B"/>
              </a:solidFill>
              <a:effectLst/>
              <a:latin typeface="Droid Serif"/>
            </a:endParaRPr>
          </a:p>
          <a:p>
            <a:r>
              <a:rPr lang="en-HK" b="0" i="0" dirty="0">
                <a:solidFill>
                  <a:srgbClr val="3B3B3B"/>
                </a:solidFill>
                <a:effectLst/>
                <a:highlight>
                  <a:srgbClr val="FFFF00"/>
                </a:highlight>
                <a:latin typeface="Droid Serif"/>
              </a:rPr>
              <a:t>Before a fourth tone - &gt; second tone</a:t>
            </a:r>
          </a:p>
          <a:p>
            <a:r>
              <a:rPr lang="en-HK" b="0" i="0" dirty="0">
                <a:solidFill>
                  <a:srgbClr val="3B3B3B"/>
                </a:solidFill>
                <a:effectLst/>
                <a:latin typeface="Droid Serif"/>
              </a:rPr>
              <a:t>Before anything but a fourth tone -&gt; fourth tone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8DA42F-50AB-08CA-D106-9CD3238F5D85}"/>
              </a:ext>
            </a:extLst>
          </p:cNvPr>
          <p:cNvSpPr txBox="1"/>
          <p:nvPr/>
        </p:nvSpPr>
        <p:spPr>
          <a:xfrm>
            <a:off x="6966446" y="3573016"/>
            <a:ext cx="3208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Zhèlǐ</a:t>
            </a:r>
            <a:r>
              <a:rPr lang="en-US" sz="3200" dirty="0"/>
              <a:t> </a:t>
            </a:r>
            <a:r>
              <a:rPr lang="en-US" sz="3200" dirty="0" err="1"/>
              <a:t>yǒu</a:t>
            </a:r>
            <a:r>
              <a:rPr lang="en-US" sz="3200" dirty="0"/>
              <a:t> </a:t>
            </a:r>
            <a:r>
              <a:rPr lang="en-US" sz="3200" dirty="0" err="1">
                <a:highlight>
                  <a:srgbClr val="FFFF00"/>
                </a:highlight>
              </a:rPr>
              <a:t>yī</a:t>
            </a:r>
            <a:r>
              <a:rPr lang="en-US" sz="3200" dirty="0"/>
              <a:t> </a:t>
            </a:r>
            <a:r>
              <a:rPr lang="en-US" sz="3200" dirty="0" err="1"/>
              <a:t>gè</a:t>
            </a:r>
            <a:r>
              <a:rPr lang="en-US" sz="3200" dirty="0"/>
              <a:t> </a:t>
            </a:r>
            <a:r>
              <a:rPr lang="en-US" sz="3200" dirty="0" err="1"/>
              <a:t>rén</a:t>
            </a:r>
            <a:endParaRPr lang="en-US" sz="3200" dirty="0"/>
          </a:p>
        </p:txBody>
      </p:sp>
      <p:pic>
        <p:nvPicPr>
          <p:cNvPr id="71682" name="Picture 2" descr="Tim And Eric's Mind Blown Gif Explained">
            <a:extLst>
              <a:ext uri="{FF2B5EF4-FFF2-40B4-BE49-F238E27FC236}">
                <a16:creationId xmlns:a16="http://schemas.microsoft.com/office/drawing/2014/main" id="{1AAAB3DC-F16B-2CD7-D788-4D1846D72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937" y="4523512"/>
            <a:ext cx="4086126" cy="20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00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…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highlight>
                  <a:srgbClr val="FFFF00"/>
                </a:highlight>
              </a:rPr>
              <a:t>Liǎng</a:t>
            </a:r>
            <a:endParaRPr lang="en-US" sz="3600" dirty="0">
              <a:highlight>
                <a:srgbClr val="FFFF00"/>
              </a:highlight>
            </a:endParaRPr>
          </a:p>
        </p:txBody>
      </p:sp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6E37BC9E-4598-2297-7EBE-C5C98AF1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National Couple's Day 2023: Date, history, significance and celebration -  Hindustan Times">
            <a:extLst>
              <a:ext uri="{FF2B5EF4-FFF2-40B4-BE49-F238E27FC236}">
                <a16:creationId xmlns:a16="http://schemas.microsoft.com/office/drawing/2014/main" id="{FE8B6A39-64A8-BE28-80EA-0234B136C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18" y="2402569"/>
            <a:ext cx="3646263" cy="212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48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…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highlight>
                  <a:srgbClr val="FFFF00"/>
                </a:highlight>
              </a:rPr>
              <a:t>Shíliù</a:t>
            </a:r>
            <a:endParaRPr lang="en-US" sz="3600" dirty="0">
              <a:highlight>
                <a:srgbClr val="FFFF00"/>
              </a:highlight>
            </a:endParaRPr>
          </a:p>
        </p:txBody>
      </p:sp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6E37BC9E-4598-2297-7EBE-C5C98AF1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Group Of People Vector Vector Art &amp; Graphics | freevector.com">
            <a:extLst>
              <a:ext uri="{FF2B5EF4-FFF2-40B4-BE49-F238E27FC236}">
                <a16:creationId xmlns:a16="http://schemas.microsoft.com/office/drawing/2014/main" id="{F5C1C6E2-6625-C54E-B8D4-32604297A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r="10380"/>
          <a:stretch/>
        </p:blipFill>
        <p:spPr bwMode="auto">
          <a:xfrm>
            <a:off x="2717974" y="1893640"/>
            <a:ext cx="3384376" cy="342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41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5027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49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5520237" y="1319768"/>
            <a:ext cx="11485224" cy="57532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dì</a:t>
            </a:r>
            <a:r>
              <a:rPr lang="en-US" dirty="0"/>
              <a:t> </a:t>
            </a:r>
            <a:r>
              <a:rPr lang="en-US" dirty="0" err="1"/>
              <a:t>yī</a:t>
            </a:r>
            <a:br>
              <a:rPr lang="zh-TW" altLang="en-US" dirty="0"/>
            </a:br>
            <a:endParaRPr lang="en-US" dirty="0"/>
          </a:p>
        </p:txBody>
      </p:sp>
      <p:pic>
        <p:nvPicPr>
          <p:cNvPr id="5122" name="Picture 2" descr="Winners businessman stand on a podium Royalty Free Vector">
            <a:extLst>
              <a:ext uri="{FF2B5EF4-FFF2-40B4-BE49-F238E27FC236}">
                <a16:creationId xmlns:a16="http://schemas.microsoft.com/office/drawing/2014/main" id="{A3925580-9745-471A-238B-23E1CD779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6"/>
          <a:stretch/>
        </p:blipFill>
        <p:spPr bwMode="auto">
          <a:xfrm>
            <a:off x="3798094" y="1821869"/>
            <a:ext cx="4255120" cy="41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8">
            <a:extLst>
              <a:ext uri="{FF2B5EF4-FFF2-40B4-BE49-F238E27FC236}">
                <a16:creationId xmlns:a16="http://schemas.microsoft.com/office/drawing/2014/main" id="{0B95BD92-3780-32D1-913E-7F3E7E5F975E}"/>
              </a:ext>
            </a:extLst>
          </p:cNvPr>
          <p:cNvSpPr txBox="1">
            <a:spLocks/>
          </p:cNvSpPr>
          <p:nvPr/>
        </p:nvSpPr>
        <p:spPr>
          <a:xfrm>
            <a:off x="8190582" y="4898246"/>
            <a:ext cx="11485224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500" dirty="0" err="1">
                <a:highlight>
                  <a:srgbClr val="FFFF00"/>
                </a:highlight>
              </a:rPr>
              <a:t>dì</a:t>
            </a:r>
            <a:r>
              <a:rPr lang="en-US" sz="2500" dirty="0"/>
              <a:t> </a:t>
            </a:r>
            <a:r>
              <a:rPr lang="en-US" sz="2500" dirty="0" err="1"/>
              <a:t>sān</a:t>
            </a:r>
            <a:br>
              <a:rPr lang="en-US" sz="2500" dirty="0"/>
            </a:br>
            <a:endParaRPr lang="en-US" sz="2500" dirty="0"/>
          </a:p>
        </p:txBody>
      </p:sp>
      <p:sp>
        <p:nvSpPr>
          <p:cNvPr id="8" name="Titel 8">
            <a:extLst>
              <a:ext uri="{FF2B5EF4-FFF2-40B4-BE49-F238E27FC236}">
                <a16:creationId xmlns:a16="http://schemas.microsoft.com/office/drawing/2014/main" id="{ABF95CCF-6A42-A670-4276-14BD1142F281}"/>
              </a:ext>
            </a:extLst>
          </p:cNvPr>
          <p:cNvSpPr txBox="1">
            <a:spLocks/>
          </p:cNvSpPr>
          <p:nvPr/>
        </p:nvSpPr>
        <p:spPr>
          <a:xfrm>
            <a:off x="2933998" y="4774704"/>
            <a:ext cx="11485224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500" dirty="0" err="1">
                <a:highlight>
                  <a:srgbClr val="FFFF00"/>
                </a:highlight>
              </a:rPr>
              <a:t>dì</a:t>
            </a:r>
            <a:r>
              <a:rPr lang="en-US" sz="2500" dirty="0"/>
              <a:t> </a:t>
            </a:r>
            <a:r>
              <a:rPr lang="en-US" sz="2500" dirty="0" err="1"/>
              <a:t>èr</a:t>
            </a:r>
            <a:br>
              <a:rPr lang="zh-TW" altLang="en-US" sz="2500" dirty="0"/>
            </a:br>
            <a:br>
              <a:rPr lang="en-US" sz="2500" dirty="0"/>
            </a:b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01684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Mini game (</a:t>
            </a:r>
            <a:r>
              <a:rPr lang="de-DE" dirty="0" err="1"/>
              <a:t>english</a:t>
            </a:r>
            <a:r>
              <a:rPr lang="de-DE" dirty="0"/>
              <a:t> </a:t>
            </a:r>
            <a:r>
              <a:rPr lang="de-DE" dirty="0" err="1"/>
              <a:t>version</a:t>
            </a:r>
            <a:r>
              <a:rPr lang="de-DE" dirty="0"/>
              <a:t>)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Objective</a:t>
            </a:r>
            <a:r>
              <a:rPr lang="de-DE" dirty="0"/>
              <a:t>: </a:t>
            </a:r>
            <a:r>
              <a:rPr lang="de-DE" dirty="0" err="1"/>
              <a:t>say</a:t>
            </a:r>
            <a:r>
              <a:rPr lang="de-DE" dirty="0"/>
              <a:t> all 10 </a:t>
            </a:r>
            <a:r>
              <a:rPr lang="de-DE" dirty="0" err="1"/>
              <a:t>numbers</a:t>
            </a:r>
            <a:r>
              <a:rPr lang="de-DE" dirty="0"/>
              <a:t> in </a:t>
            </a:r>
            <a:r>
              <a:rPr lang="de-DE" dirty="0" err="1"/>
              <a:t>sequence</a:t>
            </a: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Rules</a:t>
            </a:r>
          </a:p>
          <a:p>
            <a:pPr marL="781172" lvl="1" indent="-457200">
              <a:buFont typeface="+mj-lt"/>
              <a:buAutoNum type="arabicPeriod"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say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 </a:t>
            </a:r>
            <a:r>
              <a:rPr lang="de-DE" dirty="0" err="1"/>
              <a:t>consecutively</a:t>
            </a:r>
            <a:endParaRPr lang="de-DE" dirty="0"/>
          </a:p>
          <a:p>
            <a:pPr marL="781172" lvl="1" indent="-457200">
              <a:buFont typeface="+mj-lt"/>
              <a:buAutoNum type="arabicPeriod"/>
            </a:pPr>
            <a:r>
              <a:rPr lang="de-DE" dirty="0" err="1"/>
              <a:t>Anyone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speak</a:t>
            </a:r>
            <a:r>
              <a:rPr lang="de-DE" dirty="0"/>
              <a:t> </a:t>
            </a:r>
            <a:r>
              <a:rPr lang="de-DE" dirty="0" err="1"/>
              <a:t>anytime</a:t>
            </a:r>
            <a:endParaRPr lang="de-DE" dirty="0"/>
          </a:p>
          <a:p>
            <a:pPr marL="781172" lvl="1" indent="-457200">
              <a:buFont typeface="+mj-lt"/>
              <a:buAutoNum type="arabicPeriod"/>
            </a:pP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say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number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same time</a:t>
            </a:r>
          </a:p>
          <a:p>
            <a:pPr marL="961158" lvl="2" indent="-457200"/>
            <a:r>
              <a:rPr lang="de-DE" dirty="0"/>
              <a:t>Start </a:t>
            </a:r>
            <a:r>
              <a:rPr lang="de-DE" dirty="0" err="1"/>
              <a:t>from</a:t>
            </a:r>
            <a:r>
              <a:rPr lang="de-DE" dirty="0"/>
              <a:t> 1 </a:t>
            </a:r>
            <a:r>
              <a:rPr lang="de-DE" dirty="0" err="1"/>
              <a:t>again</a:t>
            </a:r>
            <a:endParaRPr lang="de-DE" dirty="0"/>
          </a:p>
          <a:p>
            <a:pPr marL="961158" lvl="2" indent="-45720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28026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Tú/</a:t>
            </a:r>
            <a:r>
              <a:rPr lang="en-US" dirty="0" err="1"/>
              <a:t>Túpiàn</a:t>
            </a:r>
            <a:r>
              <a:rPr lang="en-US" dirty="0"/>
              <a:t>/</a:t>
            </a:r>
            <a:r>
              <a:rPr lang="en-US" dirty="0" err="1"/>
              <a:t>Zhàopiàn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Picture/photo </a:t>
            </a:r>
          </a:p>
        </p:txBody>
      </p:sp>
      <p:pic>
        <p:nvPicPr>
          <p:cNvPr id="51204" name="Picture 4" descr="Types of Painting: Mediums, Techniques &amp; Styles">
            <a:extLst>
              <a:ext uri="{FF2B5EF4-FFF2-40B4-BE49-F238E27FC236}">
                <a16:creationId xmlns:a16="http://schemas.microsoft.com/office/drawing/2014/main" id="{48D0E572-490C-382C-B14F-020433CFE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293" y="17145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0843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zhāng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/>
              <a:t>zhàopiàn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4" y="2322513"/>
            <a:ext cx="11485225" cy="360000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Dì</a:t>
            </a:r>
            <a:r>
              <a:rPr lang="en-US" dirty="0"/>
              <a:t> </a:t>
            </a:r>
            <a:r>
              <a:rPr lang="en-US" dirty="0" err="1"/>
              <a:t>yī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zhāng</a:t>
            </a:r>
            <a:r>
              <a:rPr lang="en-US" dirty="0"/>
              <a:t> </a:t>
            </a:r>
            <a:r>
              <a:rPr lang="en-US" dirty="0" err="1"/>
              <a:t>tú</a:t>
            </a:r>
            <a:r>
              <a:rPr lang="en-US" dirty="0"/>
              <a:t> </a:t>
            </a:r>
            <a:r>
              <a:rPr lang="en-US" dirty="0" err="1"/>
              <a:t>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u="sng" dirty="0" err="1"/>
              <a:t>sān</a:t>
            </a:r>
            <a:r>
              <a:rPr lang="en-US" dirty="0"/>
              <a:t> </a:t>
            </a:r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endParaRPr lang="en-US" dirty="0"/>
          </a:p>
        </p:txBody>
      </p:sp>
      <p:sp>
        <p:nvSpPr>
          <p:cNvPr id="10" name="Vertical Text Placeholder 5">
            <a:extLst>
              <a:ext uri="{FF2B5EF4-FFF2-40B4-BE49-F238E27FC236}">
                <a16:creationId xmlns:a16="http://schemas.microsoft.com/office/drawing/2014/main" id="{659FD31B-E9BB-F677-2176-98B7F0CCAD0B}"/>
              </a:ext>
            </a:extLst>
          </p:cNvPr>
          <p:cNvSpPr txBox="1">
            <a:spLocks/>
          </p:cNvSpPr>
          <p:nvPr/>
        </p:nvSpPr>
        <p:spPr>
          <a:xfrm>
            <a:off x="358773" y="3751635"/>
            <a:ext cx="11485225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endParaRPr lang="en-US" dirty="0"/>
          </a:p>
        </p:txBody>
      </p:sp>
      <p:pic>
        <p:nvPicPr>
          <p:cNvPr id="11" name="Picture 2" descr="PEOPLE Magazine People of the Year 2022">
            <a:extLst>
              <a:ext uri="{FF2B5EF4-FFF2-40B4-BE49-F238E27FC236}">
                <a16:creationId xmlns:a16="http://schemas.microsoft.com/office/drawing/2014/main" id="{81CBBE06-4EA0-980E-5D0F-21F845A6C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51" y="3212976"/>
            <a:ext cx="3966660" cy="264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50B3507F-F225-1EA4-1A81-4C6F6D115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789" y="1832974"/>
            <a:ext cx="6107097" cy="429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9344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zhāng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/>
              <a:t>zhàopiàn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4" y="2322513"/>
            <a:ext cx="11485225" cy="360000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Dì</a:t>
            </a:r>
            <a:r>
              <a:rPr lang="en-US" dirty="0"/>
              <a:t> </a:t>
            </a:r>
            <a:r>
              <a:rPr lang="en-US" dirty="0" err="1"/>
              <a:t>èr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zhāng</a:t>
            </a:r>
            <a:r>
              <a:rPr lang="en-US" dirty="0"/>
              <a:t> </a:t>
            </a:r>
            <a:r>
              <a:rPr lang="en-US" dirty="0" err="1"/>
              <a:t>tú</a:t>
            </a:r>
            <a:r>
              <a:rPr lang="en-US" dirty="0"/>
              <a:t> </a:t>
            </a:r>
            <a:r>
              <a:rPr lang="en-US" dirty="0" err="1"/>
              <a:t>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		 </a:t>
            </a:r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endParaRPr lang="en-US" dirty="0"/>
          </a:p>
          <a:p>
            <a:endParaRPr lang="en-US" dirty="0"/>
          </a:p>
        </p:txBody>
      </p:sp>
      <p:sp>
        <p:nvSpPr>
          <p:cNvPr id="7" name="Vertical Text Placeholder 5">
            <a:extLst>
              <a:ext uri="{FF2B5EF4-FFF2-40B4-BE49-F238E27FC236}">
                <a16:creationId xmlns:a16="http://schemas.microsoft.com/office/drawing/2014/main" id="{A2405BA8-70B1-CA87-63FA-8F59BE647B98}"/>
              </a:ext>
            </a:extLst>
          </p:cNvPr>
          <p:cNvSpPr txBox="1">
            <a:spLocks/>
          </p:cNvSpPr>
          <p:nvPr/>
        </p:nvSpPr>
        <p:spPr>
          <a:xfrm>
            <a:off x="358773" y="2682513"/>
            <a:ext cx="11485225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endParaRPr lang="en-US" dirty="0"/>
          </a:p>
        </p:txBody>
      </p:sp>
      <p:sp>
        <p:nvSpPr>
          <p:cNvPr id="9" name="Vertical Text Placeholder 5">
            <a:extLst>
              <a:ext uri="{FF2B5EF4-FFF2-40B4-BE49-F238E27FC236}">
                <a16:creationId xmlns:a16="http://schemas.microsoft.com/office/drawing/2014/main" id="{19AAF322-8ACA-FCF1-F294-A56C74DC8AB7}"/>
              </a:ext>
            </a:extLst>
          </p:cNvPr>
          <p:cNvSpPr txBox="1">
            <a:spLocks/>
          </p:cNvSpPr>
          <p:nvPr/>
        </p:nvSpPr>
        <p:spPr>
          <a:xfrm>
            <a:off x="358773" y="3395261"/>
            <a:ext cx="11485225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endParaRPr lang="en-US" dirty="0"/>
          </a:p>
        </p:txBody>
      </p:sp>
      <p:pic>
        <p:nvPicPr>
          <p:cNvPr id="11" name="Picture 4" descr="People (magazine) - Wikipedia">
            <a:extLst>
              <a:ext uri="{FF2B5EF4-FFF2-40B4-BE49-F238E27FC236}">
                <a16:creationId xmlns:a16="http://schemas.microsoft.com/office/drawing/2014/main" id="{3809FBF2-8A3B-BAC6-A573-4A3908D05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246" y="2862513"/>
            <a:ext cx="2520280" cy="347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B0B6DD7F-908E-3377-C605-EB0984479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789" y="1832974"/>
            <a:ext cx="6107097" cy="429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105692-1EB6-0E8A-4E13-878D87C68019}"/>
              </a:ext>
            </a:extLst>
          </p:cNvPr>
          <p:cNvSpPr txBox="1"/>
          <p:nvPr/>
        </p:nvSpPr>
        <p:spPr>
          <a:xfrm>
            <a:off x="2988435" y="210629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Liù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9792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zhāng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/>
              <a:t>zhàopiàn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4" y="2322513"/>
            <a:ext cx="11485225" cy="360000"/>
          </a:xfrm>
        </p:spPr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Dì</a:t>
            </a:r>
            <a:r>
              <a:rPr lang="en-US" dirty="0"/>
              <a:t> </a:t>
            </a:r>
            <a:r>
              <a:rPr lang="en-US" dirty="0" err="1"/>
              <a:t>sān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zhāng</a:t>
            </a:r>
            <a:r>
              <a:rPr lang="en-US" dirty="0"/>
              <a:t> </a:t>
            </a:r>
            <a:r>
              <a:rPr lang="en-US" dirty="0" err="1"/>
              <a:t>tú</a:t>
            </a:r>
            <a:r>
              <a:rPr lang="en-US" dirty="0"/>
              <a:t> </a:t>
            </a:r>
            <a:r>
              <a:rPr lang="en-US" dirty="0" err="1"/>
              <a:t>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		 </a:t>
            </a:r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endParaRPr lang="en-US" dirty="0"/>
          </a:p>
          <a:p>
            <a:endParaRPr lang="en-US" dirty="0"/>
          </a:p>
        </p:txBody>
      </p:sp>
      <p:sp>
        <p:nvSpPr>
          <p:cNvPr id="7" name="Vertical Text Placeholder 5">
            <a:extLst>
              <a:ext uri="{FF2B5EF4-FFF2-40B4-BE49-F238E27FC236}">
                <a16:creationId xmlns:a16="http://schemas.microsoft.com/office/drawing/2014/main" id="{A2405BA8-70B1-CA87-63FA-8F59BE647B98}"/>
              </a:ext>
            </a:extLst>
          </p:cNvPr>
          <p:cNvSpPr txBox="1">
            <a:spLocks/>
          </p:cNvSpPr>
          <p:nvPr/>
        </p:nvSpPr>
        <p:spPr>
          <a:xfrm>
            <a:off x="358773" y="2682513"/>
            <a:ext cx="11485225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endParaRPr lang="en-US" dirty="0"/>
          </a:p>
        </p:txBody>
      </p:sp>
      <p:sp>
        <p:nvSpPr>
          <p:cNvPr id="8" name="Vertical Text Placeholder 5">
            <a:extLst>
              <a:ext uri="{FF2B5EF4-FFF2-40B4-BE49-F238E27FC236}">
                <a16:creationId xmlns:a16="http://schemas.microsoft.com/office/drawing/2014/main" id="{FA16D770-189B-403E-629C-DEB7871A6DE4}"/>
              </a:ext>
            </a:extLst>
          </p:cNvPr>
          <p:cNvSpPr txBox="1">
            <a:spLocks/>
          </p:cNvSpPr>
          <p:nvPr/>
        </p:nvSpPr>
        <p:spPr>
          <a:xfrm>
            <a:off x="358773" y="3038887"/>
            <a:ext cx="11485225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endParaRPr lang="en-US" dirty="0"/>
          </a:p>
        </p:txBody>
      </p:sp>
      <p:sp>
        <p:nvSpPr>
          <p:cNvPr id="9" name="Vertical Text Placeholder 5">
            <a:extLst>
              <a:ext uri="{FF2B5EF4-FFF2-40B4-BE49-F238E27FC236}">
                <a16:creationId xmlns:a16="http://schemas.microsoft.com/office/drawing/2014/main" id="{19AAF322-8ACA-FCF1-F294-A56C74DC8AB7}"/>
              </a:ext>
            </a:extLst>
          </p:cNvPr>
          <p:cNvSpPr txBox="1">
            <a:spLocks/>
          </p:cNvSpPr>
          <p:nvPr/>
        </p:nvSpPr>
        <p:spPr>
          <a:xfrm>
            <a:off x="358773" y="3395261"/>
            <a:ext cx="11485225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endParaRPr lang="en-US" dirty="0"/>
          </a:p>
        </p:txBody>
      </p:sp>
      <p:sp>
        <p:nvSpPr>
          <p:cNvPr id="10" name="Vertical Text Placeholder 5">
            <a:extLst>
              <a:ext uri="{FF2B5EF4-FFF2-40B4-BE49-F238E27FC236}">
                <a16:creationId xmlns:a16="http://schemas.microsoft.com/office/drawing/2014/main" id="{659FD31B-E9BB-F677-2176-98B7F0CCAD0B}"/>
              </a:ext>
            </a:extLst>
          </p:cNvPr>
          <p:cNvSpPr txBox="1">
            <a:spLocks/>
          </p:cNvSpPr>
          <p:nvPr/>
        </p:nvSpPr>
        <p:spPr>
          <a:xfrm>
            <a:off x="358773" y="3751635"/>
            <a:ext cx="11485225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endParaRPr lang="en-US" dirty="0"/>
          </a:p>
        </p:txBody>
      </p:sp>
      <p:pic>
        <p:nvPicPr>
          <p:cNvPr id="12" name="Picture 2" descr="Diverse Mature People Images - Free Download on Freepik">
            <a:extLst>
              <a:ext uri="{FF2B5EF4-FFF2-40B4-BE49-F238E27FC236}">
                <a16:creationId xmlns:a16="http://schemas.microsoft.com/office/drawing/2014/main" id="{18672002-EF2F-6F67-41F9-F8D00FA63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50" y="2871374"/>
            <a:ext cx="4392488" cy="292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247AF428-4B48-00E1-4E95-B304CF60F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789" y="1832974"/>
            <a:ext cx="6107097" cy="429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8E4691-3D6B-59AF-BE25-A8D6F272DD8D}"/>
              </a:ext>
            </a:extLst>
          </p:cNvPr>
          <p:cNvSpPr txBox="1"/>
          <p:nvPr/>
        </p:nvSpPr>
        <p:spPr>
          <a:xfrm>
            <a:off x="2988435" y="211515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Qī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5510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zhāng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/>
              <a:t>zhàopiàn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4" y="2322513"/>
            <a:ext cx="11485225" cy="360000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Dì</a:t>
            </a:r>
            <a:r>
              <a:rPr lang="en-US" dirty="0"/>
              <a:t> </a:t>
            </a:r>
            <a:r>
              <a:rPr lang="en-US" dirty="0" err="1"/>
              <a:t>sì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zhāng</a:t>
            </a:r>
            <a:r>
              <a:rPr lang="en-US" dirty="0"/>
              <a:t> </a:t>
            </a:r>
            <a:r>
              <a:rPr lang="en-US" dirty="0" err="1"/>
              <a:t>tú</a:t>
            </a:r>
            <a:r>
              <a:rPr lang="en-US" dirty="0"/>
              <a:t> </a:t>
            </a:r>
            <a:r>
              <a:rPr lang="en-US" dirty="0" err="1"/>
              <a:t>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		</a:t>
            </a:r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endParaRPr lang="en-US" dirty="0"/>
          </a:p>
          <a:p>
            <a:endParaRPr lang="en-US" dirty="0"/>
          </a:p>
        </p:txBody>
      </p:sp>
      <p:sp>
        <p:nvSpPr>
          <p:cNvPr id="9" name="Vertical Text Placeholder 5">
            <a:extLst>
              <a:ext uri="{FF2B5EF4-FFF2-40B4-BE49-F238E27FC236}">
                <a16:creationId xmlns:a16="http://schemas.microsoft.com/office/drawing/2014/main" id="{19AAF322-8ACA-FCF1-F294-A56C74DC8AB7}"/>
              </a:ext>
            </a:extLst>
          </p:cNvPr>
          <p:cNvSpPr txBox="1">
            <a:spLocks/>
          </p:cNvSpPr>
          <p:nvPr/>
        </p:nvSpPr>
        <p:spPr>
          <a:xfrm>
            <a:off x="358773" y="3395261"/>
            <a:ext cx="11485225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endParaRPr lang="en-US" dirty="0"/>
          </a:p>
        </p:txBody>
      </p:sp>
      <p:pic>
        <p:nvPicPr>
          <p:cNvPr id="11" name="Picture 2" descr="Homepage | UKG">
            <a:extLst>
              <a:ext uri="{FF2B5EF4-FFF2-40B4-BE49-F238E27FC236}">
                <a16:creationId xmlns:a16="http://schemas.microsoft.com/office/drawing/2014/main" id="{951A9355-E746-0B4C-35C1-CB130EAF5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66" y="2992185"/>
            <a:ext cx="2573710" cy="270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A481E9A8-4B56-0411-6C6E-C7982DA30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789" y="1832974"/>
            <a:ext cx="6107097" cy="429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65A2DF-9F36-30DC-D23A-054A6BAE9558}"/>
              </a:ext>
            </a:extLst>
          </p:cNvPr>
          <p:cNvSpPr txBox="1"/>
          <p:nvPr/>
        </p:nvSpPr>
        <p:spPr>
          <a:xfrm>
            <a:off x="2807912" y="210701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Sān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056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zhāng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/>
              <a:t>zhàopiàn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4" y="2322513"/>
            <a:ext cx="11485225" cy="360000"/>
          </a:xfrm>
        </p:spPr>
        <p:txBody>
          <a:bodyPr/>
          <a:lstStyle/>
          <a:p>
            <a:r>
              <a:rPr lang="en-US" dirty="0"/>
              <a:t>5. </a:t>
            </a:r>
            <a:r>
              <a:rPr lang="en-US" dirty="0" err="1"/>
              <a:t>Dì</a:t>
            </a:r>
            <a:r>
              <a:rPr lang="en-US" dirty="0"/>
              <a:t> </a:t>
            </a:r>
            <a:r>
              <a:rPr lang="en-US" dirty="0" err="1"/>
              <a:t>wǔ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zhāng</a:t>
            </a:r>
            <a:r>
              <a:rPr lang="en-US" dirty="0"/>
              <a:t> </a:t>
            </a:r>
            <a:r>
              <a:rPr lang="en-US" dirty="0" err="1"/>
              <a:t>tú</a:t>
            </a:r>
            <a:r>
              <a:rPr lang="en-US" dirty="0"/>
              <a:t> </a:t>
            </a:r>
            <a:r>
              <a:rPr lang="en-US" dirty="0" err="1"/>
              <a:t>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		</a:t>
            </a:r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endParaRPr lang="en-US" dirty="0"/>
          </a:p>
          <a:p>
            <a:endParaRPr lang="en-US" dirty="0"/>
          </a:p>
        </p:txBody>
      </p:sp>
      <p:sp>
        <p:nvSpPr>
          <p:cNvPr id="10" name="Vertical Text Placeholder 5">
            <a:extLst>
              <a:ext uri="{FF2B5EF4-FFF2-40B4-BE49-F238E27FC236}">
                <a16:creationId xmlns:a16="http://schemas.microsoft.com/office/drawing/2014/main" id="{659FD31B-E9BB-F677-2176-98B7F0CCAD0B}"/>
              </a:ext>
            </a:extLst>
          </p:cNvPr>
          <p:cNvSpPr txBox="1">
            <a:spLocks/>
          </p:cNvSpPr>
          <p:nvPr/>
        </p:nvSpPr>
        <p:spPr>
          <a:xfrm>
            <a:off x="358773" y="3751635"/>
            <a:ext cx="11485225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endParaRPr lang="en-US" dirty="0"/>
          </a:p>
        </p:txBody>
      </p:sp>
      <p:pic>
        <p:nvPicPr>
          <p:cNvPr id="11" name="Picture 2" descr="National Couple's Day 2023: Date, history, significance and celebration -  Hindustan Times">
            <a:extLst>
              <a:ext uri="{FF2B5EF4-FFF2-40B4-BE49-F238E27FC236}">
                <a16:creationId xmlns:a16="http://schemas.microsoft.com/office/drawing/2014/main" id="{E29B0307-E7D3-067F-3680-701701FE8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2" y="3127003"/>
            <a:ext cx="3801321" cy="221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47493DE6-E805-444D-1EE1-F67A274E0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789" y="1832974"/>
            <a:ext cx="6107097" cy="429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E3E24C-B3E1-1D8C-B38D-27FF2CF22E51}"/>
              </a:ext>
            </a:extLst>
          </p:cNvPr>
          <p:cNvSpPr txBox="1"/>
          <p:nvPr/>
        </p:nvSpPr>
        <p:spPr>
          <a:xfrm>
            <a:off x="2821472" y="212843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Liǎng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0227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zhāng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/>
              <a:t>zhàopiàn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4" y="2322513"/>
            <a:ext cx="11485225" cy="360000"/>
          </a:xfrm>
        </p:spPr>
        <p:txBody>
          <a:bodyPr/>
          <a:lstStyle/>
          <a:p>
            <a:r>
              <a:rPr lang="en-US" dirty="0"/>
              <a:t>6. </a:t>
            </a:r>
            <a:r>
              <a:rPr lang="en-US" dirty="0" err="1"/>
              <a:t>Dì</a:t>
            </a:r>
            <a:r>
              <a:rPr lang="en-US" dirty="0"/>
              <a:t> </a:t>
            </a:r>
            <a:r>
              <a:rPr lang="en-US" dirty="0" err="1"/>
              <a:t>liù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zhāng</a:t>
            </a:r>
            <a:r>
              <a:rPr lang="en-US" dirty="0"/>
              <a:t> </a:t>
            </a:r>
            <a:r>
              <a:rPr lang="en-US" dirty="0" err="1"/>
              <a:t>tú</a:t>
            </a:r>
            <a:r>
              <a:rPr lang="en-US" dirty="0"/>
              <a:t> </a:t>
            </a:r>
            <a:r>
              <a:rPr lang="en-US" dirty="0" err="1"/>
              <a:t>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		</a:t>
            </a:r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endParaRPr lang="en-US" dirty="0"/>
          </a:p>
          <a:p>
            <a:endParaRPr lang="en-US" dirty="0"/>
          </a:p>
        </p:txBody>
      </p:sp>
      <p:sp>
        <p:nvSpPr>
          <p:cNvPr id="10" name="Vertical Text Placeholder 5">
            <a:extLst>
              <a:ext uri="{FF2B5EF4-FFF2-40B4-BE49-F238E27FC236}">
                <a16:creationId xmlns:a16="http://schemas.microsoft.com/office/drawing/2014/main" id="{659FD31B-E9BB-F677-2176-98B7F0CCAD0B}"/>
              </a:ext>
            </a:extLst>
          </p:cNvPr>
          <p:cNvSpPr txBox="1">
            <a:spLocks/>
          </p:cNvSpPr>
          <p:nvPr/>
        </p:nvSpPr>
        <p:spPr>
          <a:xfrm>
            <a:off x="358773" y="3751635"/>
            <a:ext cx="11485225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endParaRPr lang="en-US" dirty="0"/>
          </a:p>
        </p:txBody>
      </p:sp>
      <p:pic>
        <p:nvPicPr>
          <p:cNvPr id="12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47493DE6-E805-444D-1EE1-F67A274E0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789" y="1832974"/>
            <a:ext cx="6107097" cy="429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roup Of People Vector Vector Art &amp; Graphics | freevector.com">
            <a:extLst>
              <a:ext uri="{FF2B5EF4-FFF2-40B4-BE49-F238E27FC236}">
                <a16:creationId xmlns:a16="http://schemas.microsoft.com/office/drawing/2014/main" id="{F86AD993-2F60-6016-69A7-98505F5C5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r="10380"/>
          <a:stretch/>
        </p:blipFill>
        <p:spPr bwMode="auto">
          <a:xfrm>
            <a:off x="805107" y="2827800"/>
            <a:ext cx="3096344" cy="313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D5BA5-C0A4-8A13-E8DF-F0B4A73762E3}"/>
              </a:ext>
            </a:extLst>
          </p:cNvPr>
          <p:cNvSpPr txBox="1"/>
          <p:nvPr/>
        </p:nvSpPr>
        <p:spPr>
          <a:xfrm>
            <a:off x="2807912" y="2133169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Shíliù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7693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Zhè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zhāng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/>
              <a:t>zhàopiàn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4" y="2322513"/>
            <a:ext cx="11485225" cy="360000"/>
          </a:xfrm>
        </p:spPr>
        <p:txBody>
          <a:bodyPr/>
          <a:lstStyle/>
          <a:p>
            <a:r>
              <a:rPr lang="en-US" dirty="0"/>
              <a:t>6. </a:t>
            </a:r>
            <a:r>
              <a:rPr lang="en-US" dirty="0" err="1"/>
              <a:t>Dì</a:t>
            </a:r>
            <a:r>
              <a:rPr lang="en-US" dirty="0"/>
              <a:t> </a:t>
            </a:r>
            <a:r>
              <a:rPr lang="en-US" dirty="0" err="1"/>
              <a:t>liù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zhāng</a:t>
            </a:r>
            <a:r>
              <a:rPr lang="en-US" dirty="0"/>
              <a:t> </a:t>
            </a:r>
            <a:r>
              <a:rPr lang="en-US" dirty="0" err="1"/>
              <a:t>tú</a:t>
            </a:r>
            <a:r>
              <a:rPr lang="en-US" dirty="0"/>
              <a:t> </a:t>
            </a:r>
            <a:r>
              <a:rPr lang="en-US" dirty="0" err="1"/>
              <a:t>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		 </a:t>
            </a:r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endParaRPr lang="en-US" dirty="0"/>
          </a:p>
          <a:p>
            <a:endParaRPr lang="en-US" dirty="0"/>
          </a:p>
        </p:txBody>
      </p:sp>
      <p:sp>
        <p:nvSpPr>
          <p:cNvPr id="10" name="Vertical Text Placeholder 5">
            <a:extLst>
              <a:ext uri="{FF2B5EF4-FFF2-40B4-BE49-F238E27FC236}">
                <a16:creationId xmlns:a16="http://schemas.microsoft.com/office/drawing/2014/main" id="{659FD31B-E9BB-F677-2176-98B7F0CCAD0B}"/>
              </a:ext>
            </a:extLst>
          </p:cNvPr>
          <p:cNvSpPr txBox="1">
            <a:spLocks/>
          </p:cNvSpPr>
          <p:nvPr/>
        </p:nvSpPr>
        <p:spPr>
          <a:xfrm>
            <a:off x="358773" y="3751635"/>
            <a:ext cx="11485225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397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03958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683942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863926" indent="-143988" algn="l" defTabSz="914299" rtl="0" eaLnBrk="1" latinLnBrk="0" hangingPunct="1">
              <a:lnSpc>
                <a:spcPct val="112000"/>
              </a:lnSpc>
              <a:spcBef>
                <a:spcPts val="1300"/>
              </a:spcBef>
              <a:spcAft>
                <a:spcPts val="0"/>
              </a:spcAft>
              <a:buFont typeface="Meta Offc Pro" panose="020B0504030101020102" pitchFamily="34" charset="0"/>
              <a:buChar char="-"/>
              <a:defRPr sz="2000" b="1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endParaRPr lang="en-US" dirty="0"/>
          </a:p>
        </p:txBody>
      </p:sp>
      <p:pic>
        <p:nvPicPr>
          <p:cNvPr id="12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47493DE6-E805-444D-1EE1-F67A274E0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789" y="1832974"/>
            <a:ext cx="6107097" cy="429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Passport photos of different people Stock-Foto | Adobe Stock">
            <a:extLst>
              <a:ext uri="{FF2B5EF4-FFF2-40B4-BE49-F238E27FC236}">
                <a16:creationId xmlns:a16="http://schemas.microsoft.com/office/drawing/2014/main" id="{672E3CD7-3BA6-A496-11C2-46124847F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87" y="2976867"/>
            <a:ext cx="4349824" cy="290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FFDB79-928D-2F08-8EF0-1397561595A5}"/>
              </a:ext>
            </a:extLst>
          </p:cNvPr>
          <p:cNvSpPr txBox="1"/>
          <p:nvPr/>
        </p:nvSpPr>
        <p:spPr>
          <a:xfrm>
            <a:off x="2645966" y="216318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Èrshísì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0957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8187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4ECC2-F186-9E0D-505F-CCF35700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EAE82-ECDC-2D37-31BF-D35F65E1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B9BE-FE53-DD97-D9F1-BAE21589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7AF306-0B0F-C5F9-72F3-F4D2E98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Rì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B0000C8-FC7C-CFF1-68F4-BBEBAB968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Sun / Day</a:t>
            </a:r>
          </a:p>
        </p:txBody>
      </p:sp>
      <p:pic>
        <p:nvPicPr>
          <p:cNvPr id="62466" name="Picture 2" descr="Sun icon 551126 Vector Art at Vecteezy">
            <a:extLst>
              <a:ext uri="{FF2B5EF4-FFF2-40B4-BE49-F238E27FC236}">
                <a16:creationId xmlns:a16="http://schemas.microsoft.com/office/drawing/2014/main" id="{B7B96322-2278-B3F4-4997-69B6DE03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086" y="1350962"/>
            <a:ext cx="4437112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033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4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F10B24FC-37B4-22B3-EB5C-11565904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48" y="231286"/>
            <a:ext cx="8804076" cy="61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2855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4ECC2-F186-9E0D-505F-CCF35700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EAE82-ECDC-2D37-31BF-D35F65E1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B9BE-FE53-DD97-D9F1-BAE21589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7AF306-0B0F-C5F9-72F3-F4D2E98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Yuè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B0000C8-FC7C-CFF1-68F4-BBEBAB968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Moon / Month</a:t>
            </a:r>
          </a:p>
        </p:txBody>
      </p:sp>
      <p:pic>
        <p:nvPicPr>
          <p:cNvPr id="64514" name="Picture 2" descr="The moon — A complete guide to Earth's companion | Space">
            <a:extLst>
              <a:ext uri="{FF2B5EF4-FFF2-40B4-BE49-F238E27FC236}">
                <a16:creationId xmlns:a16="http://schemas.microsoft.com/office/drawing/2014/main" id="{C7DFCCE0-65C8-CD25-5641-991D89FB6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976" y="2143533"/>
            <a:ext cx="5015880" cy="282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380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4ECC2-F186-9E0D-505F-CCF35700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EAE82-ECDC-2D37-31BF-D35F65E1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B9BE-FE53-DD97-D9F1-BAE21589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7AF306-0B0F-C5F9-72F3-F4D2E98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altLang="zh-TW" dirty="0" err="1"/>
              <a:t>Xīngqí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B0000C8-FC7C-CFF1-68F4-BBEBAB968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Week</a:t>
            </a:r>
          </a:p>
        </p:txBody>
      </p:sp>
      <p:pic>
        <p:nvPicPr>
          <p:cNvPr id="69634" name="Picture 2" descr="Why Are There Seven Days in a Week? | Discover Magazine">
            <a:extLst>
              <a:ext uri="{FF2B5EF4-FFF2-40B4-BE49-F238E27FC236}">
                <a16:creationId xmlns:a16="http://schemas.microsoft.com/office/drawing/2014/main" id="{0DA5DA85-7F25-6212-9555-8D7489C34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38" y="1638626"/>
            <a:ext cx="6295628" cy="419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2087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4ECC2-F186-9E0D-505F-CCF35700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EAE82-ECDC-2D37-31BF-D35F65E1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B9BE-FE53-DD97-D9F1-BAE21589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7AF306-0B0F-C5F9-72F3-F4D2E98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altLang="zh-TW" dirty="0" err="1"/>
              <a:t>Jīntiān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B0000C8-FC7C-CFF1-68F4-BBEBAB968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pic>
        <p:nvPicPr>
          <p:cNvPr id="66562" name="Picture 2" descr="Today (@Today965655791) / X">
            <a:extLst>
              <a:ext uri="{FF2B5EF4-FFF2-40B4-BE49-F238E27FC236}">
                <a16:creationId xmlns:a16="http://schemas.microsoft.com/office/drawing/2014/main" id="{DCF77980-2B75-13CD-EB04-9D9453A9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1803400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216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63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dates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591ED1C0-B4D9-08B1-041A-12E1A3CE1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004864"/>
              </p:ext>
            </p:extLst>
          </p:nvPr>
        </p:nvGraphicFramePr>
        <p:xfrm>
          <a:off x="623302" y="1874031"/>
          <a:ext cx="10801201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105522981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5219499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23650113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4817327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06022207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60313285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36382232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45153202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353366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84623540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023299516"/>
                    </a:ext>
                  </a:extLst>
                </a:gridCol>
                <a:gridCol w="1224137">
                  <a:extLst>
                    <a:ext uri="{9D8B030D-6E8A-4147-A177-3AD203B41FA5}">
                      <a16:colId xmlns:a16="http://schemas.microsoft.com/office/drawing/2014/main" val="19514660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一月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二月</a:t>
                      </a:r>
                      <a:endParaRPr lang="en-US" altLang="zh-TW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三月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四月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五月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六月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七月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八月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九月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十月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十一月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十二月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111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363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yī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èr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sān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sì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wǔ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liù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qī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bā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jiǔ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shí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shíyī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shí'èr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853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356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64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Let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groupmates</a:t>
            </a:r>
            <a:r>
              <a:rPr lang="de-DE" dirty="0"/>
              <a:t> </a:t>
            </a:r>
            <a:r>
              <a:rPr lang="de-DE" dirty="0" err="1"/>
              <a:t>guess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sz="3600" dirty="0"/>
          </a:p>
          <a:p>
            <a:r>
              <a:rPr lang="en-US" sz="3600" dirty="0" err="1"/>
              <a:t>Jīntiān</a:t>
            </a:r>
            <a:r>
              <a:rPr lang="en-US" sz="3600" dirty="0"/>
              <a:t> </a:t>
            </a:r>
            <a:r>
              <a:rPr lang="en-US" sz="3600" dirty="0" err="1"/>
              <a:t>shì</a:t>
            </a:r>
            <a:r>
              <a:rPr lang="en-US" sz="3600" dirty="0"/>
              <a:t>___ </a:t>
            </a:r>
            <a:r>
              <a:rPr lang="en-US" sz="3600" dirty="0" err="1"/>
              <a:t>yuè</a:t>
            </a:r>
            <a:r>
              <a:rPr lang="en-US" sz="3600" u="sng" dirty="0"/>
              <a:t>___ </a:t>
            </a:r>
            <a:r>
              <a:rPr lang="en-US" sz="3600" dirty="0" err="1"/>
              <a:t>rì</a:t>
            </a:r>
            <a:r>
              <a:rPr lang="en-US" sz="3600" dirty="0"/>
              <a:t>.</a:t>
            </a:r>
            <a:endParaRPr lang="en-US" altLang="zh-TW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8A479-F309-22C2-F87C-B7E38FDEAB76}"/>
              </a:ext>
            </a:extLst>
          </p:cNvPr>
          <p:cNvSpPr txBox="1"/>
          <p:nvPr/>
        </p:nvSpPr>
        <p:spPr>
          <a:xfrm>
            <a:off x="623302" y="389038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u="sng" dirty="0"/>
          </a:p>
        </p:txBody>
      </p:sp>
      <p:pic>
        <p:nvPicPr>
          <p:cNvPr id="4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D35C5D8E-4F28-6917-A851-5E4D869F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404" y="1350962"/>
            <a:ext cx="6107097" cy="429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7632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3694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66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HK" altLang="zh-TW" dirty="0" err="1"/>
              <a:t>Xīngqí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HK" altLang="zh-TW" dirty="0" err="1"/>
              <a:t>Jīntiān</a:t>
            </a:r>
            <a:r>
              <a:rPr lang="en-HK" altLang="zh-TW" dirty="0"/>
              <a:t> </a:t>
            </a:r>
            <a:r>
              <a:rPr lang="en-HK" altLang="zh-TW" dirty="0" err="1"/>
              <a:t>shì</a:t>
            </a:r>
            <a:r>
              <a:rPr lang="en-HK" altLang="zh-TW" dirty="0"/>
              <a:t>…</a:t>
            </a:r>
          </a:p>
          <a:p>
            <a:r>
              <a:rPr lang="en-HK" altLang="zh-TW" dirty="0" err="1">
                <a:highlight>
                  <a:srgbClr val="FFFF00"/>
                </a:highlight>
              </a:rPr>
              <a:t>Zuótiān</a:t>
            </a:r>
            <a:r>
              <a:rPr lang="en-HK" altLang="zh-TW" dirty="0"/>
              <a:t> </a:t>
            </a:r>
            <a:r>
              <a:rPr lang="en-HK" altLang="zh-TW" dirty="0" err="1"/>
              <a:t>shì</a:t>
            </a:r>
            <a:r>
              <a:rPr lang="en-HK" altLang="zh-TW" dirty="0"/>
              <a:t>…</a:t>
            </a:r>
          </a:p>
          <a:p>
            <a:r>
              <a:rPr lang="en-HK" altLang="zh-TW" dirty="0" err="1">
                <a:highlight>
                  <a:srgbClr val="FFFF00"/>
                </a:highlight>
              </a:rPr>
              <a:t>Míngtiān</a:t>
            </a:r>
            <a:r>
              <a:rPr lang="en-HK" altLang="zh-TW" dirty="0"/>
              <a:t> </a:t>
            </a:r>
            <a:r>
              <a:rPr lang="en-HK" altLang="zh-TW" dirty="0" err="1"/>
              <a:t>shì</a:t>
            </a:r>
            <a:r>
              <a:rPr lang="en-HK" altLang="zh-TW" dirty="0"/>
              <a:t>…</a:t>
            </a:r>
            <a:endParaRPr lang="zh-TW" altLang="en-US" dirty="0"/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C127087-E2A7-7D50-067F-6D5E91BF9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500" y="1092200"/>
            <a:ext cx="66675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139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144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68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Other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forms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b="1" dirty="0"/>
              <a:t> </a:t>
            </a:r>
            <a:r>
              <a:rPr lang="de-DE" altLang="zh-TW" b="1" dirty="0" err="1"/>
              <a:t>L</a:t>
            </a:r>
            <a:r>
              <a:rPr lang="de-DE" b="1" dirty="0" err="1"/>
              <a:t>íng</a:t>
            </a:r>
            <a:r>
              <a:rPr lang="de-DE" b="1" dirty="0"/>
              <a:t>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b="1" dirty="0"/>
              <a:t> </a:t>
            </a:r>
            <a:r>
              <a:rPr lang="en-US" altLang="zh-TW" b="1" dirty="0" err="1"/>
              <a:t>Yāo</a:t>
            </a:r>
            <a:r>
              <a:rPr lang="en-US" altLang="zh-TW" b="1" dirty="0"/>
              <a:t> 1</a:t>
            </a:r>
            <a:r>
              <a:rPr lang="en-US" altLang="zh-TW" dirty="0"/>
              <a:t>, instead of  </a:t>
            </a:r>
            <a:r>
              <a:rPr lang="en-US" altLang="zh-TW" dirty="0" err="1"/>
              <a:t>yī</a:t>
            </a:r>
            <a:endParaRPr lang="en-US" altLang="zh-TW" dirty="0"/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en-US" altLang="zh-TW" b="0" dirty="0"/>
              <a:t>room number/phone number</a:t>
            </a:r>
            <a:endParaRPr lang="de-DE" b="0" dirty="0"/>
          </a:p>
        </p:txBody>
      </p:sp>
      <p:pic>
        <p:nvPicPr>
          <p:cNvPr id="12290" name="Picture 2" descr="Getting a new phone number in Guelph? You could get a whole new area code -  Guelph News">
            <a:extLst>
              <a:ext uri="{FF2B5EF4-FFF2-40B4-BE49-F238E27FC236}">
                <a16:creationId xmlns:a16="http://schemas.microsoft.com/office/drawing/2014/main" id="{46C770F6-EA81-19D4-E5FA-780C6022C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286" y="1032029"/>
            <a:ext cx="4968552" cy="32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334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69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Guess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me</a:t>
            </a:r>
            <a:r>
              <a:rPr lang="de-DE" dirty="0"/>
              <a:t>!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47EA3023-224C-6C5C-5182-EDCA6EEDE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076071"/>
              </p:ext>
            </p:extLst>
          </p:nvPr>
        </p:nvGraphicFramePr>
        <p:xfrm>
          <a:off x="3391148" y="1865313"/>
          <a:ext cx="536437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126">
                  <a:extLst>
                    <a:ext uri="{9D8B030D-6E8A-4147-A177-3AD203B41FA5}">
                      <a16:colId xmlns:a16="http://schemas.microsoft.com/office/drawing/2014/main" val="1291150534"/>
                    </a:ext>
                  </a:extLst>
                </a:gridCol>
                <a:gridCol w="1788126">
                  <a:extLst>
                    <a:ext uri="{9D8B030D-6E8A-4147-A177-3AD203B41FA5}">
                      <a16:colId xmlns:a16="http://schemas.microsoft.com/office/drawing/2014/main" val="3695791851"/>
                    </a:ext>
                  </a:extLst>
                </a:gridCol>
                <a:gridCol w="1788126">
                  <a:extLst>
                    <a:ext uri="{9D8B030D-6E8A-4147-A177-3AD203B41FA5}">
                      <a16:colId xmlns:a16="http://schemas.microsoft.com/office/drawing/2014/main" val="10633049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百</a:t>
                      </a:r>
                    </a:p>
                    <a:p>
                      <a:pPr algn="ctr"/>
                      <a:r>
                        <a:rPr lang="en-US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Bǎi</a:t>
                      </a:r>
                      <a:endParaRPr lang="en-US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Hundred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千</a:t>
                      </a:r>
                    </a:p>
                    <a:p>
                      <a:pPr algn="ctr"/>
                      <a:r>
                        <a:rPr lang="en-US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Qiān</a:t>
                      </a:r>
                      <a:endParaRPr lang="en-US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Thousand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万</a:t>
                      </a:r>
                    </a:p>
                    <a:p>
                      <a:pPr algn="ctr"/>
                      <a:r>
                        <a:rPr lang="en-US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Wàn</a:t>
                      </a:r>
                      <a:endParaRPr lang="en-US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Ten thousand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244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255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Mini game (Mandarin)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961158" lvl="2" indent="-457200"/>
            <a:endParaRPr lang="de-DE" dirty="0"/>
          </a:p>
        </p:txBody>
      </p:sp>
      <p:pic>
        <p:nvPicPr>
          <p:cNvPr id="2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C839D98E-1644-42D6-3894-5C860397A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990" y="1926291"/>
            <a:ext cx="5472608" cy="385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9788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70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Well </a:t>
            </a:r>
            <a:r>
              <a:rPr lang="de-DE" dirty="0" err="1"/>
              <a:t>done</a:t>
            </a:r>
            <a:r>
              <a:rPr lang="de-DE" dirty="0"/>
              <a:t>! Today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learnt</a:t>
            </a:r>
            <a:r>
              <a:rPr lang="de-DE" dirty="0"/>
              <a:t>…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666872" lvl="1" indent="-342900"/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1-10</a:t>
            </a:r>
          </a:p>
          <a:p>
            <a:pPr marL="666872" lvl="1" indent="-342900"/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Classifiers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: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gè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zhāng</a:t>
            </a: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  <a:p>
            <a:pPr marL="666872" lvl="1" indent="-342900"/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Tonal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change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of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‘‘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yī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‘‘</a:t>
            </a:r>
          </a:p>
          <a:p>
            <a:pPr marL="666872" lvl="1" indent="-342900"/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Months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and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dates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and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weeks</a:t>
            </a: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Vocabs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: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Duōshǎo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Fēicháng</a:t>
            </a:r>
            <a:r>
              <a:rPr lang="de-DE" dirty="0"/>
              <a:t>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Hěn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Zhèlǐ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, </a:t>
            </a:r>
            <a:r>
              <a:rPr lang="en-US" dirty="0" err="1"/>
              <a:t>Rén</a:t>
            </a:r>
            <a:r>
              <a:rPr lang="en-US" dirty="0"/>
              <a:t>, </a:t>
            </a:r>
            <a:r>
              <a:rPr lang="en-US" dirty="0" err="1"/>
              <a:t>Yǒu</a:t>
            </a:r>
            <a:r>
              <a:rPr lang="en-US" dirty="0"/>
              <a:t>, </a:t>
            </a:r>
            <a:r>
              <a:rPr lang="en-HK" altLang="zh-TW" dirty="0" err="1"/>
              <a:t>Jīntiān</a:t>
            </a:r>
            <a:r>
              <a:rPr lang="en-HK" altLang="zh-TW" dirty="0"/>
              <a:t>, </a:t>
            </a:r>
            <a:r>
              <a:rPr lang="en-HK" altLang="zh-TW" dirty="0" err="1"/>
              <a:t>Zuótiān</a:t>
            </a:r>
            <a:r>
              <a:rPr lang="en-HK" altLang="zh-TW" dirty="0"/>
              <a:t>, </a:t>
            </a:r>
            <a:r>
              <a:rPr lang="en-HK" altLang="zh-TW" dirty="0" err="1"/>
              <a:t>Míngtiān</a:t>
            </a:r>
            <a:r>
              <a:rPr lang="en-HK" altLang="zh-TW" dirty="0"/>
              <a:t>, </a:t>
            </a:r>
            <a:r>
              <a:rPr lang="en-HK" altLang="zh-TW" dirty="0" err="1"/>
              <a:t>yuè</a:t>
            </a:r>
            <a:r>
              <a:rPr lang="en-HK" altLang="zh-TW" dirty="0"/>
              <a:t>, </a:t>
            </a:r>
            <a:r>
              <a:rPr lang="en-HK" altLang="zh-TW" dirty="0" err="1"/>
              <a:t>rì</a:t>
            </a:r>
            <a:r>
              <a:rPr lang="en-HK" altLang="zh-TW" dirty="0"/>
              <a:t>, </a:t>
            </a:r>
            <a:r>
              <a:rPr lang="en-HK" altLang="zh-TW" dirty="0" err="1"/>
              <a:t>xīngqí</a:t>
            </a:r>
            <a:endParaRPr lang="en-HK" altLang="zh-TW" dirty="0"/>
          </a:p>
          <a:p>
            <a:endParaRPr lang="en-HK" altLang="zh-TW" dirty="0"/>
          </a:p>
          <a:p>
            <a:endParaRPr lang="zh-TW" altLang="en-US" dirty="0"/>
          </a:p>
          <a:p>
            <a:pPr marL="666872" lvl="1" indent="-342900"/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6817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71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last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thing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Thank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you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and goodbye!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b="0" dirty="0">
                <a:solidFill>
                  <a:schemeClr val="bg1">
                    <a:lumMod val="10000"/>
                  </a:schemeClr>
                </a:solidFill>
              </a:rPr>
              <a:t>谢谢，再见！</a:t>
            </a:r>
            <a:endParaRPr lang="en-HK" altLang="zh-TW" b="0" dirty="0">
              <a:solidFill>
                <a:schemeClr val="bg1">
                  <a:lumMod val="1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Xièxiè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zàijiàn</a:t>
            </a: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4338" name="Picture 2" descr="Bye Vektorgrafiken und Vektor-Icons zum kostenlosen Download">
            <a:extLst>
              <a:ext uri="{FF2B5EF4-FFF2-40B4-BE49-F238E27FC236}">
                <a16:creationId xmlns:a16="http://schemas.microsoft.com/office/drawing/2014/main" id="{9DB60A86-E394-3572-95C9-4D23D050E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80126"/>
            <a:ext cx="4797152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012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239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Shùzì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Numbers</a:t>
            </a:r>
          </a:p>
        </p:txBody>
      </p:sp>
      <p:pic>
        <p:nvPicPr>
          <p:cNvPr id="1030" name="Picture 6" descr="Real numbers don't cut it in the real world, this physicist argues">
            <a:extLst>
              <a:ext uri="{FF2B5EF4-FFF2-40B4-BE49-F238E27FC236}">
                <a16:creationId xmlns:a16="http://schemas.microsoft.com/office/drawing/2014/main" id="{B82354A9-991C-9B8C-7A2E-66B64E2C7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62" y="2355163"/>
            <a:ext cx="5730247" cy="306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667607"/>
      </p:ext>
    </p:extLst>
  </p:cSld>
  <p:clrMapOvr>
    <a:masterClrMapping/>
  </p:clrMapOvr>
</p:sld>
</file>

<file path=ppt/theme/theme1.xml><?xml version="1.0" encoding="utf-8"?>
<a:theme xmlns:a="http://schemas.openxmlformats.org/drawingml/2006/main" name="WWU Münster PowerPoint Master">
  <a:themeElements>
    <a:clrScheme name="WWU Münster">
      <a:dk1>
        <a:srgbClr val="58585A"/>
      </a:dk1>
      <a:lt1>
        <a:srgbClr val="F4F4F4"/>
      </a:lt1>
      <a:dk2>
        <a:srgbClr val="F4F4F4"/>
      </a:dk2>
      <a:lt2>
        <a:srgbClr val="009DD1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1_Meta_16x9_02.potx" id="{4D6FD075-7A6A-49AF-9F12-E0D3C3A1D824}" vid="{3139306D-F639-4A8A-884A-B90BDA1ACFF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11463</TotalTime>
  <Words>1211</Words>
  <Application>Microsoft Macintosh PowerPoint</Application>
  <PresentationFormat>Custom</PresentationFormat>
  <Paragraphs>487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Droid Serif</vt:lpstr>
      <vt:lpstr>Meta Offc Pro</vt:lpstr>
      <vt:lpstr>Arial</vt:lpstr>
      <vt:lpstr>Calibri</vt:lpstr>
      <vt:lpstr>WWU Münster PowerPoint Master</vt:lpstr>
      <vt:lpstr>Shùzì</vt:lpstr>
      <vt:lpstr>Nǐ hǎo! </vt:lpstr>
      <vt:lpstr>TONES!</vt:lpstr>
      <vt:lpstr>Agenda</vt:lpstr>
      <vt:lpstr>Mini game (english version)</vt:lpstr>
      <vt:lpstr>PowerPoint Presentation</vt:lpstr>
      <vt:lpstr>Mini game (Mandarin)</vt:lpstr>
      <vt:lpstr>Questions?</vt:lpstr>
      <vt:lpstr>Shùzì</vt:lpstr>
      <vt:lpstr>   Duō      Shǎo</vt:lpstr>
      <vt:lpstr>Duōshǎo / Jǐ</vt:lpstr>
      <vt:lpstr>PowerPoint Presentation</vt:lpstr>
      <vt:lpstr>Zhèlǐ</vt:lpstr>
      <vt:lpstr>Rén</vt:lpstr>
      <vt:lpstr>Questions?</vt:lpstr>
      <vt:lpstr>PowerPoint Presentation</vt:lpstr>
      <vt:lpstr>Zhèlǐ shì duōshǎo?</vt:lpstr>
      <vt:lpstr>Zhèlǐ shì duōshǎo?</vt:lpstr>
      <vt:lpstr>Zhèlǐ shì duōshǎo?</vt:lpstr>
      <vt:lpstr>Zhèlǐ shì duōshǎo?</vt:lpstr>
      <vt:lpstr>Zhèlǐ shì duōshǎo?</vt:lpstr>
      <vt:lpstr>Zhèlǐ shì duōshǎo?</vt:lpstr>
      <vt:lpstr>Zhèlǐ shì duōshǎo?</vt:lpstr>
      <vt:lpstr>This time without table!</vt:lpstr>
      <vt:lpstr>PowerPoint Presentation</vt:lpstr>
      <vt:lpstr>Zhèlǐ shì duōshǎo?</vt:lpstr>
      <vt:lpstr>Zhèlǐ shì duōshǎo?</vt:lpstr>
      <vt:lpstr>Zhèlǐ shì duōshǎo?</vt:lpstr>
      <vt:lpstr>Zhèlǐ shì duōshǎo?</vt:lpstr>
      <vt:lpstr>Zhèlǐ shì duōshǎo?</vt:lpstr>
      <vt:lpstr>Zhèlǐ shì duōshǎo?</vt:lpstr>
      <vt:lpstr>Zhèlǐ shì duōshǎo?</vt:lpstr>
      <vt:lpstr>Questions?</vt:lpstr>
      <vt:lpstr>Yǒu</vt:lpstr>
      <vt:lpstr>Rén</vt:lpstr>
      <vt:lpstr>Measure words</vt:lpstr>
      <vt:lpstr>PowerPoint Presentation</vt:lpstr>
      <vt:lpstr>Zhèlǐ yǒu duōshǎo rén?</vt:lpstr>
      <vt:lpstr>Zhèlǐ yǒu duōshǎo rén?</vt:lpstr>
      <vt:lpstr>Zhèlǐ yǒu duōshǎo rén?</vt:lpstr>
      <vt:lpstr>Zhèlǐ yǒu duōshǎo rén?</vt:lpstr>
      <vt:lpstr>Zhèlǐ yǒu duōshǎo rén?</vt:lpstr>
      <vt:lpstr>Zhèlǐ yǒu duōshǎo rén?</vt:lpstr>
      <vt:lpstr>Zhèlǐ yǒu duōshǎo rén?</vt:lpstr>
      <vt:lpstr>Tone changes of 一 (yī) </vt:lpstr>
      <vt:lpstr>Zhèlǐ yǒu duōshǎo rén?</vt:lpstr>
      <vt:lpstr>Zhèlǐ yǒu duōshǎo rén?</vt:lpstr>
      <vt:lpstr>Questions?</vt:lpstr>
      <vt:lpstr>dì yī </vt:lpstr>
      <vt:lpstr>Tú/Túpiàn/Zhàopiàn</vt:lpstr>
      <vt:lpstr>Zhè zhāng zhàopiàn lǐ yǒu duōshǎo rén?</vt:lpstr>
      <vt:lpstr>Zhè zhāng zhàopiàn lǐ yǒu duōshǎo rén?</vt:lpstr>
      <vt:lpstr>Zhè zhāng zhàopiàn lǐ yǒu duōshǎo rén?</vt:lpstr>
      <vt:lpstr>Zhè zhāng zhàopiàn lǐ yǒu duōshǎo rén?</vt:lpstr>
      <vt:lpstr>Zhè zhāng zhàopiàn lǐ yǒu duōshǎo rén?</vt:lpstr>
      <vt:lpstr>Zhè zhāng zhàopiàn lǐ yǒu duōshǎo rén?</vt:lpstr>
      <vt:lpstr>Zhè zhāng zhàopiàn lǐ yǒu duōshǎo rén?</vt:lpstr>
      <vt:lpstr>Questions?</vt:lpstr>
      <vt:lpstr>Rì</vt:lpstr>
      <vt:lpstr>Yuè</vt:lpstr>
      <vt:lpstr>Xīngqí</vt:lpstr>
      <vt:lpstr>Jīntiān</vt:lpstr>
      <vt:lpstr>Months and dates</vt:lpstr>
      <vt:lpstr>Let your groupmates guess</vt:lpstr>
      <vt:lpstr>Questions?</vt:lpstr>
      <vt:lpstr>Xīngqí</vt:lpstr>
      <vt:lpstr>Questions?</vt:lpstr>
      <vt:lpstr>Other forms of numbers</vt:lpstr>
      <vt:lpstr>Guess the number from me!</vt:lpstr>
      <vt:lpstr>Well done! Today you learnt…</vt:lpstr>
      <vt:lpstr>One last thing…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Nei Ching Lou</cp:lastModifiedBy>
  <cp:revision>112</cp:revision>
  <dcterms:created xsi:type="dcterms:W3CDTF">2019-09-05T08:02:51Z</dcterms:created>
  <dcterms:modified xsi:type="dcterms:W3CDTF">2023-10-31T23:43:33Z</dcterms:modified>
</cp:coreProperties>
</file>