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9" r:id="rId2"/>
    <p:sldId id="297" r:id="rId3"/>
    <p:sldId id="269" r:id="rId4"/>
    <p:sldId id="275" r:id="rId5"/>
    <p:sldId id="270" r:id="rId6"/>
    <p:sldId id="271" r:id="rId7"/>
    <p:sldId id="306" r:id="rId8"/>
    <p:sldId id="300" r:id="rId9"/>
    <p:sldId id="308" r:id="rId10"/>
    <p:sldId id="310" r:id="rId11"/>
    <p:sldId id="311" r:id="rId12"/>
    <p:sldId id="312" r:id="rId13"/>
    <p:sldId id="313" r:id="rId14"/>
    <p:sldId id="318" r:id="rId15"/>
    <p:sldId id="314" r:id="rId16"/>
    <p:sldId id="315" r:id="rId17"/>
    <p:sldId id="316" r:id="rId18"/>
    <p:sldId id="309" r:id="rId19"/>
    <p:sldId id="307" r:id="rId20"/>
    <p:sldId id="317" r:id="rId21"/>
    <p:sldId id="289" r:id="rId22"/>
    <p:sldId id="295" r:id="rId23"/>
    <p:sldId id="264" r:id="rId24"/>
    <p:sldId id="291" r:id="rId25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65" autoAdjust="0"/>
    <p:restoredTop sz="96197" autoAdjust="0"/>
  </p:normalViewPr>
  <p:slideViewPr>
    <p:cSldViewPr snapToObjects="1">
      <p:cViewPr varScale="1">
        <p:scale>
          <a:sx n="119" d="100"/>
          <a:sy n="119" d="100"/>
        </p:scale>
        <p:origin x="632" y="184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23.10.23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Türmchen"/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35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CBA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1B0D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1" name="Linie"/>
          <p:cNvSpPr/>
          <p:nvPr userDrawn="1"/>
        </p:nvSpPr>
        <p:spPr>
          <a:xfrm>
            <a:off x="0" y="5642640"/>
            <a:ext cx="1220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91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9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93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94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103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He/she is… we are…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363" y="7020000"/>
            <a:ext cx="8280000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9BA86843-7021-4364-95A8-67B8DA8C08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Türmchen"/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35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CBA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1B0D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1" name="Linie"/>
          <p:cNvSpPr/>
          <p:nvPr userDrawn="1"/>
        </p:nvSpPr>
        <p:spPr>
          <a:xfrm>
            <a:off x="0" y="5642640"/>
            <a:ext cx="1220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91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9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93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94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103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He/she is… we are…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363" y="7020000"/>
            <a:ext cx="8280000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9BA86843-7021-4364-95A8-67B8DA8C08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146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7">
          <p15:clr>
            <a:srgbClr val="FBAE40"/>
          </p15:clr>
        </p15:guide>
        <p15:guide id="4" pos="746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He/she is… we are…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688470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>
          <p15:clr>
            <a:srgbClr val="FBAE40"/>
          </p15:clr>
        </p15:guide>
        <p15:guide id="2" orient="horz" pos="851">
          <p15:clr>
            <a:srgbClr val="FBAE40"/>
          </p15:clr>
        </p15:guide>
        <p15:guide id="3" orient="horz" pos="1463">
          <p15:clr>
            <a:srgbClr val="FBAE40"/>
          </p15:clr>
        </p15:guide>
        <p15:guide id="4" pos="227">
          <p15:clr>
            <a:srgbClr val="FBAE40"/>
          </p15:clr>
        </p15:guide>
        <p15:guide id="5" pos="746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He/she is… we are…</a:t>
            </a:r>
            <a:endParaRPr lang="de-DE" dirty="0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8280274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20000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BF4FD03E-506A-4342-BE88-6FF8E957ABC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A5ECCA8D-81B9-4B76-9D69-01EDA47B7F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694903C5-B7B6-4C7E-BE6D-6A5E03CBCA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C58224B1-0BCF-45BF-BD0B-E490931AAB1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252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7">
          <p15:clr>
            <a:srgbClr val="FBAE40"/>
          </p15:clr>
        </p15:guide>
        <p15:guide id="4" pos="746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 userDrawn="1"/>
        </p:nvSpPr>
        <p:spPr>
          <a:xfrm>
            <a:off x="0" y="0"/>
            <a:ext cx="122047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9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35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40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42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1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He/she is… we are…</a:t>
            </a:r>
            <a:endParaRPr lang="de-DE" dirty="0"/>
          </a:p>
        </p:txBody>
      </p:sp>
      <p:sp>
        <p:nvSpPr>
          <p:cNvPr id="6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0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grpSp>
        <p:nvGrpSpPr>
          <p:cNvPr id="67" name="Türmchen"/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68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9D6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9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0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1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7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7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4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76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1" name="livng.knowledge">
            <a:extLst>
              <a:ext uri="{FF2B5EF4-FFF2-40B4-BE49-F238E27FC236}">
                <a16:creationId xmlns:a16="http://schemas.microsoft.com/office/drawing/2014/main" id="{B73DE3EF-896D-4971-8C8A-221E397EEDE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1521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He/she is… we are…</a:t>
            </a:r>
            <a:endParaRPr lang="de-DE" dirty="0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1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19727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2EF1D502-9C96-42B4-95AC-4CF059C6236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E507C7A8-F812-426B-8C12-A4B5593AD1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E6E8217F-7D64-4451-8277-0AF5A494DF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659FDFF9-C6F9-4AC7-9609-7E5702684F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219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He/she is… we are…</a:t>
            </a:r>
            <a:endParaRPr lang="de-DE" dirty="0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8280274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20000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BF4FD03E-506A-4342-BE88-6FF8E957ABC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A5ECCA8D-81B9-4B76-9D69-01EDA47B7F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694903C5-B7B6-4C7E-BE6D-6A5E03CBCA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C58224B1-0BCF-45BF-BD0B-E490931AAB1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022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0" y="-8288"/>
            <a:ext cx="12204700" cy="5654051"/>
          </a:xfrm>
          <a:prstGeom prst="rect">
            <a:avLst/>
          </a:prstGeom>
        </p:spPr>
      </p:pic>
      <p:sp>
        <p:nvSpPr>
          <p:cNvPr id="12" name="Linie"/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7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8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0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0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He/she is… we are…</a:t>
            </a:r>
            <a:endParaRPr lang="de-DE" dirty="0"/>
          </a:p>
        </p:txBody>
      </p:sp>
      <p:sp>
        <p:nvSpPr>
          <p:cNvPr id="52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0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8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9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075"/>
            <a:ext cx="5146258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6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2894" y="3542195"/>
            <a:ext cx="2016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61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3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355970" y="2513778"/>
            <a:ext cx="409366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64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9" name="livng.knowledge">
            <a:extLst>
              <a:ext uri="{FF2B5EF4-FFF2-40B4-BE49-F238E27FC236}">
                <a16:creationId xmlns:a16="http://schemas.microsoft.com/office/drawing/2014/main" id="{9A159AA1-9B2C-4721-B871-37BB4C5069F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6101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262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  <p15:guide id="5" orient="horz" pos="156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He/she is… we are…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463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He/she is… we are…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322513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>
          <a:xfrm>
            <a:off x="3600000" y="388800"/>
            <a:ext cx="8244000" cy="360000"/>
          </a:xfrm>
        </p:spPr>
        <p:txBody>
          <a:bodyPr/>
          <a:lstStyle/>
          <a:p>
            <a:r>
              <a:rPr lang="en-HK"/>
              <a:t>He/she is… we are…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5751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24000" y="1512000"/>
            <a:ext cx="4320000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78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He/she is… we are…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5696684" cy="7776001"/>
            <a:chOff x="-1908000" y="-468000"/>
            <a:chExt cx="15696684" cy="7776001"/>
          </a:xfrm>
        </p:grpSpPr>
        <p:grpSp>
          <p:nvGrpSpPr>
            <p:cNvPr id="32" name="Listenebenen"/>
            <p:cNvGrpSpPr/>
            <p:nvPr userDrawn="1"/>
          </p:nvGrpSpPr>
          <p:grpSpPr>
            <a:xfrm>
              <a:off x="-1908000" y="2376000"/>
              <a:ext cx="1800000" cy="1476000"/>
              <a:chOff x="-1908000" y="1368000"/>
              <a:chExt cx="1800000" cy="1107000"/>
            </a:xfrm>
          </p:grpSpPr>
          <p:sp>
            <p:nvSpPr>
              <p:cNvPr id="53" name="Text // Listenebene erhöhen"/>
              <p:cNvSpPr txBox="1"/>
              <p:nvPr userDrawn="1"/>
            </p:nvSpPr>
            <p:spPr>
              <a:xfrm>
                <a:off x="-1656000" y="1989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54" name="Text // Listenebene verringern"/>
              <p:cNvSpPr txBox="1"/>
              <p:nvPr userDrawn="1"/>
            </p:nvSpPr>
            <p:spPr>
              <a:xfrm>
                <a:off x="-1656000" y="2286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55" name="Listenebenen"/>
              <p:cNvSpPr txBox="1"/>
              <p:nvPr userDrawn="1"/>
            </p:nvSpPr>
            <p:spPr>
              <a:xfrm rot="10800000" flipH="1" flipV="1">
                <a:off x="-1908000" y="1368000"/>
                <a:ext cx="1800000" cy="54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1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56" name="Bild // Listenebene verringern"/>
              <p:cNvPicPr>
                <a:picLocks noChangeAspect="1"/>
              </p:cNvPicPr>
              <p:nvPr userDrawn="1"/>
            </p:nvPicPr>
            <p:blipFill>
              <a:blip r:embed="rId14"/>
              <a:stretch>
                <a:fillRect/>
              </a:stretch>
            </p:blipFill>
            <p:spPr>
              <a:xfrm>
                <a:off x="-684000" y="2286000"/>
                <a:ext cx="544320" cy="189000"/>
              </a:xfrm>
              <a:prstGeom prst="rect">
                <a:avLst/>
              </a:prstGeom>
            </p:spPr>
          </p:pic>
          <p:pic>
            <p:nvPicPr>
              <p:cNvPr id="57" name="Bild // Listenebene erhöhen"/>
              <p:cNvPicPr>
                <a:picLocks noChangeAspect="1"/>
              </p:cNvPicPr>
              <p:nvPr userDrawn="1"/>
            </p:nvPicPr>
            <p:blipFill>
              <a:blip r:embed="rId15"/>
              <a:stretch>
                <a:fillRect/>
              </a:stretch>
            </p:blipFill>
            <p:spPr>
              <a:xfrm>
                <a:off x="-684000" y="1989000"/>
                <a:ext cx="544320" cy="189000"/>
              </a:xfrm>
              <a:prstGeom prst="rect">
                <a:avLst/>
              </a:prstGeom>
            </p:spPr>
          </p:pic>
        </p:grpSp>
        <p:sp>
          <p:nvSpPr>
            <p:cNvPr id="3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5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36" name="Fußzeile"/>
            <p:cNvSpPr txBox="1"/>
            <p:nvPr userDrawn="1"/>
          </p:nvSpPr>
          <p:spPr>
            <a:xfrm rot="10800000" flipH="1" flipV="1">
              <a:off x="395999" y="6948001"/>
              <a:ext cx="8389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cxnSp>
          <p:nvCxnSpPr>
            <p:cNvPr id="39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0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ußzeile"/>
            <p:cNvSpPr txBox="1"/>
            <p:nvPr userDrawn="1"/>
          </p:nvSpPr>
          <p:spPr>
            <a:xfrm rot="10800000" flipH="1" flipV="1">
              <a:off x="12312000" y="388800"/>
              <a:ext cx="1476684" cy="96216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Datumsfeld dient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als Kopfzeile!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Einfügen &gt; Text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&gt; Kopf- und Fußzeile</a:t>
              </a:r>
            </a:p>
          </p:txBody>
        </p:sp>
      </p:grpSp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60" name="Datumsplatzhalter 3"/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HK"/>
              <a:t>He/she is… we are…</a:t>
            </a:r>
            <a:endParaRPr lang="de-DE" dirty="0"/>
          </a:p>
        </p:txBody>
      </p:sp>
      <p:sp>
        <p:nvSpPr>
          <p:cNvPr id="6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63" name="Logo"/>
          <p:cNvSpPr>
            <a:spLocks noChangeAspect="1" noEditPoints="1"/>
          </p:cNvSpPr>
          <p:nvPr userDrawn="1"/>
        </p:nvSpPr>
        <p:spPr bwMode="auto">
          <a:xfrm>
            <a:off x="360000" y="304200"/>
            <a:ext cx="1440000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4" name="Linie"/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5" r:id="rId5"/>
    <p:sldLayoutId id="2147483660" r:id="rId6"/>
    <p:sldLayoutId id="2147483650" r:id="rId7"/>
    <p:sldLayoutId id="2147483661" r:id="rId8"/>
    <p:sldLayoutId id="2147483666" r:id="rId9"/>
    <p:sldLayoutId id="2147483679" r:id="rId10"/>
    <p:sldLayoutId id="2147483680" r:id="rId11"/>
    <p:sldLayoutId id="2147483681" r:id="rId12"/>
  </p:sldLayoutIdLst>
  <p:hf hdr="0"/>
  <p:txStyles>
    <p:titleStyle>
      <a:lvl1pPr marL="0" indent="0" algn="l" defTabSz="91429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397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03958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8394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Tā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shì</a:t>
            </a:r>
            <a:r>
              <a:rPr lang="de-DE" dirty="0"/>
              <a:t>… </a:t>
            </a:r>
            <a:r>
              <a:rPr lang="de-DE" dirty="0" err="1"/>
              <a:t>wǒmen</a:t>
            </a:r>
            <a:r>
              <a:rPr lang="de-DE" dirty="0"/>
              <a:t> </a:t>
            </a:r>
            <a:r>
              <a:rPr lang="de-DE" dirty="0" err="1"/>
              <a:t>shì</a:t>
            </a:r>
            <a:r>
              <a:rPr lang="de-DE" dirty="0"/>
              <a:t>…</a:t>
            </a:r>
            <a:br>
              <a:rPr lang="de-DE" dirty="0"/>
            </a:b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He/</a:t>
            </a:r>
            <a:r>
              <a:rPr lang="de-DE" dirty="0" err="1"/>
              <a:t>she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…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…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He/she is… we are…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7899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1281FA-FAE5-E803-F9B5-EFFFAD6E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He/she is… we are…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C1B0C-270A-7F39-D3C5-8FCCB0A98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16EF2-46F7-D3EF-A120-C0FC273A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10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4F9AC8-0E61-59E7-AB02-79388AED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Nǐ</a:t>
            </a:r>
            <a:r>
              <a:rPr lang="en-US" dirty="0"/>
              <a:t> / </a:t>
            </a:r>
            <a:r>
              <a:rPr lang="en-US" dirty="0" err="1"/>
              <a:t>Nǐmen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20E60623-1863-ADA3-7627-1594AF6FF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You / you all </a:t>
            </a:r>
          </a:p>
        </p:txBody>
      </p:sp>
      <p:pic>
        <p:nvPicPr>
          <p:cNvPr id="4098" name="Picture 2" descr="Handsome Man Pointing His Finger At Camera Stock Photo, Picture and Royalty  Free Image. Image 30178013.">
            <a:extLst>
              <a:ext uri="{FF2B5EF4-FFF2-40B4-BE49-F238E27FC236}">
                <a16:creationId xmlns:a16="http://schemas.microsoft.com/office/drawing/2014/main" id="{86E4B970-E71B-6FE9-2115-A4E6E6C4D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12" y="1114425"/>
            <a:ext cx="6506347" cy="432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055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1281FA-FAE5-E803-F9B5-EFFFAD6E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He/she is… we are…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C1B0C-270A-7F39-D3C5-8FCCB0A98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16EF2-46F7-D3EF-A120-C0FC273A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11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4F9AC8-0E61-59E7-AB02-79388AED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Tā</a:t>
            </a:r>
            <a:r>
              <a:rPr lang="en-US" dirty="0"/>
              <a:t>/</a:t>
            </a:r>
            <a:r>
              <a:rPr lang="en-US" dirty="0" err="1"/>
              <a:t>tāmen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20E60623-1863-ADA3-7627-1594AF6FF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He she it / they</a:t>
            </a:r>
          </a:p>
        </p:txBody>
      </p:sp>
      <p:pic>
        <p:nvPicPr>
          <p:cNvPr id="6146" name="Picture 2" descr="70+ Large Crowd Pointing At Camera Stock Photos, Pictures &amp; Royalty-Free  Images - iStock">
            <a:extLst>
              <a:ext uri="{FF2B5EF4-FFF2-40B4-BE49-F238E27FC236}">
                <a16:creationId xmlns:a16="http://schemas.microsoft.com/office/drawing/2014/main" id="{703C61DE-CE18-B522-4ECA-60918C725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22" y="838200"/>
            <a:ext cx="7772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788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1281FA-FAE5-E803-F9B5-EFFFAD6E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He/she is… we are…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C1B0C-270A-7F39-D3C5-8FCCB0A98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16EF2-46F7-D3EF-A120-C0FC273A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4F9AC8-0E61-59E7-AB02-79388AED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Gāoxìng</a:t>
            </a:r>
            <a:r>
              <a:rPr lang="en-US" dirty="0"/>
              <a:t> / </a:t>
            </a:r>
            <a:r>
              <a:rPr lang="en-US" dirty="0" err="1"/>
              <a:t>kāixīn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20E60623-1863-ADA3-7627-1594AF6FF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Happy</a:t>
            </a:r>
          </a:p>
        </p:txBody>
      </p:sp>
      <p:pic>
        <p:nvPicPr>
          <p:cNvPr id="8194" name="Picture 2" descr="How to Be Happy: 8 Ways to Be Happier Today">
            <a:extLst>
              <a:ext uri="{FF2B5EF4-FFF2-40B4-BE49-F238E27FC236}">
                <a16:creationId xmlns:a16="http://schemas.microsoft.com/office/drawing/2014/main" id="{E46480F0-2F39-F709-E2FE-80B680BC3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158" y="1498388"/>
            <a:ext cx="6439842" cy="386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408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1281FA-FAE5-E803-F9B5-EFFFAD6E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He/she is… we are…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C1B0C-270A-7F39-D3C5-8FCCB0A98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16EF2-46F7-D3EF-A120-C0FC273A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13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4F9AC8-0E61-59E7-AB02-79388AED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Kàn</a:t>
            </a:r>
            <a:r>
              <a:rPr lang="en-US" dirty="0"/>
              <a:t> / </a:t>
            </a:r>
            <a:r>
              <a:rPr lang="en-US" dirty="0" err="1"/>
              <a:t>Jiàn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20E60623-1863-ADA3-7627-1594AF6FF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To look / to see</a:t>
            </a:r>
          </a:p>
        </p:txBody>
      </p:sp>
      <p:pic>
        <p:nvPicPr>
          <p:cNvPr id="10242" name="Picture 2" descr="Where to Look for Jobs: The Top 6 Sources">
            <a:extLst>
              <a:ext uri="{FF2B5EF4-FFF2-40B4-BE49-F238E27FC236}">
                <a16:creationId xmlns:a16="http://schemas.microsoft.com/office/drawing/2014/main" id="{0E3F7481-612A-65BD-0B6B-84194FE2D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18" y="1638626"/>
            <a:ext cx="6390382" cy="305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721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1281FA-FAE5-E803-F9B5-EFFFAD6E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He/she is… we are…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C1B0C-270A-7F39-D3C5-8FCCB0A98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16EF2-46F7-D3EF-A120-C0FC273A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14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4F9AC8-0E61-59E7-AB02-79388AED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Qù</a:t>
            </a:r>
            <a:r>
              <a:rPr lang="en-US" dirty="0"/>
              <a:t> / </a:t>
            </a:r>
            <a:r>
              <a:rPr lang="en-US" dirty="0" err="1"/>
              <a:t>Zǒu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20E60623-1863-ADA3-7627-1594AF6FF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To go / walk</a:t>
            </a:r>
          </a:p>
        </p:txBody>
      </p:sp>
      <p:pic>
        <p:nvPicPr>
          <p:cNvPr id="18434" name="Picture 2" descr="Better together: The many benefits of walking with friends - Harvard Health">
            <a:extLst>
              <a:ext uri="{FF2B5EF4-FFF2-40B4-BE49-F238E27FC236}">
                <a16:creationId xmlns:a16="http://schemas.microsoft.com/office/drawing/2014/main" id="{4F2BA0E7-39ED-E7F1-17CA-AA7C291E7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246" y="1742959"/>
            <a:ext cx="4778697" cy="318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84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1281FA-FAE5-E803-F9B5-EFFFAD6E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 dirty="0"/>
              <a:t>He/she is… we are…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C1B0C-270A-7F39-D3C5-8FCCB0A98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16EF2-46F7-D3EF-A120-C0FC273A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15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4F9AC8-0E61-59E7-AB02-79388AED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Guóyǔ</a:t>
            </a:r>
            <a:r>
              <a:rPr lang="en-US" dirty="0"/>
              <a:t> / </a:t>
            </a:r>
            <a:r>
              <a:rPr lang="en-US" dirty="0" err="1"/>
              <a:t>Zhōngwén</a:t>
            </a:r>
            <a:r>
              <a:rPr lang="en-US" dirty="0"/>
              <a:t> / </a:t>
            </a:r>
            <a:r>
              <a:rPr lang="en-US" dirty="0" err="1"/>
              <a:t>Pǔtōnghuà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20E60623-1863-ADA3-7627-1594AF6FF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Mandarin / Chinese</a:t>
            </a:r>
          </a:p>
        </p:txBody>
      </p:sp>
      <p:pic>
        <p:nvPicPr>
          <p:cNvPr id="7" name="Picture 8" descr="Flag of China - Wikipedia">
            <a:extLst>
              <a:ext uri="{FF2B5EF4-FFF2-40B4-BE49-F238E27FC236}">
                <a16:creationId xmlns:a16="http://schemas.microsoft.com/office/drawing/2014/main" id="{7231B79B-8650-B843-4EAF-EC0FEEF8F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611" y="2555423"/>
            <a:ext cx="3633543" cy="242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38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1281FA-FAE5-E803-F9B5-EFFFAD6E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 dirty="0"/>
              <a:t>He/she is… we are…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C1B0C-270A-7F39-D3C5-8FCCB0A98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16EF2-46F7-D3EF-A120-C0FC273A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16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4F9AC8-0E61-59E7-AB02-79388AED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Xuéxí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20E60623-1863-ADA3-7627-1594AF6FF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To learn</a:t>
            </a:r>
          </a:p>
        </p:txBody>
      </p:sp>
      <p:pic>
        <p:nvPicPr>
          <p:cNvPr id="12290" name="Picture 2" descr="5 Ways To Make English Grammar Easier To Learn For Kids - Kiddy123.com">
            <a:extLst>
              <a:ext uri="{FF2B5EF4-FFF2-40B4-BE49-F238E27FC236}">
                <a16:creationId xmlns:a16="http://schemas.microsoft.com/office/drawing/2014/main" id="{88336BF4-9489-50B9-7128-71F215200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50" y="1988840"/>
            <a:ext cx="4827463" cy="328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947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1281FA-FAE5-E803-F9B5-EFFFAD6E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 dirty="0"/>
              <a:t>He/she is… we are…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C1B0C-270A-7F39-D3C5-8FCCB0A98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16EF2-46F7-D3EF-A120-C0FC273A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4F9AC8-0E61-59E7-AB02-79388AED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Dàxuéshēng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20E60623-1863-ADA3-7627-1594AF6FF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University student</a:t>
            </a:r>
          </a:p>
        </p:txBody>
      </p:sp>
      <p:pic>
        <p:nvPicPr>
          <p:cNvPr id="7" name="Picture 6" descr="Gallivan">
            <a:extLst>
              <a:ext uri="{FF2B5EF4-FFF2-40B4-BE49-F238E27FC236}">
                <a16:creationId xmlns:a16="http://schemas.microsoft.com/office/drawing/2014/main" id="{6821B222-7951-0314-1D64-D781B8EAA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110" y="1926291"/>
            <a:ext cx="3888432" cy="30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630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He/she is… we are…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>
                <a:latin typeface="Calibri" panose="020F0502020204030204" pitchFamily="34" charset="0"/>
                <a:cs typeface="Calibri" panose="020F0502020204030204" pitchFamily="34" charset="0"/>
              </a:rPr>
              <a:t>Nei Ching Lou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18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Practice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 err="1"/>
              <a:t>Dàjiā</a:t>
            </a:r>
            <a:r>
              <a:rPr lang="de-DE" sz="2000" dirty="0"/>
              <a:t> </a:t>
            </a:r>
            <a:r>
              <a:rPr lang="de-DE" sz="2000" dirty="0" err="1"/>
              <a:t>hǎo</a:t>
            </a:r>
            <a:r>
              <a:rPr lang="de-DE" sz="2000" dirty="0"/>
              <a:t>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Wǒ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shì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… (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name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Wǒ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lái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zi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̀ … </a:t>
            </a:r>
            <a:r>
              <a:rPr lang="de-DE" dirty="0"/>
              <a:t>(</a:t>
            </a:r>
            <a:r>
              <a:rPr lang="de-DE" dirty="0" err="1"/>
              <a:t>Fǎguó</a:t>
            </a:r>
            <a:r>
              <a:rPr lang="de-DE" dirty="0"/>
              <a:t> / </a:t>
            </a:r>
            <a:r>
              <a:rPr lang="de-DE" dirty="0" err="1"/>
              <a:t>Déguó</a:t>
            </a:r>
            <a:r>
              <a:rPr lang="de-DE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Wǒ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hěn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gāoxìng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jiàn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dào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nǐmen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5362" name="Picture 2" descr="Smiling african American man look at camera waving hand Stock-Foto | Adobe  Stock">
            <a:extLst>
              <a:ext uri="{FF2B5EF4-FFF2-40B4-BE49-F238E27FC236}">
                <a16:creationId xmlns:a16="http://schemas.microsoft.com/office/drawing/2014/main" id="{A5ED5B21-428F-1FD1-ED8D-CC513E615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" r="5132"/>
          <a:stretch/>
        </p:blipFill>
        <p:spPr bwMode="auto">
          <a:xfrm>
            <a:off x="5166246" y="1362703"/>
            <a:ext cx="4248472" cy="318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747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DFCE88-A135-803C-1ECB-DF40C6BB4C51}"/>
              </a:ext>
            </a:extLst>
          </p:cNvPr>
          <p:cNvSpPr/>
          <p:nvPr/>
        </p:nvSpPr>
        <p:spPr>
          <a:xfrm>
            <a:off x="773758" y="3068960"/>
            <a:ext cx="3096344" cy="9361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He/she is… we are…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>
                <a:latin typeface="Calibri" panose="020F0502020204030204" pitchFamily="34" charset="0"/>
                <a:cs typeface="Calibri" panose="020F0502020204030204" pitchFamily="34" charset="0"/>
              </a:rPr>
              <a:t>Nei Ching Lou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19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Practice 1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 err="1">
                <a:highlight>
                  <a:srgbClr val="00FF00"/>
                </a:highlight>
              </a:rPr>
              <a:t>Nǐ</a:t>
            </a:r>
            <a:r>
              <a:rPr lang="de-DE" sz="2000" dirty="0"/>
              <a:t>  </a:t>
            </a:r>
            <a:r>
              <a:rPr lang="de-DE" sz="2000" dirty="0" err="1"/>
              <a:t>hǎo</a:t>
            </a:r>
            <a:r>
              <a:rPr lang="de-DE" sz="2000" dirty="0"/>
              <a:t>. </a:t>
            </a:r>
            <a:r>
              <a:rPr lang="de-DE" sz="2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jiào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r>
              <a:rPr lang="de-DE" dirty="0"/>
              <a:t>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>
                <a:highlight>
                  <a:srgbClr val="FFFF00"/>
                </a:highlight>
              </a:rPr>
              <a:t>Wǒ</a:t>
            </a:r>
            <a:r>
              <a:rPr lang="de-DE" dirty="0"/>
              <a:t> </a:t>
            </a:r>
            <a:r>
              <a:rPr lang="de-DE" dirty="0" err="1"/>
              <a:t>lái</a:t>
            </a:r>
            <a:r>
              <a:rPr lang="de-DE" dirty="0"/>
              <a:t> </a:t>
            </a:r>
            <a:r>
              <a:rPr lang="de-DE" dirty="0" err="1"/>
              <a:t>zi</a:t>
            </a:r>
            <a:r>
              <a:rPr lang="de-DE" dirty="0"/>
              <a:t>̀ (</a:t>
            </a:r>
            <a:r>
              <a:rPr lang="de-DE" dirty="0" err="1"/>
              <a:t>Fǎguó</a:t>
            </a:r>
            <a:r>
              <a:rPr lang="de-DE" dirty="0"/>
              <a:t> / </a:t>
            </a:r>
            <a:r>
              <a:rPr lang="de-DE" dirty="0" err="1"/>
              <a:t>Déguó</a:t>
            </a:r>
            <a:r>
              <a:rPr lang="de-DE" dirty="0"/>
              <a:t>).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Tā</a:t>
            </a:r>
            <a:r>
              <a:rPr lang="de-DE" dirty="0"/>
              <a:t> </a:t>
            </a:r>
            <a:r>
              <a:rPr lang="de-DE" dirty="0" err="1"/>
              <a:t>shì</a:t>
            </a:r>
            <a:r>
              <a:rPr lang="de-DE" dirty="0"/>
              <a:t> (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Tā</a:t>
            </a:r>
            <a:r>
              <a:rPr lang="de-DE" dirty="0"/>
              <a:t> </a:t>
            </a:r>
            <a:r>
              <a:rPr lang="de-DE" dirty="0">
                <a:highlight>
                  <a:srgbClr val="FFFF00"/>
                </a:highlight>
              </a:rPr>
              <a:t>(</a:t>
            </a:r>
            <a:r>
              <a:rPr lang="de-DE" dirty="0" err="1">
                <a:highlight>
                  <a:srgbClr val="FFFF00"/>
                </a:highlight>
              </a:rPr>
              <a:t>yě</a:t>
            </a:r>
            <a:r>
              <a:rPr lang="de-DE" dirty="0">
                <a:highlight>
                  <a:srgbClr val="FFFF00"/>
                </a:highlight>
              </a:rPr>
              <a:t>)</a:t>
            </a:r>
            <a:r>
              <a:rPr lang="de-DE" dirty="0">
                <a:highlight>
                  <a:srgbClr val="99D6EB"/>
                </a:highlight>
              </a:rPr>
              <a:t> </a:t>
            </a:r>
            <a:r>
              <a:rPr lang="de-DE" dirty="0" err="1"/>
              <a:t>lái</a:t>
            </a:r>
            <a:r>
              <a:rPr lang="de-DE" dirty="0"/>
              <a:t> </a:t>
            </a:r>
            <a:r>
              <a:rPr lang="de-DE" dirty="0" err="1"/>
              <a:t>zi</a:t>
            </a:r>
            <a:r>
              <a:rPr lang="de-DE" dirty="0"/>
              <a:t>̀ (</a:t>
            </a:r>
            <a:r>
              <a:rPr lang="de-DE" dirty="0" err="1"/>
              <a:t>Fǎguó</a:t>
            </a:r>
            <a:r>
              <a:rPr lang="de-DE" dirty="0"/>
              <a:t> / </a:t>
            </a:r>
            <a:r>
              <a:rPr lang="de-DE" dirty="0" err="1"/>
              <a:t>Déguó</a:t>
            </a:r>
            <a:r>
              <a:rPr lang="de-DE" dirty="0"/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>
                <a:highlight>
                  <a:srgbClr val="00FFFF"/>
                </a:highlight>
              </a:rPr>
              <a:t>Wǒmen</a:t>
            </a:r>
            <a:r>
              <a:rPr lang="de-DE" dirty="0"/>
              <a:t> </a:t>
            </a:r>
            <a:r>
              <a:rPr lang="de-DE" dirty="0" err="1"/>
              <a:t>shì</a:t>
            </a:r>
            <a:r>
              <a:rPr lang="de-DE" dirty="0"/>
              <a:t> </a:t>
            </a:r>
            <a:r>
              <a:rPr lang="de-DE" dirty="0" err="1"/>
              <a:t>dàxuéshēng</a:t>
            </a:r>
            <a:r>
              <a:rPr lang="de-DE" dirty="0"/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>
                <a:highlight>
                  <a:srgbClr val="00FFFF"/>
                </a:highlight>
              </a:rPr>
              <a:t>Wǒmen</a:t>
            </a:r>
            <a:r>
              <a:rPr lang="de-DE" dirty="0"/>
              <a:t> </a:t>
            </a:r>
            <a:r>
              <a:rPr lang="de-DE" dirty="0" err="1"/>
              <a:t>zài</a:t>
            </a:r>
            <a:r>
              <a:rPr lang="de-DE" dirty="0"/>
              <a:t> </a:t>
            </a:r>
            <a:r>
              <a:rPr lang="de-DE" dirty="0" err="1"/>
              <a:t>xuéxí</a:t>
            </a:r>
            <a:r>
              <a:rPr lang="de-DE" dirty="0"/>
              <a:t> </a:t>
            </a:r>
            <a:r>
              <a:rPr lang="de-DE" dirty="0" err="1"/>
              <a:t>pǔtōnghuà</a:t>
            </a:r>
            <a:r>
              <a:rPr lang="de-DE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C9D05D-F751-70F6-D76B-2575C855FE74}"/>
              </a:ext>
            </a:extLst>
          </p:cNvPr>
          <p:cNvSpPr txBox="1"/>
          <p:nvPr/>
        </p:nvSpPr>
        <p:spPr>
          <a:xfrm>
            <a:off x="3903963" y="3352346"/>
            <a:ext cx="246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Repeat</a:t>
            </a:r>
          </a:p>
        </p:txBody>
      </p:sp>
      <p:pic>
        <p:nvPicPr>
          <p:cNvPr id="1026" name="Picture 2" descr="Deutsche Übersetzung von 普通话 ( putonghua / pŭtōnghuà ) - Hochchinesisch auf  Chinesisch">
            <a:extLst>
              <a:ext uri="{FF2B5EF4-FFF2-40B4-BE49-F238E27FC236}">
                <a16:creationId xmlns:a16="http://schemas.microsoft.com/office/drawing/2014/main" id="{B1F62888-C826-8FD3-560D-575D60BB0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9" t="30692" r="11997"/>
          <a:stretch/>
        </p:blipFill>
        <p:spPr bwMode="auto">
          <a:xfrm>
            <a:off x="4973236" y="510729"/>
            <a:ext cx="3154607" cy="211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utsche Übersetzung von 学生 ( xuesheng / xuésheng ) - Student auf Chinesisch">
            <a:extLst>
              <a:ext uri="{FF2B5EF4-FFF2-40B4-BE49-F238E27FC236}">
                <a16:creationId xmlns:a16="http://schemas.microsoft.com/office/drawing/2014/main" id="{7E4B7951-DBD8-7C40-8338-36C546007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3" t="30692" r="18600"/>
          <a:stretch/>
        </p:blipFill>
        <p:spPr bwMode="auto">
          <a:xfrm>
            <a:off x="5254396" y="3301777"/>
            <a:ext cx="2592288" cy="211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allivan">
            <a:extLst>
              <a:ext uri="{FF2B5EF4-FFF2-40B4-BE49-F238E27FC236}">
                <a16:creationId xmlns:a16="http://schemas.microsoft.com/office/drawing/2014/main" id="{C860BB8C-6DCD-F58A-D439-BBB5F3B1C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944" y="2924944"/>
            <a:ext cx="3888432" cy="30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ag of China - Wikipedia">
            <a:extLst>
              <a:ext uri="{FF2B5EF4-FFF2-40B4-BE49-F238E27FC236}">
                <a16:creationId xmlns:a16="http://schemas.microsoft.com/office/drawing/2014/main" id="{649B489B-37C4-F60B-B48B-224C5A196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095" y="908485"/>
            <a:ext cx="1887713" cy="12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799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He/she is… we are…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>
                <a:latin typeface="Calibri" panose="020F0502020204030204" pitchFamily="34" charset="0"/>
                <a:cs typeface="Calibri" panose="020F0502020204030204" pitchFamily="34" charset="0"/>
              </a:rPr>
              <a:t>Nei Ching Lou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session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will…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Recap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tones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Greetings</a:t>
            </a:r>
            <a:r>
              <a:rPr lang="de-DE" dirty="0"/>
              <a:t> and </a:t>
            </a:r>
            <a:r>
              <a:rPr lang="de-DE" dirty="0" err="1"/>
              <a:t>self-introduction</a:t>
            </a:r>
            <a:r>
              <a:rPr lang="de-DE" dirty="0"/>
              <a:t> (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Introduce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Different </a:t>
            </a:r>
            <a:r>
              <a:rPr lang="de-DE" dirty="0" err="1"/>
              <a:t>ways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express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062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He/she is… we are…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>
                <a:latin typeface="Calibri" panose="020F0502020204030204" pitchFamily="34" charset="0"/>
                <a:cs typeface="Calibri" panose="020F0502020204030204" pitchFamily="34" charset="0"/>
              </a:rPr>
              <a:t>Nei Ching Lou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20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Practice 2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0267" y="2085976"/>
            <a:ext cx="4445940" cy="3421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 err="1">
                <a:highlight>
                  <a:srgbClr val="00FF00"/>
                </a:highlight>
              </a:rPr>
              <a:t>Nǐ</a:t>
            </a:r>
            <a:r>
              <a:rPr lang="de-DE" sz="2000" dirty="0"/>
              <a:t>  </a:t>
            </a:r>
            <a:r>
              <a:rPr lang="de-DE" sz="2000" dirty="0" err="1"/>
              <a:t>hǎo</a:t>
            </a:r>
            <a:r>
              <a:rPr lang="de-DE" sz="2000" dirty="0"/>
              <a:t>. (</a:t>
            </a:r>
            <a:r>
              <a:rPr lang="de-DE" sz="2000" dirty="0" err="1"/>
              <a:t>Their</a:t>
            </a:r>
            <a:r>
              <a:rPr lang="de-DE" sz="2000" dirty="0"/>
              <a:t> </a:t>
            </a:r>
            <a:r>
              <a:rPr lang="de-DE" sz="2000" dirty="0" err="1"/>
              <a:t>name</a:t>
            </a:r>
            <a:r>
              <a:rPr lang="de-DE" sz="20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Wǒ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hěn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gāoxìng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jiàn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dào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nǐmen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!</a:t>
            </a:r>
            <a:endParaRPr lang="de-DE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Tā</a:t>
            </a:r>
            <a:r>
              <a:rPr lang="de-DE" dirty="0"/>
              <a:t> </a:t>
            </a:r>
            <a:r>
              <a:rPr lang="de-DE" dirty="0" err="1"/>
              <a:t>shì</a:t>
            </a:r>
            <a:r>
              <a:rPr lang="de-DE" dirty="0"/>
              <a:t> (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Tā</a:t>
            </a:r>
            <a:r>
              <a:rPr lang="de-DE" dirty="0"/>
              <a:t> </a:t>
            </a:r>
            <a:r>
              <a:rPr lang="de-DE" dirty="0" err="1"/>
              <a:t>lái</a:t>
            </a:r>
            <a:r>
              <a:rPr lang="de-DE" dirty="0"/>
              <a:t> </a:t>
            </a:r>
            <a:r>
              <a:rPr lang="de-DE" dirty="0" err="1"/>
              <a:t>zi</a:t>
            </a:r>
            <a:r>
              <a:rPr lang="de-DE" dirty="0"/>
              <a:t>̀ (</a:t>
            </a:r>
            <a:r>
              <a:rPr lang="de-DE" dirty="0" err="1"/>
              <a:t>Fǎguó</a:t>
            </a:r>
            <a:r>
              <a:rPr lang="de-DE" dirty="0"/>
              <a:t> / </a:t>
            </a:r>
            <a:r>
              <a:rPr lang="de-DE" dirty="0" err="1"/>
              <a:t>Déguó</a:t>
            </a:r>
            <a:r>
              <a:rPr lang="de-DE" dirty="0"/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>
                <a:highlight>
                  <a:srgbClr val="00FFFF"/>
                </a:highlight>
              </a:rPr>
              <a:t>Wǒmen</a:t>
            </a:r>
            <a:r>
              <a:rPr lang="de-DE" dirty="0"/>
              <a:t> </a:t>
            </a:r>
            <a:r>
              <a:rPr lang="de-DE" dirty="0" err="1"/>
              <a:t>zài</a:t>
            </a:r>
            <a:r>
              <a:rPr lang="de-DE" dirty="0"/>
              <a:t> </a:t>
            </a:r>
            <a:r>
              <a:rPr lang="de-DE" dirty="0" err="1"/>
              <a:t>xuéxí</a:t>
            </a:r>
            <a:r>
              <a:rPr lang="de-DE" dirty="0"/>
              <a:t> </a:t>
            </a:r>
            <a:r>
              <a:rPr lang="de-DE" dirty="0" err="1"/>
              <a:t>pǔtōnghuà</a:t>
            </a:r>
            <a:r>
              <a:rPr lang="de-DE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HK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Hǎo</a:t>
            </a:r>
            <a:r>
              <a:rPr lang="en-HK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HK" b="0" i="0" dirty="0" err="1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ya</a:t>
            </a:r>
            <a:r>
              <a:rPr lang="de-DE" i="0" dirty="0">
                <a:solidFill>
                  <a:schemeClr val="bg1">
                    <a:lumMod val="10000"/>
                  </a:schemeClr>
                </a:solidFill>
                <a:effectLst/>
                <a:latin typeface="Roboto" panose="02000000000000000000" pitchFamily="2" charset="0"/>
              </a:rPr>
              <a:t>！</a:t>
            </a: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Vertikaler Textplatzhalter 2">
            <a:extLst>
              <a:ext uri="{FF2B5EF4-FFF2-40B4-BE49-F238E27FC236}">
                <a16:creationId xmlns:a16="http://schemas.microsoft.com/office/drawing/2014/main" id="{06558FCC-D9D3-50FF-3885-1BBBFEC627AF}"/>
              </a:ext>
            </a:extLst>
          </p:cNvPr>
          <p:cNvSpPr txBox="1">
            <a:spLocks/>
          </p:cNvSpPr>
          <p:nvPr/>
        </p:nvSpPr>
        <p:spPr>
          <a:xfrm>
            <a:off x="6174358" y="1937834"/>
            <a:ext cx="444594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HK" dirty="0" err="1">
                <a:highlight>
                  <a:srgbClr val="00FF00"/>
                </a:highlight>
              </a:rPr>
              <a:t>Nǐ</a:t>
            </a:r>
            <a:r>
              <a:rPr lang="en-HK" dirty="0"/>
              <a:t>  </a:t>
            </a:r>
            <a:r>
              <a:rPr lang="en-HK" dirty="0" err="1"/>
              <a:t>hǎo</a:t>
            </a:r>
            <a:r>
              <a:rPr lang="en-HK" dirty="0"/>
              <a:t>. (Their name)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HK" dirty="0" err="1">
                <a:solidFill>
                  <a:schemeClr val="bg1">
                    <a:lumMod val="10000"/>
                  </a:schemeClr>
                </a:solidFill>
                <a:highlight>
                  <a:srgbClr val="FFFF00"/>
                </a:highlight>
              </a:rPr>
              <a:t>Wǒ</a:t>
            </a:r>
            <a:r>
              <a:rPr lang="en-HK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HK" dirty="0" err="1">
                <a:solidFill>
                  <a:schemeClr val="bg1">
                    <a:lumMod val="10000"/>
                  </a:schemeClr>
                </a:solidFill>
              </a:rPr>
              <a:t>hěn</a:t>
            </a:r>
            <a:r>
              <a:rPr lang="en-HK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HK" dirty="0" err="1">
                <a:solidFill>
                  <a:schemeClr val="bg1">
                    <a:lumMod val="10000"/>
                  </a:schemeClr>
                </a:solidFill>
              </a:rPr>
              <a:t>gāoxìng</a:t>
            </a:r>
            <a:r>
              <a:rPr lang="en-HK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HK" dirty="0" err="1">
                <a:solidFill>
                  <a:schemeClr val="bg1">
                    <a:lumMod val="10000"/>
                  </a:schemeClr>
                </a:solidFill>
              </a:rPr>
              <a:t>jiàn</a:t>
            </a:r>
            <a:r>
              <a:rPr lang="en-HK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HK" dirty="0" err="1">
                <a:solidFill>
                  <a:schemeClr val="bg1">
                    <a:lumMod val="10000"/>
                  </a:schemeClr>
                </a:solidFill>
              </a:rPr>
              <a:t>dào</a:t>
            </a:r>
            <a:r>
              <a:rPr lang="en-HK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HK" dirty="0" err="1">
                <a:solidFill>
                  <a:schemeClr val="bg1">
                    <a:lumMod val="10000"/>
                  </a:schemeClr>
                </a:solidFill>
              </a:rPr>
              <a:t>nǐmen</a:t>
            </a:r>
            <a:r>
              <a:rPr lang="en-HK" dirty="0">
                <a:solidFill>
                  <a:schemeClr val="bg1">
                    <a:lumMod val="10000"/>
                  </a:schemeClr>
                </a:solidFill>
              </a:rPr>
              <a:t>!</a:t>
            </a:r>
            <a:endParaRPr lang="en-HK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jiào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en-HK" dirty="0"/>
              <a:t> (</a:t>
            </a:r>
            <a:r>
              <a:rPr lang="en-HK" dirty="0" err="1"/>
              <a:t>yě</a:t>
            </a:r>
            <a:r>
              <a:rPr lang="en-HK" dirty="0"/>
              <a:t>) </a:t>
            </a:r>
            <a:r>
              <a:rPr lang="en-HK" dirty="0" err="1"/>
              <a:t>lái</a:t>
            </a:r>
            <a:r>
              <a:rPr lang="en-HK" dirty="0"/>
              <a:t> zì (</a:t>
            </a:r>
            <a:r>
              <a:rPr lang="en-HK" dirty="0" err="1"/>
              <a:t>Fǎguó</a:t>
            </a:r>
            <a:r>
              <a:rPr lang="en-HK" dirty="0"/>
              <a:t> / </a:t>
            </a:r>
            <a:r>
              <a:rPr lang="en-HK" dirty="0" err="1"/>
              <a:t>Déguó</a:t>
            </a:r>
            <a:r>
              <a:rPr lang="en-HK" dirty="0"/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HK" dirty="0" err="1">
                <a:highlight>
                  <a:srgbClr val="FFFF00"/>
                </a:highlight>
              </a:rPr>
              <a:t>Wǒ</a:t>
            </a:r>
            <a:r>
              <a:rPr lang="en-HK" dirty="0"/>
              <a:t> </a:t>
            </a:r>
            <a:r>
              <a:rPr lang="en-HK" dirty="0" err="1"/>
              <a:t>yě</a:t>
            </a:r>
            <a:r>
              <a:rPr lang="en-HK" dirty="0"/>
              <a:t> </a:t>
            </a:r>
            <a:r>
              <a:rPr lang="en-HK" dirty="0" err="1"/>
              <a:t>zài</a:t>
            </a:r>
            <a:r>
              <a:rPr lang="en-HK" dirty="0"/>
              <a:t> </a:t>
            </a:r>
            <a:r>
              <a:rPr lang="en-HK" dirty="0" err="1"/>
              <a:t>xuéxí</a:t>
            </a:r>
            <a:r>
              <a:rPr lang="en-HK" dirty="0"/>
              <a:t> </a:t>
            </a:r>
            <a:r>
              <a:rPr lang="en-HK" dirty="0" err="1"/>
              <a:t>pǔtōnghuà</a:t>
            </a:r>
            <a:r>
              <a:rPr lang="en-HK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HK" dirty="0" err="1"/>
              <a:t>Zánmen</a:t>
            </a:r>
            <a:r>
              <a:rPr lang="en-HK" dirty="0"/>
              <a:t> </a:t>
            </a:r>
            <a:r>
              <a:rPr lang="en-HK" dirty="0" err="1"/>
              <a:t>yīqǐ</a:t>
            </a:r>
            <a:r>
              <a:rPr lang="en-HK" dirty="0"/>
              <a:t> </a:t>
            </a:r>
            <a:r>
              <a:rPr lang="en-HK" dirty="0" err="1"/>
              <a:t>qù</a:t>
            </a:r>
            <a:r>
              <a:rPr lang="en-HK" dirty="0"/>
              <a:t> </a:t>
            </a:r>
            <a:r>
              <a:rPr lang="en-HK" dirty="0" err="1"/>
              <a:t>ba</a:t>
            </a:r>
            <a:r>
              <a:rPr lang="en-HK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HK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375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He/she is… we are…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>
                <a:latin typeface="Calibri" panose="020F0502020204030204" pitchFamily="34" charset="0"/>
                <a:cs typeface="Calibri" panose="020F0502020204030204" pitchFamily="34" charset="0"/>
              </a:rPr>
              <a:t>Nei Ching Lou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21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Well </a:t>
            </a:r>
            <a:r>
              <a:rPr lang="de-DE" dirty="0" err="1"/>
              <a:t>done</a:t>
            </a:r>
            <a:r>
              <a:rPr lang="de-DE" dirty="0"/>
              <a:t>! Today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learnt</a:t>
            </a:r>
            <a:r>
              <a:rPr lang="de-DE" dirty="0"/>
              <a:t>…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666872" lvl="1" indent="-342900"/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Pronouns</a:t>
            </a: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  <a:p>
            <a:pPr marL="666872" lvl="1" indent="-342900"/>
            <a:r>
              <a:rPr lang="en-US" b="0" dirty="0">
                <a:solidFill>
                  <a:schemeClr val="bg1">
                    <a:lumMod val="10000"/>
                  </a:schemeClr>
                </a:solidFill>
              </a:rPr>
              <a:t>Some verbs</a:t>
            </a: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  <a:p>
            <a:pPr marL="666872" lvl="1" indent="-342900"/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Introducing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your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friends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to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other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people</a:t>
            </a: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  <a:p>
            <a:pPr marL="666872" lvl="1" indent="-342900"/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3314" name="Picture 2" descr="Tgif - Kostenlose kommunikation Icons">
            <a:extLst>
              <a:ext uri="{FF2B5EF4-FFF2-40B4-BE49-F238E27FC236}">
                <a16:creationId xmlns:a16="http://schemas.microsoft.com/office/drawing/2014/main" id="{4ED012FD-68E9-FB32-5A3C-E316E88AF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334" y="1227336"/>
            <a:ext cx="4403328" cy="440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681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He/she is… we are…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>
                <a:latin typeface="Calibri" panose="020F0502020204030204" pitchFamily="34" charset="0"/>
                <a:cs typeface="Calibri" panose="020F0502020204030204" pitchFamily="34" charset="0"/>
              </a:rPr>
              <a:t>Nei Ching Lou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22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Next </a:t>
            </a:r>
            <a:r>
              <a:rPr lang="de-DE" dirty="0" err="1"/>
              <a:t>week</a:t>
            </a:r>
            <a:r>
              <a:rPr lang="de-DE" dirty="0"/>
              <a:t>…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666872" lvl="1" indent="-342900"/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Numbers</a:t>
            </a:r>
          </a:p>
          <a:p>
            <a:pPr marL="666872" lvl="1" indent="-342900"/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Months</a:t>
            </a:r>
            <a:endParaRPr lang="de-DE" dirty="0">
              <a:solidFill>
                <a:schemeClr val="bg1">
                  <a:lumMod val="10000"/>
                </a:schemeClr>
              </a:solidFill>
            </a:endParaRPr>
          </a:p>
          <a:p>
            <a:pPr marL="666872" lvl="1" indent="-342900"/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Weekdays</a:t>
            </a:r>
            <a:endParaRPr lang="de-DE" dirty="0">
              <a:solidFill>
                <a:schemeClr val="bg1">
                  <a:lumMod val="10000"/>
                </a:schemeClr>
              </a:solidFill>
            </a:endParaRPr>
          </a:p>
          <a:p>
            <a:pPr marL="666872" lvl="1" indent="-342900"/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Birthday</a:t>
            </a:r>
          </a:p>
        </p:txBody>
      </p:sp>
    </p:spTree>
    <p:extLst>
      <p:ext uri="{BB962C8B-B14F-4D97-AF65-F5344CB8AC3E}">
        <p14:creationId xmlns:p14="http://schemas.microsoft.com/office/powerpoint/2010/main" val="2948811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He/she is… we are…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>
                <a:latin typeface="Calibri" panose="020F0502020204030204" pitchFamily="34" charset="0"/>
                <a:cs typeface="Calibri" panose="020F0502020204030204" pitchFamily="34" charset="0"/>
              </a:rPr>
              <a:t>Nei Ching Lou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23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www.youtube.com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watch?v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TnwOEBISYqU&amp;t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=37s&amp;ab_channel=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MangoLanguages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48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He/she is… we are…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>
                <a:latin typeface="Calibri" panose="020F0502020204030204" pitchFamily="34" charset="0"/>
                <a:cs typeface="Calibri" panose="020F0502020204030204" pitchFamily="34" charset="0"/>
              </a:rPr>
              <a:t>Nei Ching Lou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24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last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thing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Thank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you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and goodbye!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b="0" dirty="0">
                <a:solidFill>
                  <a:schemeClr val="bg1">
                    <a:lumMod val="10000"/>
                  </a:schemeClr>
                </a:solidFill>
              </a:rPr>
              <a:t>谢谢，再见！</a:t>
            </a:r>
            <a:endParaRPr lang="en-HK" altLang="zh-TW" b="0" dirty="0">
              <a:solidFill>
                <a:schemeClr val="bg1">
                  <a:lumMod val="1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Xièxiè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zàijiàn</a:t>
            </a: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4338" name="Picture 2" descr="Bye Vektorgrafiken und Vektor-Icons zum kostenlosen Download">
            <a:extLst>
              <a:ext uri="{FF2B5EF4-FFF2-40B4-BE49-F238E27FC236}">
                <a16:creationId xmlns:a16="http://schemas.microsoft.com/office/drawing/2014/main" id="{9DB60A86-E394-3572-95C9-4D23D050E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780126"/>
            <a:ext cx="4797152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012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He/she is… we are…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>
                <a:latin typeface="Calibri" panose="020F0502020204030204" pitchFamily="34" charset="0"/>
                <a:cs typeface="Calibri" panose="020F0502020204030204" pitchFamily="34" charset="0"/>
              </a:rPr>
              <a:t>Nei Ching Lou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Recap</a:t>
            </a:r>
            <a:r>
              <a:rPr lang="de-DE" dirty="0"/>
              <a:t>: 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Tones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pic>
        <p:nvPicPr>
          <p:cNvPr id="1026" name="Picture 2" descr="The Four Chinese Tones">
            <a:extLst>
              <a:ext uri="{FF2B5EF4-FFF2-40B4-BE49-F238E27FC236}">
                <a16:creationId xmlns:a16="http://schemas.microsoft.com/office/drawing/2014/main" id="{F084EEAC-82B3-27F0-B63B-FAAACAE5A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430" y="1621007"/>
            <a:ext cx="371703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4 Tones | One-To-One Chinese Lessons | Chinese lessons, Mandarin chinese  learning, Chinese language">
            <a:extLst>
              <a:ext uri="{FF2B5EF4-FFF2-40B4-BE49-F238E27FC236}">
                <a16:creationId xmlns:a16="http://schemas.microsoft.com/office/drawing/2014/main" id="{B2EA0EF1-F249-D8F4-1A3B-DA5545F02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99" y="2132856"/>
            <a:ext cx="5381104" cy="292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285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He/she is… we are…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>
                <a:latin typeface="Calibri" panose="020F0502020204030204" pitchFamily="34" charset="0"/>
                <a:cs typeface="Calibri" panose="020F0502020204030204" pitchFamily="34" charset="0"/>
              </a:rPr>
              <a:t>Nei Ching Lou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Small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recap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third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tone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followed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another</a:t>
            </a:r>
            <a:r>
              <a:rPr lang="de-DE" dirty="0"/>
              <a:t> </a:t>
            </a:r>
            <a:r>
              <a:rPr lang="de-DE" b="1" dirty="0" err="1"/>
              <a:t>third</a:t>
            </a:r>
            <a:r>
              <a:rPr lang="de-DE" b="1" dirty="0"/>
              <a:t> tone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character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pronounced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 err="1"/>
              <a:t>second</a:t>
            </a:r>
            <a:r>
              <a:rPr lang="de-DE" b="1" dirty="0"/>
              <a:t> tone</a:t>
            </a:r>
            <a:r>
              <a:rPr lang="de-DE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followed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b="1" dirty="0" err="1"/>
              <a:t>any</a:t>
            </a:r>
            <a:r>
              <a:rPr lang="de-DE" b="1" dirty="0"/>
              <a:t> </a:t>
            </a:r>
            <a:r>
              <a:rPr lang="de-DE" b="1" dirty="0" err="1"/>
              <a:t>other</a:t>
            </a:r>
            <a:r>
              <a:rPr lang="de-DE" b="1" dirty="0"/>
              <a:t> </a:t>
            </a:r>
            <a:r>
              <a:rPr lang="de-DE" b="1" dirty="0" err="1"/>
              <a:t>tones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character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pronounced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b="1" dirty="0"/>
              <a:t>half </a:t>
            </a:r>
            <a:r>
              <a:rPr lang="de-DE" b="1" dirty="0" err="1"/>
              <a:t>third</a:t>
            </a:r>
            <a:r>
              <a:rPr lang="de-DE" b="1" dirty="0"/>
              <a:t> tone</a:t>
            </a:r>
            <a:r>
              <a:rPr lang="de-DE" dirty="0"/>
              <a:t>.</a:t>
            </a:r>
          </a:p>
          <a:p>
            <a:pPr marL="781172" lvl="1" indent="-457200">
              <a:buFont typeface="Arial" panose="020B0604020202020204" pitchFamily="34" charset="0"/>
              <a:buChar char="•"/>
            </a:pPr>
            <a:r>
              <a:rPr lang="de-DE" b="0" dirty="0"/>
              <a:t>(</a:t>
            </a:r>
            <a:r>
              <a:rPr lang="de-DE" b="0" dirty="0" err="1"/>
              <a:t>skip</a:t>
            </a:r>
            <a:r>
              <a:rPr lang="de-DE" b="0" dirty="0"/>
              <a:t> </a:t>
            </a:r>
            <a:r>
              <a:rPr lang="de-DE" b="0" dirty="0" err="1"/>
              <a:t>the</a:t>
            </a:r>
            <a:r>
              <a:rPr lang="de-DE" b="0" dirty="0"/>
              <a:t> </a:t>
            </a:r>
            <a:r>
              <a:rPr lang="de-DE" b="0" dirty="0" err="1"/>
              <a:t>rising</a:t>
            </a:r>
            <a:r>
              <a:rPr lang="de-DE" b="0" dirty="0"/>
              <a:t> </a:t>
            </a:r>
            <a:r>
              <a:rPr lang="de-DE" b="0" dirty="0" err="1"/>
              <a:t>part</a:t>
            </a:r>
            <a:r>
              <a:rPr lang="de-DE" b="0" dirty="0"/>
              <a:t>)</a:t>
            </a:r>
          </a:p>
          <a:p>
            <a:pPr marL="781172" lvl="1" indent="-457200">
              <a:buFont typeface="Arial" panose="020B0604020202020204" pitchFamily="34" charset="0"/>
              <a:buChar char="•"/>
            </a:pPr>
            <a:r>
              <a:rPr lang="de-DE" b="0" dirty="0"/>
              <a:t>Keep </a:t>
            </a:r>
            <a:r>
              <a:rPr lang="de-DE" b="0" dirty="0" err="1"/>
              <a:t>it</a:t>
            </a:r>
            <a:r>
              <a:rPr lang="de-DE" b="0" dirty="0"/>
              <a:t> </a:t>
            </a:r>
            <a:r>
              <a:rPr lang="de-DE" dirty="0"/>
              <a:t>FLAT &amp; LOW</a:t>
            </a:r>
          </a:p>
        </p:txBody>
      </p:sp>
      <p:pic>
        <p:nvPicPr>
          <p:cNvPr id="17412" name="Picture 4" descr="Nick Young got trolled with his own meme - SBNation.com">
            <a:extLst>
              <a:ext uri="{FF2B5EF4-FFF2-40B4-BE49-F238E27FC236}">
                <a16:creationId xmlns:a16="http://schemas.microsoft.com/office/drawing/2014/main" id="{EE449BA8-E053-5C70-AD5F-20C751E5B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302" y="3476781"/>
            <a:ext cx="2769096" cy="236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047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He/she is… we are…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>
                <a:latin typeface="Calibri" panose="020F0502020204030204" pitchFamily="34" charset="0"/>
                <a:cs typeface="Calibri" panose="020F0502020204030204" pitchFamily="34" charset="0"/>
              </a:rPr>
              <a:t>Nei Ching Lou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Warm </a:t>
            </a:r>
            <a:r>
              <a:rPr lang="de-DE" dirty="0" err="1"/>
              <a:t>up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dirty="0"/>
              <a:t>Video (2:01-2:35)</a:t>
            </a:r>
          </a:p>
          <a:p>
            <a:endParaRPr lang="de-DE" dirty="0"/>
          </a:p>
          <a:p>
            <a:pPr lvl="1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0904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He/she is… we are…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>
                <a:latin typeface="Calibri" panose="020F0502020204030204" pitchFamily="34" charset="0"/>
                <a:cs typeface="Calibri" panose="020F0502020204030204" pitchFamily="34" charset="0"/>
              </a:rPr>
              <a:t>Nei Ching Lou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pic>
        <p:nvPicPr>
          <p:cNvPr id="2" name="The Four Tones - Basic Chinese Mandarin Ep. 2" descr="The Four Tones - Basic Chinese Mandarin Ep. 2">
            <a:hlinkClick r:id="" action="ppaction://media"/>
            <a:extLst>
              <a:ext uri="{FF2B5EF4-FFF2-40B4-BE49-F238E27FC236}">
                <a16:creationId xmlns:a16="http://schemas.microsoft.com/office/drawing/2014/main" id="{D2436752-30A9-1327-E095-DB2E92BA90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1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He/she is… we are…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>
                <a:latin typeface="Calibri" panose="020F0502020204030204" pitchFamily="34" charset="0"/>
                <a:cs typeface="Calibri" panose="020F0502020204030204" pitchFamily="34" charset="0"/>
              </a:rPr>
              <a:t>Nei Ching Lou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Recap</a:t>
            </a:r>
            <a:r>
              <a:rPr lang="de-DE" dirty="0"/>
              <a:t> 2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/>
              <a:t>A: </a:t>
            </a:r>
            <a:r>
              <a:rPr lang="de-DE" sz="2000" dirty="0" err="1">
                <a:highlight>
                  <a:srgbClr val="00FF00"/>
                </a:highlight>
              </a:rPr>
              <a:t>Nǐ</a:t>
            </a:r>
            <a:r>
              <a:rPr lang="de-DE" sz="2000" dirty="0"/>
              <a:t>  </a:t>
            </a:r>
            <a:r>
              <a:rPr lang="de-DE" sz="2000" dirty="0" err="1"/>
              <a:t>hǎo</a:t>
            </a:r>
            <a:r>
              <a:rPr lang="de-DE" sz="2000" dirty="0"/>
              <a:t>. </a:t>
            </a:r>
            <a:r>
              <a:rPr lang="de-DE" sz="2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jiào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r>
              <a:rPr lang="de-DE" dirty="0"/>
              <a:t>   </a:t>
            </a:r>
            <a:r>
              <a:rPr lang="de-DE" dirty="0">
                <a:highlight>
                  <a:srgbClr val="FFFF00"/>
                </a:highlight>
              </a:rPr>
              <a:t>Wǒ</a:t>
            </a:r>
            <a:r>
              <a:rPr lang="de-DE" dirty="0"/>
              <a:t> </a:t>
            </a:r>
            <a:r>
              <a:rPr lang="de-DE" dirty="0" err="1"/>
              <a:t>lái</a:t>
            </a:r>
            <a:r>
              <a:rPr lang="de-DE" dirty="0"/>
              <a:t> </a:t>
            </a:r>
            <a:r>
              <a:rPr lang="de-DE" dirty="0" err="1"/>
              <a:t>zi</a:t>
            </a:r>
            <a:r>
              <a:rPr lang="de-DE" dirty="0"/>
              <a:t>̀ … </a:t>
            </a:r>
            <a:r>
              <a:rPr lang="de-DE" dirty="0">
                <a:highlight>
                  <a:srgbClr val="FFFF00"/>
                </a:highlight>
              </a:rPr>
              <a:t>Nǐ </a:t>
            </a:r>
            <a:r>
              <a:rPr lang="de-DE" dirty="0"/>
              <a:t>ne?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B</a:t>
            </a:r>
            <a:r>
              <a:rPr lang="de-DE" sz="2000" dirty="0"/>
              <a:t>: </a:t>
            </a:r>
            <a:r>
              <a:rPr lang="de-DE" sz="2000" dirty="0" err="1">
                <a:highlight>
                  <a:srgbClr val="00FF00"/>
                </a:highlight>
              </a:rPr>
              <a:t>Nǐ</a:t>
            </a:r>
            <a:r>
              <a:rPr lang="de-DE" sz="2000" dirty="0"/>
              <a:t>  </a:t>
            </a:r>
            <a:r>
              <a:rPr lang="de-DE" sz="2000" dirty="0" err="1"/>
              <a:t>hǎo</a:t>
            </a:r>
            <a:r>
              <a:rPr lang="de-DE" sz="2000" dirty="0"/>
              <a:t>. (</a:t>
            </a:r>
            <a:r>
              <a:rPr lang="de-DE" sz="2000" dirty="0" err="1"/>
              <a:t>his</a:t>
            </a:r>
            <a:r>
              <a:rPr lang="de-DE" sz="2000" dirty="0"/>
              <a:t>/her </a:t>
            </a:r>
            <a:r>
              <a:rPr lang="de-DE" sz="2000" dirty="0" err="1"/>
              <a:t>name</a:t>
            </a:r>
            <a:r>
              <a:rPr lang="de-DE" sz="2000" dirty="0"/>
              <a:t>).  </a:t>
            </a:r>
            <a:r>
              <a:rPr lang="de-DE" sz="2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jiào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).   </a:t>
            </a:r>
            <a:r>
              <a:rPr lang="de-DE" dirty="0">
                <a:highlight>
                  <a:srgbClr val="FFFF00"/>
                </a:highlight>
              </a:rPr>
              <a:t>Wǒ</a:t>
            </a:r>
            <a:r>
              <a:rPr lang="de-DE" dirty="0"/>
              <a:t> </a:t>
            </a:r>
            <a:r>
              <a:rPr lang="de-DE" dirty="0" err="1"/>
              <a:t>lái</a:t>
            </a:r>
            <a:r>
              <a:rPr lang="de-DE" dirty="0"/>
              <a:t> </a:t>
            </a:r>
            <a:r>
              <a:rPr lang="de-DE" dirty="0" err="1"/>
              <a:t>zi</a:t>
            </a:r>
            <a:r>
              <a:rPr lang="de-DE" dirty="0"/>
              <a:t>̀… </a:t>
            </a:r>
            <a:r>
              <a:rPr lang="de-DE" dirty="0">
                <a:highlight>
                  <a:srgbClr val="FFFF00"/>
                </a:highlight>
              </a:rPr>
              <a:t>Ni</a:t>
            </a:r>
            <a:r>
              <a:rPr lang="de-DE" dirty="0"/>
              <a:t>̌ ne?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C: ……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083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He/she is… we are…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8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713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He/she is… we are…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>
                <a:latin typeface="Calibri" panose="020F0502020204030204" pitchFamily="34" charset="0"/>
                <a:cs typeface="Calibri" panose="020F0502020204030204" pitchFamily="34" charset="0"/>
              </a:rPr>
              <a:t>Nei Ching Lou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I</a:t>
            </a: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2050" name="Picture 2" descr="Smiling lovely young woman pointing at herself. Pretty lady looking at  camera. Self-reliance concept. Isolated front view on white background.  Stock-Foto | Adobe Stock">
            <a:extLst>
              <a:ext uri="{FF2B5EF4-FFF2-40B4-BE49-F238E27FC236}">
                <a16:creationId xmlns:a16="http://schemas.microsoft.com/office/drawing/2014/main" id="{54B97EBC-4189-8837-537F-4377E3359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r="11133"/>
          <a:stretch/>
        </p:blipFill>
        <p:spPr bwMode="auto">
          <a:xfrm>
            <a:off x="5310262" y="1414209"/>
            <a:ext cx="5040560" cy="41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788464"/>
      </p:ext>
    </p:extLst>
  </p:cSld>
  <p:clrMapOvr>
    <a:masterClrMapping/>
  </p:clrMapOvr>
</p:sld>
</file>

<file path=ppt/theme/theme1.xml><?xml version="1.0" encoding="utf-8"?>
<a:theme xmlns:a="http://schemas.openxmlformats.org/drawingml/2006/main" name="WWU Münster PowerPoint Master">
  <a:themeElements>
    <a:clrScheme name="WWU Münster">
      <a:dk1>
        <a:srgbClr val="58585A"/>
      </a:dk1>
      <a:lt1>
        <a:srgbClr val="F4F4F4"/>
      </a:lt1>
      <a:dk2>
        <a:srgbClr val="F4F4F4"/>
      </a:dk2>
      <a:lt2>
        <a:srgbClr val="009DD1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WWU_Var1_Meta_16x9_02.potx" id="{4D6FD075-7A6A-49AF-9F12-E0D3C3A1D824}" vid="{3139306D-F639-4A8A-884A-B90BDA1ACFF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16902</TotalTime>
  <Words>715</Words>
  <Application>Microsoft Macintosh PowerPoint</Application>
  <PresentationFormat>Custom</PresentationFormat>
  <Paragraphs>156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Meta Offc Pro</vt:lpstr>
      <vt:lpstr>Arial</vt:lpstr>
      <vt:lpstr>Calibri</vt:lpstr>
      <vt:lpstr>Roboto</vt:lpstr>
      <vt:lpstr>WWU Münster PowerPoint Master</vt:lpstr>
      <vt:lpstr>Tā shì… wǒmen shì… </vt:lpstr>
      <vt:lpstr>During this session, we will…</vt:lpstr>
      <vt:lpstr>Recap: Tones</vt:lpstr>
      <vt:lpstr>Small recap about the third tone</vt:lpstr>
      <vt:lpstr>Warm up</vt:lpstr>
      <vt:lpstr>PowerPoint Presentation</vt:lpstr>
      <vt:lpstr>Recap 2</vt:lpstr>
      <vt:lpstr>Questions?</vt:lpstr>
      <vt:lpstr>Wǒ</vt:lpstr>
      <vt:lpstr>Nǐ / Nǐmen</vt:lpstr>
      <vt:lpstr>Tā/tāmen</vt:lpstr>
      <vt:lpstr>Gāoxìng / kāixīn</vt:lpstr>
      <vt:lpstr>Kàn / Jiàn</vt:lpstr>
      <vt:lpstr>Qù / Zǒu</vt:lpstr>
      <vt:lpstr>Guóyǔ / Zhōngwén / Pǔtōnghuà</vt:lpstr>
      <vt:lpstr>Xuéxí</vt:lpstr>
      <vt:lpstr>Dàxuéshēng</vt:lpstr>
      <vt:lpstr>Practice</vt:lpstr>
      <vt:lpstr>Practice 1</vt:lpstr>
      <vt:lpstr>Practice 2</vt:lpstr>
      <vt:lpstr>Well done! Today you learnt…</vt:lpstr>
      <vt:lpstr>Next week…</vt:lpstr>
      <vt:lpstr>Reference</vt:lpstr>
      <vt:lpstr>One last thing…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Nei Ching Lou</cp:lastModifiedBy>
  <cp:revision>72</cp:revision>
  <dcterms:created xsi:type="dcterms:W3CDTF">2019-09-05T08:02:51Z</dcterms:created>
  <dcterms:modified xsi:type="dcterms:W3CDTF">2023-10-30T12:28:44Z</dcterms:modified>
</cp:coreProperties>
</file>