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9" r:id="rId2"/>
    <p:sldId id="257" r:id="rId3"/>
    <p:sldId id="265" r:id="rId4"/>
    <p:sldId id="294" r:id="rId5"/>
    <p:sldId id="266" r:id="rId6"/>
    <p:sldId id="292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80" r:id="rId17"/>
    <p:sldId id="281" r:id="rId18"/>
    <p:sldId id="295" r:id="rId19"/>
    <p:sldId id="269" r:id="rId20"/>
    <p:sldId id="270" r:id="rId21"/>
    <p:sldId id="271" r:id="rId22"/>
    <p:sldId id="262" r:id="rId23"/>
    <p:sldId id="272" r:id="rId24"/>
    <p:sldId id="293" r:id="rId25"/>
    <p:sldId id="278" r:id="rId26"/>
    <p:sldId id="273" r:id="rId27"/>
    <p:sldId id="274" r:id="rId28"/>
    <p:sldId id="275" r:id="rId29"/>
    <p:sldId id="279" r:id="rId30"/>
    <p:sldId id="276" r:id="rId31"/>
    <p:sldId id="277" r:id="rId32"/>
    <p:sldId id="284" r:id="rId33"/>
    <p:sldId id="290" r:id="rId34"/>
    <p:sldId id="283" r:id="rId35"/>
    <p:sldId id="285" r:id="rId36"/>
    <p:sldId id="286" r:id="rId37"/>
    <p:sldId id="287" r:id="rId38"/>
    <p:sldId id="305" r:id="rId39"/>
    <p:sldId id="289" r:id="rId40"/>
    <p:sldId id="264" r:id="rId41"/>
    <p:sldId id="291" r:id="rId42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6197" autoAdjust="0"/>
  </p:normalViewPr>
  <p:slideViewPr>
    <p:cSldViewPr snapToObjects="1">
      <p:cViewPr varScale="1">
        <p:scale>
          <a:sx n="119" d="100"/>
          <a:sy n="119" d="100"/>
        </p:scale>
        <p:origin x="632" y="184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28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16383,'51'0'0,"-1"0"0,8 0 0,1 0 0,6 0 0,10 0 0,12 0 0,18 0 0,3 0 0,-13 0 0,-22 0 0,-7 0 0,7 0 0,18 0 0,12 0 0,-4 0 0,-20 0 0,-24 0 0,-9 0 0,32 0 0,-14 0 0,-2 0 0,9 0 0,18 0 0,8 0 0,1 0 0,-15 0 0,-21 0 0,-19 0 0,-16 0 0,-9 2 0,-4 0 0,2 0 0,1 0 0,8-2 0,3 0 0,0 0 0,-3 0 0,-5 0 0,-7 1 0,-5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39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16383,'61'0'0,"1"0"0,7 0 0,4 0 0,18 0 0,6 0 0,-21 0 0,2 0 0,3 0 0,12 0 0,3 0 0,1 0 0,-20 0 0,2 0 0,0 0 0,1 0 0,5 0 0,1 0 0,0 0 0,-2 0 0,-4 0 0,-2 0 0,0 0 0,-3 0 0,15 0 0,-2 0 0,-5 0 0,20 0 0,-10 0 0,-34 0 0,-6 0 0,21 0 0,-33 0 0,-22 0 0,-6 0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44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16383,'64'0'0,"-1"0"0,4 0 0,1 0 0,5 0 0,2 0 0,1 0 0,1 0 0,-2 0 0,1 0 0,-3 0 0,-1 0 0,-1 0 0,-1 0 0,-4 0 0,-1 0 0,-4 0 0,-3 0 0,-6 0 0,-2 0 0,37 0 0,0 0 0,5 0 0,-41 0 0,1 0 0,2 0 0,0 0 0,-1 0 0,-1 0 0,40 0 0,-26 0 0,-21 0 0,-16 0 0,-17 0 0,4 0 0,-3 0 0,5 0 0,3 0 0,-7 0 0,2 0 0,-2 0 0,6 0 0,-3 0 0,1 0 0,-4 0 0,0 0 0,7 4 0,-5-3 0,2 2 0,-5-3 0,8 5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50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57 16383,'95'0'0,"-34"0"0,4 0 0,16 0 0,4 0 0,7 0 0,1 0 0,-2 0 0,-1 0 0,-11 0 0,-4 0 0,-11 0 0,-5 0 0,31 0 0,-30 0 0,-17 0 0,-11 0 0,0 0 0,4 0 0,7 0 0,7 0 0,6 0 0,3 0 0,-3 0 0,-8 0 0,-11-2 0,-9 0 0,-13 0 0,-2 0 0,22-1 0,11-2 0,32-3 0,-1-2 0,-9 2 0,-17 3 0,-17 1 0,-15 2 0,-11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8:56.7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0 122 16383,'71'0'0,"11"0"0,3 0 0,-33 0 0,1 0 0,1 0 0,2 0 0,3 1 0,2-2 0,0 0 0,0-2 0,-2 0 0,-1 0 0,0-1 0,-1-1 0,42-3 0,-7 2 0,-11-1 0,-13 1 0,-11 0 0,-10 2 0,-5 1 0,-2-2 0,-2 2 0,-1-2 0,-2 2 0,1-1 0,2-1 0,0-2 0,-2 1 0,-1-1 0,-4 3 0,0 1 0,2 1 0,0 2 0,2-2 0,1 0 0,-1-1 0,0 2 0,-2 1 0,-2 0 0,-5 0 0,-5 0 0,-4 0 0,-2 0 0,-1 0 0,3 0 0,2 0 0,-1 0 0,0 0 0,-2 0 0,0 2 0,0 1 0,-3 7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16383,'99'0'0,"-1"0"0,-9 0 0,8 0 0,-46 0 0,0 0 0,2 0 0,1 0 0,4 0 0,1 0 0,4 0 0,0 0 0,0 0 0,0 0 0,-1 0 0,-3 0 0,39 0 0,-20 0 0,-18 0 0,-10 0 0,-5 0 0,-3 0 0,1 0 0,-2 0 0,2-3 0,4-2 0,3 0 0,1 0 0,-3 5 0,-3 0 0,-4 0 0,-3 0 0,0 0 0,-3 0 0,-3 0 0,-5 0 0,-3-2 0,-4 0 0,-1 0 0,-1 0 0,-2 2 0,0 0 0,-1 0 0,1 0 0,0 0 0,0 0 0,0 0 0,0 0 0,0 0 0,-1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6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80 16383,'52'0'0,"0"0"0,1 0 0,0 0 0,-3 0 0,0 0 0,48 0 0,1 0 0,-14 0 0,-4 0 0,-4 0 0,-1-2 0,-2-2 0,-2-1 0,-8-2 0,-7 1 0,-7-1 0,-9 0 0,0 2 0,1 1 0,7 1 0,38-2 0,-24 0 0,20 3 0,-41-1 0,-8 3 0,-6 0 0,-4 0 0,-1 0 0,-1 0 0,2 0 0,1 0 0,-1 0 0,-1 0 0,-3 0 0,1 0 0,-1 0 0,-1 0 0,-1 0 0,-2 0 0,0 0 0,-2-2 0,4 1 0,-4-2 0,4 2 0,0 1 0,-6 0 0,8 0 0,-8-3 0,5-1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10:39:09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82 16383,'92'0'0,"-4"0"0,-18 0 0,0 0 0,-2 0 0,0 0 0,-4 0 0,-2 0 0,-1 0 0,-4 0 0,-2 0 0,1 0 0,3-2 0,1-1 0,1 0 0,-4-1 0,-4 2 0,-6-3 0,-3 1 0,2 0 0,4-1 0,6 0 0,2 0 0,0 0 0,-1 0 0,-1 2 0,-5-1 0,-8 1 0,-8-1 0,-5 1 0,-6 0 0,0 2 0,-3 1 0,-2 0 0,-1 0 0,-2 0 0,0 0 0,0-1 0,0-1 0,-1 0 0,1 0 0,0 1 0,0 1 0,0 0 0,3 0 0,-5 0 0,7 0 0,-8 0 0,2 0 0,4 0 0,-8 0 0,8 0 0,-3 0 0,-3 0 0,11 0 0,-7 0 0,7 0 0,-3 0 0,-9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23.10.23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67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1" name="livng.knowledge">
            <a:extLst>
              <a:ext uri="{FF2B5EF4-FFF2-40B4-BE49-F238E27FC236}">
                <a16:creationId xmlns:a16="http://schemas.microsoft.com/office/drawing/2014/main" id="{B73DE3EF-896D-4971-8C8A-221E397EE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659FDFF9-C6F9-4AC7-9609-7E5702684F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0" y="-8288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146258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2894" y="354219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5970" y="2513778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9A159AA1-9B2C-4721-B871-37BB4C5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8.jpe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4xxclxvrExI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你好，我叫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⋯⋯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err="1"/>
              <a:t>Nǐ</a:t>
            </a:r>
            <a:r>
              <a:rPr lang="de-DE" sz="2800" dirty="0"/>
              <a:t> </a:t>
            </a:r>
            <a:r>
              <a:rPr lang="de-DE" sz="2800" dirty="0" err="1"/>
              <a:t>hǎo</a:t>
            </a:r>
            <a:r>
              <a:rPr lang="de-DE" sz="2800" dirty="0"/>
              <a:t>     </a:t>
            </a:r>
            <a:r>
              <a:rPr lang="de-DE" sz="2800" dirty="0" err="1"/>
              <a:t>wǒ</a:t>
            </a:r>
            <a:r>
              <a:rPr lang="de-DE" sz="2800" dirty="0"/>
              <a:t> </a:t>
            </a:r>
            <a:r>
              <a:rPr lang="de-DE" sz="2800" dirty="0" err="1"/>
              <a:t>jiào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Hello,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read a classic Mandarin poem and understand its deep meaning or watch a thrilling Mandarin action movie without subtitles?</a:t>
            </a:r>
          </a:p>
        </p:txBody>
      </p:sp>
    </p:spTree>
    <p:extLst>
      <p:ext uri="{BB962C8B-B14F-4D97-AF65-F5344CB8AC3E}">
        <p14:creationId xmlns:p14="http://schemas.microsoft.com/office/powerpoint/2010/main" val="396920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impress your friends by speaking Mandarin fluently or surprise your family by reading a Chinese New Year greeting in Mandarin during the holiday?</a:t>
            </a:r>
          </a:p>
        </p:txBody>
      </p:sp>
    </p:spTree>
    <p:extLst>
      <p:ext uri="{BB962C8B-B14F-4D97-AF65-F5344CB8AC3E}">
        <p14:creationId xmlns:p14="http://schemas.microsoft.com/office/powerpoint/2010/main" val="407174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write a postcard to a friend in Mandarin or order a special dish from a Chinese menu in a local restaurant?</a:t>
            </a:r>
          </a:p>
        </p:txBody>
      </p:sp>
    </p:spTree>
    <p:extLst>
      <p:ext uri="{BB962C8B-B14F-4D97-AF65-F5344CB8AC3E}">
        <p14:creationId xmlns:p14="http://schemas.microsoft.com/office/powerpoint/2010/main" val="72831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be able to introduce yourself and your interests in Mandarin or engage in a basic conversation with a native Mandarin speaker?</a:t>
            </a:r>
          </a:p>
        </p:txBody>
      </p:sp>
    </p:spTree>
    <p:extLst>
      <p:ext uri="{BB962C8B-B14F-4D97-AF65-F5344CB8AC3E}">
        <p14:creationId xmlns:p14="http://schemas.microsoft.com/office/powerpoint/2010/main" val="106934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read a Mandarin children's storybook or decode a fortune cookie message written in Mandarin?</a:t>
            </a:r>
          </a:p>
        </p:txBody>
      </p:sp>
    </p:spTree>
    <p:extLst>
      <p:ext uri="{BB962C8B-B14F-4D97-AF65-F5344CB8AC3E}">
        <p14:creationId xmlns:p14="http://schemas.microsoft.com/office/powerpoint/2010/main" val="289178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explore the beautiful Chinese characters and their meanings or learn common Mandarin phrases for traveling in China?</a:t>
            </a:r>
          </a:p>
        </p:txBody>
      </p:sp>
    </p:spTree>
    <p:extLst>
      <p:ext uri="{BB962C8B-B14F-4D97-AF65-F5344CB8AC3E}">
        <p14:creationId xmlns:p14="http://schemas.microsoft.com/office/powerpoint/2010/main" val="95654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Your</a:t>
            </a:r>
            <a:r>
              <a:rPr lang="de-DE" b="0" dirty="0"/>
              <a:t> </a:t>
            </a:r>
            <a:r>
              <a:rPr lang="de-DE" b="0" dirty="0" err="1"/>
              <a:t>questions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probably</a:t>
            </a:r>
            <a:r>
              <a:rPr lang="de-DE" b="0" dirty="0"/>
              <a:t> </a:t>
            </a:r>
            <a:r>
              <a:rPr lang="de-DE" b="0" dirty="0" err="1"/>
              <a:t>your</a:t>
            </a:r>
            <a:r>
              <a:rPr lang="de-DE" b="0" dirty="0"/>
              <a:t> </a:t>
            </a:r>
            <a:r>
              <a:rPr lang="de-DE" b="0" dirty="0" err="1"/>
              <a:t>classmates</a:t>
            </a:r>
            <a:r>
              <a:rPr lang="de-DE" b="0" dirty="0"/>
              <a:t>‘ </a:t>
            </a:r>
            <a:r>
              <a:rPr lang="de-DE" b="0" dirty="0" err="1"/>
              <a:t>questions</a:t>
            </a:r>
            <a:endParaRPr lang="de-DE" b="0" dirty="0"/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de-DE" b="0" dirty="0"/>
              <a:t>„</a:t>
            </a:r>
            <a:r>
              <a:rPr lang="de-DE" b="0" dirty="0" err="1"/>
              <a:t>There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no</a:t>
            </a:r>
            <a:r>
              <a:rPr lang="de-DE" b="0" dirty="0"/>
              <a:t> </a:t>
            </a:r>
            <a:r>
              <a:rPr lang="de-DE" b="0" dirty="0" err="1"/>
              <a:t>wrong</a:t>
            </a:r>
            <a:r>
              <a:rPr lang="de-DE" b="0" dirty="0"/>
              <a:t> </a:t>
            </a:r>
            <a:r>
              <a:rPr lang="de-DE" b="0" dirty="0" err="1"/>
              <a:t>questions</a:t>
            </a:r>
            <a:r>
              <a:rPr lang="de-DE" b="0" dirty="0"/>
              <a:t>“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endParaRPr lang="de-DE" b="0" dirty="0"/>
          </a:p>
        </p:txBody>
      </p:sp>
      <p:pic>
        <p:nvPicPr>
          <p:cNvPr id="1026" name="Picture 2" descr="Effective Questioning Techniques - IEEE-USA InSight">
            <a:extLst>
              <a:ext uri="{FF2B5EF4-FFF2-40B4-BE49-F238E27FC236}">
                <a16:creationId xmlns:a16="http://schemas.microsoft.com/office/drawing/2014/main" id="{5FBC1C19-C049-3731-B39A-682E64FC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6" y="1060549"/>
            <a:ext cx="5014416" cy="29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8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3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66CF1-C666-BA77-3DFF-38CBC072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CA8C-911B-D8CB-A5EA-81F971E4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2B6D-2B18-7389-0469-C592F982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53E78-AD1B-684E-F8D3-6D89DBA4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Tones (Introduction)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8A199-940E-26F0-9615-EB7DAB3F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96" y="1926291"/>
            <a:ext cx="6408712" cy="4694221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1E8DAAF9-0A3A-06B2-B013-AD14C630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Tones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Different </a:t>
            </a:r>
            <a:r>
              <a:rPr lang="de-DE" dirty="0" err="1"/>
              <a:t>tones</a:t>
            </a:r>
            <a:r>
              <a:rPr lang="de-DE" dirty="0"/>
              <a:t>=different </a:t>
            </a:r>
            <a:r>
              <a:rPr lang="de-DE" dirty="0" err="1"/>
              <a:t>meaning</a:t>
            </a:r>
            <a:r>
              <a:rPr lang="de-DE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5th neutral tone? (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Visualise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tones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Flat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Rising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Falling</a:t>
            </a:r>
            <a:r>
              <a:rPr lang="de-DE" dirty="0"/>
              <a:t> and </a:t>
            </a:r>
            <a:r>
              <a:rPr lang="de-DE" dirty="0" err="1"/>
              <a:t>rising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Falling</a:t>
            </a:r>
            <a:endParaRPr lang="de-DE" dirty="0"/>
          </a:p>
        </p:txBody>
      </p:sp>
      <p:pic>
        <p:nvPicPr>
          <p:cNvPr id="1026" name="Picture 2" descr="The Four Chinese Tones">
            <a:extLst>
              <a:ext uri="{FF2B5EF4-FFF2-40B4-BE49-F238E27FC236}">
                <a16:creationId xmlns:a16="http://schemas.microsoft.com/office/drawing/2014/main" id="{F084EEAC-82B3-27F0-B63B-FAAACAE5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06" y="1869435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will…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tones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Group </a:t>
            </a:r>
            <a:r>
              <a:rPr lang="de-DE" dirty="0" err="1"/>
              <a:t>activities</a:t>
            </a:r>
            <a:r>
              <a:rPr lang="de-DE" dirty="0"/>
              <a:t>: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Mandarin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: Hi,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… I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… and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77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Let‘s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Hā</a:t>
            </a:r>
            <a:r>
              <a:rPr lang="de-DE" dirty="0"/>
              <a:t> </a:t>
            </a:r>
            <a:r>
              <a:rPr lang="de-DE" dirty="0" err="1"/>
              <a:t>há</a:t>
            </a:r>
            <a:r>
              <a:rPr lang="de-DE" dirty="0"/>
              <a:t> </a:t>
            </a:r>
            <a:r>
              <a:rPr lang="de-DE" dirty="0" err="1"/>
              <a:t>hǎ</a:t>
            </a:r>
            <a:r>
              <a:rPr lang="de-DE" dirty="0"/>
              <a:t> </a:t>
            </a:r>
            <a:r>
              <a:rPr lang="de-DE" dirty="0" err="1"/>
              <a:t>hà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Kā</a:t>
            </a:r>
            <a:r>
              <a:rPr lang="de-DE" dirty="0"/>
              <a:t> </a:t>
            </a:r>
            <a:r>
              <a:rPr lang="de-DE" dirty="0" err="1"/>
              <a:t>ká</a:t>
            </a:r>
            <a:r>
              <a:rPr lang="de-DE" dirty="0"/>
              <a:t> </a:t>
            </a:r>
            <a:r>
              <a:rPr lang="de-DE" dirty="0" err="1"/>
              <a:t>kǎ</a:t>
            </a:r>
            <a:r>
              <a:rPr lang="de-DE" dirty="0"/>
              <a:t> </a:t>
            </a:r>
            <a:r>
              <a:rPr lang="de-DE" dirty="0" err="1"/>
              <a:t>kà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Mā</a:t>
            </a:r>
            <a:r>
              <a:rPr lang="de-DE" dirty="0"/>
              <a:t> </a:t>
            </a:r>
            <a:r>
              <a:rPr lang="de-DE" dirty="0" err="1"/>
              <a:t>má</a:t>
            </a:r>
            <a:r>
              <a:rPr lang="de-DE" dirty="0"/>
              <a:t> </a:t>
            </a:r>
            <a:r>
              <a:rPr lang="de-DE" dirty="0" err="1"/>
              <a:t>mǎ</a:t>
            </a:r>
            <a:r>
              <a:rPr lang="de-DE" dirty="0"/>
              <a:t> </a:t>
            </a:r>
            <a:r>
              <a:rPr lang="de-DE" dirty="0" err="1"/>
              <a:t>mà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Wā</a:t>
            </a:r>
            <a:r>
              <a:rPr lang="de-DE" dirty="0"/>
              <a:t> </a:t>
            </a:r>
            <a:r>
              <a:rPr lang="de-DE" dirty="0" err="1"/>
              <a:t>wá</a:t>
            </a:r>
            <a:r>
              <a:rPr lang="de-DE" dirty="0"/>
              <a:t> </a:t>
            </a:r>
            <a:r>
              <a:rPr lang="de-DE" dirty="0" err="1"/>
              <a:t>wǎ</a:t>
            </a:r>
            <a:r>
              <a:rPr lang="de-DE" dirty="0"/>
              <a:t> </a:t>
            </a:r>
            <a:r>
              <a:rPr lang="de-DE" dirty="0" err="1"/>
              <a:t>wà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Sā</a:t>
            </a:r>
            <a:r>
              <a:rPr lang="de-DE" dirty="0"/>
              <a:t> </a:t>
            </a:r>
            <a:r>
              <a:rPr lang="de-DE" dirty="0" err="1"/>
              <a:t>sá</a:t>
            </a:r>
            <a:r>
              <a:rPr lang="de-DE" dirty="0"/>
              <a:t> </a:t>
            </a:r>
            <a:r>
              <a:rPr lang="de-DE" dirty="0" err="1"/>
              <a:t>sǎ</a:t>
            </a:r>
            <a:r>
              <a:rPr lang="de-DE" dirty="0"/>
              <a:t> </a:t>
            </a:r>
            <a:r>
              <a:rPr lang="de-DE" dirty="0" err="1"/>
              <a:t>sà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Pā</a:t>
            </a:r>
            <a:r>
              <a:rPr lang="de-DE" dirty="0"/>
              <a:t> </a:t>
            </a:r>
            <a:r>
              <a:rPr lang="de-DE" dirty="0" err="1"/>
              <a:t>pá</a:t>
            </a:r>
            <a:r>
              <a:rPr lang="de-DE" dirty="0"/>
              <a:t> </a:t>
            </a:r>
            <a:r>
              <a:rPr lang="de-DE" dirty="0" err="1"/>
              <a:t>pǎ</a:t>
            </a:r>
            <a:r>
              <a:rPr lang="de-DE" dirty="0"/>
              <a:t> </a:t>
            </a:r>
            <a:r>
              <a:rPr lang="de-DE" dirty="0" err="1"/>
              <a:t>pà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1026" name="Picture 2" descr="The Four Chinese Tones">
            <a:extLst>
              <a:ext uri="{FF2B5EF4-FFF2-40B4-BE49-F238E27FC236}">
                <a16:creationId xmlns:a16="http://schemas.microsoft.com/office/drawing/2014/main" id="{F084EEAC-82B3-27F0-B63B-FAAACAE5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14" y="87271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0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Tips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3074" name="Picture 2" descr="4 Tones | One-To-One Chinese Lessons | Chinese lessons, Mandarin chinese  learning, Chinese language">
            <a:extLst>
              <a:ext uri="{FF2B5EF4-FFF2-40B4-BE49-F238E27FC236}">
                <a16:creationId xmlns:a16="http://schemas.microsoft.com/office/drawing/2014/main" id="{0026CD39-6E5B-E01A-B2F3-2638DB86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16000"/>
            <a:ext cx="8890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雨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寫字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天氣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牛奶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留學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回去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因為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122" name="Picture 2" descr="Mandarin Chinese tones worksheet">
            <a:extLst>
              <a:ext uri="{FF2B5EF4-FFF2-40B4-BE49-F238E27FC236}">
                <a16:creationId xmlns:a16="http://schemas.microsoft.com/office/drawing/2014/main" id="{8F15475A-87BA-ABC1-15CA-FE950B0CC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4300"/>
          <a:stretch/>
        </p:blipFill>
        <p:spPr bwMode="auto">
          <a:xfrm>
            <a:off x="3185062" y="704631"/>
            <a:ext cx="5832648" cy="5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BA5D766-FCA7-2291-C2E1-3A4436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80" y="2204864"/>
            <a:ext cx="2755187" cy="2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9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listening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加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雨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寫字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天氣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牛奶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留學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回去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因為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122" name="Picture 2" descr="Mandarin Chinese tones worksheet">
            <a:extLst>
              <a:ext uri="{FF2B5EF4-FFF2-40B4-BE49-F238E27FC236}">
                <a16:creationId xmlns:a16="http://schemas.microsoft.com/office/drawing/2014/main" id="{8F15475A-87BA-ABC1-15CA-FE950B0CC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4300"/>
          <a:stretch/>
        </p:blipFill>
        <p:spPr bwMode="auto">
          <a:xfrm>
            <a:off x="3185062" y="704631"/>
            <a:ext cx="5832648" cy="56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BA5D766-FCA7-2291-C2E1-3A44367A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80" y="2204864"/>
            <a:ext cx="2755187" cy="27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EBB1EF-527B-3B5C-97DE-EC2745EC77AD}"/>
                  </a:ext>
                </a:extLst>
              </p14:cNvPr>
              <p14:cNvContentPartPr/>
              <p14:nvPr/>
            </p14:nvContentPartPr>
            <p14:xfrm>
              <a:off x="4333341" y="990974"/>
              <a:ext cx="873000" cy="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EBB1EF-527B-3B5C-97DE-EC2745EC77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9341" y="882974"/>
                <a:ext cx="9806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6B0433-71C3-1F8B-B9DC-B91534B1D150}"/>
                  </a:ext>
                </a:extLst>
              </p14:cNvPr>
              <p14:cNvContentPartPr/>
              <p14:nvPr/>
            </p14:nvContentPartPr>
            <p14:xfrm>
              <a:off x="6623301" y="1735454"/>
              <a:ext cx="9583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6B0433-71C3-1F8B-B9DC-B91534B1D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9661" y="1627814"/>
                <a:ext cx="1065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E387A25-CE2A-D75E-4A1C-63310B2BFC6F}"/>
                  </a:ext>
                </a:extLst>
              </p14:cNvPr>
              <p14:cNvContentPartPr/>
              <p14:nvPr/>
            </p14:nvContentPartPr>
            <p14:xfrm>
              <a:off x="5476701" y="2375174"/>
              <a:ext cx="89496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E387A25-CE2A-D75E-4A1C-63310B2BFC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2701" y="2267174"/>
                <a:ext cx="1002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D4BDE6-7EC6-4A83-E24A-2D0417253825}"/>
                  </a:ext>
                </a:extLst>
              </p14:cNvPr>
              <p14:cNvContentPartPr/>
              <p14:nvPr/>
            </p14:nvContentPartPr>
            <p14:xfrm>
              <a:off x="6663981" y="3090494"/>
              <a:ext cx="774000" cy="20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D4BDE6-7EC6-4A83-E24A-2D04172538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9981" y="2982494"/>
                <a:ext cx="881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67406EA-9A75-0A6B-4C27-94DA71232E26}"/>
                  </a:ext>
                </a:extLst>
              </p14:cNvPr>
              <p14:cNvContentPartPr/>
              <p14:nvPr/>
            </p14:nvContentPartPr>
            <p14:xfrm>
              <a:off x="7837221" y="3749654"/>
              <a:ext cx="834840" cy="4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67406EA-9A75-0A6B-4C27-94DA71232E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83221" y="3642014"/>
                <a:ext cx="9424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A817E4-CCF5-510C-B2F7-DCBBC6629D02}"/>
                  </a:ext>
                </a:extLst>
              </p14:cNvPr>
              <p14:cNvContentPartPr/>
              <p14:nvPr/>
            </p14:nvContentPartPr>
            <p14:xfrm>
              <a:off x="4358181" y="4520054"/>
              <a:ext cx="8244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A817E4-CCF5-510C-B2F7-DCBBC6629D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541" y="4412414"/>
                <a:ext cx="932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BB5043-65B6-3631-EA4A-A3E0D6F3E353}"/>
                  </a:ext>
                </a:extLst>
              </p14:cNvPr>
              <p14:cNvContentPartPr/>
              <p14:nvPr/>
            </p14:nvContentPartPr>
            <p14:xfrm>
              <a:off x="7821381" y="5213414"/>
              <a:ext cx="753120" cy="29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BB5043-65B6-3631-EA4A-A3E0D6F3E3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7741" y="5105774"/>
                <a:ext cx="860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E7589B-5835-72D1-510E-5D406CF71FE5}"/>
                  </a:ext>
                </a:extLst>
              </p14:cNvPr>
              <p14:cNvContentPartPr/>
              <p14:nvPr/>
            </p14:nvContentPartPr>
            <p14:xfrm>
              <a:off x="5530701" y="5930174"/>
              <a:ext cx="810720" cy="2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E7589B-5835-72D1-510E-5D406CF71F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77061" y="5822534"/>
                <a:ext cx="91836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59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4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你好！Nǐ</a:t>
            </a:r>
            <a:r>
              <a:rPr lang="de-DE" dirty="0"/>
              <a:t> </a:t>
            </a:r>
            <a:r>
              <a:rPr lang="de-DE" dirty="0" err="1"/>
              <a:t>hǎo</a:t>
            </a:r>
            <a:r>
              <a:rPr lang="de-DE" dirty="0"/>
              <a:t> !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你</a:t>
            </a:r>
            <a:r>
              <a:rPr lang="de-DE" dirty="0"/>
              <a:t> </a:t>
            </a:r>
            <a:r>
              <a:rPr lang="de-DE" dirty="0" err="1"/>
              <a:t>Nǐ：you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好</a:t>
            </a:r>
            <a:r>
              <a:rPr lang="de-DE" dirty="0"/>
              <a:t> </a:t>
            </a:r>
            <a:r>
              <a:rPr lang="de-DE" dirty="0" err="1"/>
              <a:t>Hǎo：good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Meaning</a:t>
            </a:r>
            <a:r>
              <a:rPr lang="de-DE" dirty="0"/>
              <a:t>: Hello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Special </a:t>
            </a:r>
            <a:r>
              <a:rPr lang="de-DE" dirty="0" err="1"/>
              <a:t>rule</a:t>
            </a:r>
            <a:r>
              <a:rPr lang="de-DE" dirty="0"/>
              <a:t>: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tones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u="sng" dirty="0" err="1">
                <a:solidFill>
                  <a:schemeClr val="bg1">
                    <a:lumMod val="10000"/>
                  </a:schemeClr>
                </a:solidFill>
              </a:rPr>
              <a:t>pronounced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tone, but </a:t>
            </a:r>
            <a:r>
              <a:rPr lang="de-DE" u="sng" dirty="0" err="1"/>
              <a:t>written</a:t>
            </a:r>
            <a:r>
              <a:rPr lang="de-DE" u="sng" dirty="0"/>
              <a:t> </a:t>
            </a:r>
            <a:r>
              <a:rPr lang="de-DE" u="sng" dirty="0" err="1"/>
              <a:t>as</a:t>
            </a:r>
            <a:r>
              <a:rPr lang="de-DE" u="sng" dirty="0"/>
              <a:t> </a:t>
            </a:r>
            <a:r>
              <a:rPr lang="de-DE" u="sng" dirty="0" err="1"/>
              <a:t>third</a:t>
            </a:r>
            <a:r>
              <a:rPr lang="de-DE" u="sng" dirty="0"/>
              <a:t> tone (</a:t>
            </a:r>
            <a:r>
              <a:rPr lang="de-DE" u="sng" dirty="0" err="1"/>
              <a:t>unchanged</a:t>
            </a:r>
            <a:r>
              <a:rPr lang="de-DE" u="sng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Pronounced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: </a:t>
            </a:r>
            <a:r>
              <a:rPr lang="de-DE" dirty="0" err="1"/>
              <a:t>Ní</a:t>
            </a:r>
            <a:r>
              <a:rPr lang="de-DE" dirty="0"/>
              <a:t> </a:t>
            </a:r>
            <a:r>
              <a:rPr lang="de-DE" dirty="0" err="1"/>
              <a:t>hǎo</a:t>
            </a:r>
            <a:endParaRPr lang="de-DE" dirty="0"/>
          </a:p>
        </p:txBody>
      </p:sp>
      <p:pic>
        <p:nvPicPr>
          <p:cNvPr id="22530" name="Picture 2" descr="Hi cat meme joke | Cat memes, Silly cats, Funny animal jokes">
            <a:extLst>
              <a:ext uri="{FF2B5EF4-FFF2-40B4-BE49-F238E27FC236}">
                <a16:creationId xmlns:a16="http://schemas.microsoft.com/office/drawing/2014/main" id="{F2219298-1B04-720B-3C0E-D3A41B44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26" y="568800"/>
            <a:ext cx="3437954" cy="33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6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我叫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⋯⋯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我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/>
              <a:t>：I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叫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/>
              <a:t>J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iào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/>
              <a:t>：am </a:t>
            </a:r>
            <a:r>
              <a:rPr lang="de-DE" dirty="0" err="1"/>
              <a:t>called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Meaning</a:t>
            </a:r>
            <a:r>
              <a:rPr lang="de-DE" dirty="0"/>
              <a:t>: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pronunciation</a:t>
            </a:r>
            <a:r>
              <a:rPr lang="de-DE" dirty="0"/>
              <a:t>: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tone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skipped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.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/>
              <a:t>Keep </a:t>
            </a:r>
            <a:r>
              <a:rPr lang="de-DE" dirty="0" err="1"/>
              <a:t>it</a:t>
            </a:r>
            <a:r>
              <a:rPr lang="de-DE" dirty="0"/>
              <a:t> FLAT &amp; LOW</a:t>
            </a:r>
          </a:p>
        </p:txBody>
      </p:sp>
      <p:pic>
        <p:nvPicPr>
          <p:cNvPr id="18434" name="Picture 2" descr="This Guy Has The Hardest Name In Africa | Names, What is your name, Funny  gif">
            <a:extLst>
              <a:ext uri="{FF2B5EF4-FFF2-40B4-BE49-F238E27FC236}">
                <a16:creationId xmlns:a16="http://schemas.microsoft.com/office/drawing/2014/main" id="{371E033A-BA5B-9D4B-F42B-BE7D5856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16" y="890209"/>
            <a:ext cx="5550768" cy="29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3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tone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b="1" dirty="0" err="1"/>
              <a:t>third</a:t>
            </a:r>
            <a:r>
              <a:rPr lang="de-DE" b="1" dirty="0"/>
              <a:t> tone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second</a:t>
            </a:r>
            <a:r>
              <a:rPr lang="de-DE" b="1" dirty="0"/>
              <a:t> tone</a:t>
            </a:r>
            <a:r>
              <a:rPr lang="de-DE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 err="1"/>
              <a:t>any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r>
              <a:rPr lang="de-DE" b="1" dirty="0"/>
              <a:t> </a:t>
            </a:r>
            <a:r>
              <a:rPr lang="de-DE" b="1" dirty="0" err="1"/>
              <a:t>tones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character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b="1" dirty="0"/>
              <a:t>half </a:t>
            </a:r>
            <a:r>
              <a:rPr lang="de-DE" b="1" dirty="0" err="1"/>
              <a:t>third</a:t>
            </a:r>
            <a:r>
              <a:rPr lang="de-DE" b="1" dirty="0"/>
              <a:t> tone</a:t>
            </a:r>
            <a:r>
              <a:rPr lang="de-DE" dirty="0"/>
              <a:t>.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b="0" dirty="0"/>
              <a:t>(</a:t>
            </a:r>
            <a:r>
              <a:rPr lang="de-DE" b="0" dirty="0" err="1"/>
              <a:t>skip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rising</a:t>
            </a:r>
            <a:r>
              <a:rPr lang="de-DE" b="0" dirty="0"/>
              <a:t> </a:t>
            </a:r>
            <a:r>
              <a:rPr lang="de-DE" b="0" dirty="0" err="1"/>
              <a:t>part</a:t>
            </a:r>
            <a:r>
              <a:rPr lang="de-DE" b="0" dirty="0"/>
              <a:t>)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b="0" dirty="0"/>
              <a:t>Keep </a:t>
            </a:r>
            <a:r>
              <a:rPr lang="de-DE" b="0" dirty="0" err="1"/>
              <a:t>it</a:t>
            </a:r>
            <a:r>
              <a:rPr lang="de-DE" b="0" dirty="0"/>
              <a:t> </a:t>
            </a:r>
            <a:r>
              <a:rPr lang="de-DE" dirty="0"/>
              <a:t>FLAT &amp; LOW</a:t>
            </a:r>
          </a:p>
        </p:txBody>
      </p:sp>
      <p:pic>
        <p:nvPicPr>
          <p:cNvPr id="17412" name="Picture 4" descr="Nick Young got trolled with his own meme - SBNation.com">
            <a:extLst>
              <a:ext uri="{FF2B5EF4-FFF2-40B4-BE49-F238E27FC236}">
                <a16:creationId xmlns:a16="http://schemas.microsoft.com/office/drawing/2014/main" id="{EE449BA8-E053-5C70-AD5F-20C751E5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02" y="3476781"/>
            <a:ext cx="2769096" cy="23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4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9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Who am I?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Ching Lou, David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Born and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raised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in Hong Kong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Second </a:t>
            </a:r>
            <a:r>
              <a:rPr lang="de-DE" dirty="0" err="1"/>
              <a:t>year</a:t>
            </a:r>
            <a:r>
              <a:rPr lang="de-DE" dirty="0"/>
              <a:t> in Germany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Studying</a:t>
            </a:r>
            <a:r>
              <a:rPr lang="de-DE" dirty="0"/>
              <a:t> </a:t>
            </a:r>
            <a:r>
              <a:rPr lang="de-DE" dirty="0" err="1"/>
              <a:t>Bsc</a:t>
            </a:r>
            <a:r>
              <a:rPr lang="de-DE" dirty="0"/>
              <a:t>. Human Movement in Sports and </a:t>
            </a:r>
            <a:r>
              <a:rPr lang="de-DE" dirty="0" err="1"/>
              <a:t>Exercise</a:t>
            </a:r>
            <a:r>
              <a:rPr lang="de-DE" dirty="0"/>
              <a:t> (WWU)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Mother </a:t>
            </a:r>
            <a:r>
              <a:rPr lang="de-DE" dirty="0" err="1"/>
              <a:t>tongue</a:t>
            </a:r>
            <a:r>
              <a:rPr lang="de-DE" dirty="0"/>
              <a:t>: </a:t>
            </a:r>
            <a:r>
              <a:rPr lang="de-DE" dirty="0" err="1"/>
              <a:t>Cantonese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308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slides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你</a:t>
            </a:r>
            <a:r>
              <a:rPr lang="de-DE" sz="3200" dirty="0"/>
              <a:t>  </a:t>
            </a:r>
            <a:r>
              <a:rPr lang="de-DE" sz="3200" dirty="0" err="1"/>
              <a:t>好</a:t>
            </a:r>
            <a:r>
              <a:rPr lang="de-DE" sz="3200" dirty="0"/>
              <a:t> ! 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de-DE" sz="3200" dirty="0"/>
              <a:t>  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叫</a:t>
            </a:r>
            <a:r>
              <a:rPr lang="de-DE" sz="3200" dirty="0"/>
              <a:t>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David。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highlight>
                  <a:srgbClr val="FFFF00"/>
                </a:highlight>
              </a:rPr>
              <a:t>Nǐ</a:t>
            </a:r>
            <a:r>
              <a:rPr lang="de-DE" sz="3200" dirty="0"/>
              <a:t>  </a:t>
            </a:r>
            <a:r>
              <a:rPr lang="de-DE" sz="3200" dirty="0" err="1"/>
              <a:t>hǎo</a:t>
            </a:r>
            <a:r>
              <a:rPr lang="de-DE" sz="3200" dirty="0"/>
              <a:t>. </a:t>
            </a:r>
            <a:r>
              <a:rPr lang="de-DE" sz="32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David.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0" dirty="0">
              <a:solidFill>
                <a:schemeClr val="bg1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0" dirty="0" err="1">
                <a:solidFill>
                  <a:schemeClr val="bg1">
                    <a:lumMod val="10000"/>
                  </a:schemeClr>
                </a:solidFill>
              </a:rPr>
              <a:t>Pronounce</a:t>
            </a:r>
            <a:r>
              <a:rPr lang="de-DE" sz="24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de-DE" sz="24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bg1">
                    <a:lumMod val="10000"/>
                  </a:schemeClr>
                </a:solidFill>
              </a:rPr>
              <a:t>tones</a:t>
            </a:r>
            <a:r>
              <a:rPr lang="de-DE" sz="24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bg1">
                    <a:lumMod val="10000"/>
                  </a:schemeClr>
                </a:solidFill>
              </a:rPr>
              <a:t>as</a:t>
            </a:r>
            <a:r>
              <a:rPr lang="de-DE" sz="24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b="1" dirty="0" err="1">
                <a:solidFill>
                  <a:schemeClr val="bg1">
                    <a:lumMod val="10000"/>
                  </a:schemeClr>
                </a:solidFill>
              </a:rPr>
              <a:t>written</a:t>
            </a:r>
            <a:r>
              <a:rPr lang="de-DE" sz="2400" b="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Try </a:t>
            </a:r>
            <a:r>
              <a:rPr lang="de-DE" sz="2400" dirty="0" err="1">
                <a:solidFill>
                  <a:schemeClr val="bg1">
                    <a:lumMod val="10000"/>
                  </a:schemeClr>
                </a:solidFill>
              </a:rPr>
              <a:t>it</a:t>
            </a: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 a </a:t>
            </a:r>
            <a:r>
              <a:rPr lang="de-DE" sz="2400" b="1" dirty="0" err="1">
                <a:solidFill>
                  <a:schemeClr val="bg1">
                    <a:lumMod val="10000"/>
                  </a:schemeClr>
                </a:solidFill>
              </a:rPr>
              <a:t>practical</a:t>
            </a: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10000"/>
                  </a:schemeClr>
                </a:solidFill>
              </a:rPr>
              <a:t>pronunciation</a:t>
            </a:r>
            <a:r>
              <a:rPr lang="de-DE" sz="2400" dirty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386" name="Picture 2" descr="How to Respond when someone Says &quot;Hi&quot; — 14 Best Ways">
            <a:extLst>
              <a:ext uri="{FF2B5EF4-FFF2-40B4-BE49-F238E27FC236}">
                <a16:creationId xmlns:a16="http://schemas.microsoft.com/office/drawing/2014/main" id="{FB59D321-BD6B-C1D4-DF62-D98C98519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70" y="1420566"/>
            <a:ext cx="5846936" cy="32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74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practice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Introduce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your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selves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your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groupmates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. (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repeat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repeat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repeat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A: </a:t>
            </a:r>
            <a:r>
              <a:rPr lang="de-DE" sz="2000" dirty="0" err="1"/>
              <a:t>你</a:t>
            </a:r>
            <a:r>
              <a:rPr lang="de-DE" sz="2000" dirty="0"/>
              <a:t>  </a:t>
            </a:r>
            <a:r>
              <a:rPr lang="de-DE" sz="2000" dirty="0" err="1"/>
              <a:t>好</a:t>
            </a:r>
            <a:r>
              <a:rPr lang="de-DE" sz="2000" dirty="0"/>
              <a:t> !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de-DE" sz="2000" dirty="0"/>
              <a:t> 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叫</a:t>
            </a:r>
            <a:r>
              <a:rPr lang="de-DE" sz="2000" dirty="0"/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A: </a:t>
            </a:r>
            <a:r>
              <a:rPr lang="de-DE" sz="2000" dirty="0" err="1">
                <a:highlight>
                  <a:srgbClr val="FFFF00"/>
                </a:highlight>
              </a:rPr>
              <a:t>Nǐ</a:t>
            </a:r>
            <a:r>
              <a:rPr lang="de-DE" sz="2000" dirty="0"/>
              <a:t>  </a:t>
            </a:r>
            <a:r>
              <a:rPr lang="de-DE" sz="2000" dirty="0" err="1"/>
              <a:t>hǎo</a:t>
            </a:r>
            <a:r>
              <a:rPr lang="de-DE" sz="2000" dirty="0"/>
              <a:t>. </a:t>
            </a:r>
            <a:r>
              <a:rPr lang="de-DE" sz="2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sz="2000" dirty="0"/>
              <a:t>: </a:t>
            </a:r>
            <a:r>
              <a:rPr lang="de-DE" sz="2000" dirty="0" err="1"/>
              <a:t>你</a:t>
            </a:r>
            <a:r>
              <a:rPr lang="de-DE" sz="2000" dirty="0"/>
              <a:t>  </a:t>
            </a:r>
            <a:r>
              <a:rPr lang="de-DE" sz="2000" dirty="0" err="1"/>
              <a:t>好</a:t>
            </a:r>
            <a:r>
              <a:rPr lang="de-DE" sz="2000" dirty="0"/>
              <a:t> ! (</a:t>
            </a:r>
            <a:r>
              <a:rPr lang="de-DE" sz="2000" dirty="0" err="1"/>
              <a:t>his</a:t>
            </a:r>
            <a:r>
              <a:rPr lang="de-DE" sz="2000" dirty="0"/>
              <a:t>/her </a:t>
            </a:r>
            <a:r>
              <a:rPr lang="de-DE" sz="2000" dirty="0" err="1"/>
              <a:t>name</a:t>
            </a:r>
            <a:r>
              <a:rPr lang="de-DE" sz="2000" dirty="0"/>
              <a:t>) ，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de-DE" sz="2000" dirty="0"/>
              <a:t> 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叫</a:t>
            </a:r>
            <a:r>
              <a:rPr lang="de-DE" sz="2000" dirty="0"/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sz="2000" dirty="0"/>
              <a:t>: </a:t>
            </a:r>
            <a:r>
              <a:rPr lang="de-DE" sz="2000" dirty="0" err="1">
                <a:highlight>
                  <a:srgbClr val="FFFF00"/>
                </a:highlight>
              </a:rPr>
              <a:t>Nǐ</a:t>
            </a:r>
            <a:r>
              <a:rPr lang="de-DE" sz="2000" dirty="0"/>
              <a:t>  </a:t>
            </a:r>
            <a:r>
              <a:rPr lang="de-DE" sz="2000" dirty="0" err="1"/>
              <a:t>hǎo</a:t>
            </a:r>
            <a:r>
              <a:rPr lang="de-DE" sz="2000" dirty="0"/>
              <a:t>. (</a:t>
            </a:r>
            <a:r>
              <a:rPr lang="de-DE" sz="2000" dirty="0" err="1"/>
              <a:t>his</a:t>
            </a:r>
            <a:r>
              <a:rPr lang="de-DE" sz="2000" dirty="0"/>
              <a:t>/her </a:t>
            </a:r>
            <a:r>
              <a:rPr lang="de-DE" sz="2000" dirty="0" err="1"/>
              <a:t>name</a:t>
            </a:r>
            <a:r>
              <a:rPr lang="de-DE" sz="2000" dirty="0"/>
              <a:t>).    </a:t>
            </a:r>
            <a:r>
              <a:rPr lang="de-DE" sz="2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7E53D8A-6A71-3DF7-B0A6-E8E266E0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46" y="3263467"/>
            <a:ext cx="5238254" cy="26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A75A4-201D-C1B8-DF28-69381F7AA722}"/>
              </a:ext>
            </a:extLst>
          </p:cNvPr>
          <p:cNvSpPr txBox="1"/>
          <p:nvPr/>
        </p:nvSpPr>
        <p:spPr>
          <a:xfrm>
            <a:off x="6245746" y="2880184"/>
            <a:ext cx="475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 and the boys practicing Mandarin together</a:t>
            </a:r>
          </a:p>
        </p:txBody>
      </p:sp>
    </p:spTree>
    <p:extLst>
      <p:ext uri="{BB962C8B-B14F-4D97-AF65-F5344CB8AC3E}">
        <p14:creationId xmlns:p14="http://schemas.microsoft.com/office/powerpoint/2010/main" val="1022650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26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Perfect</a:t>
            </a:r>
            <a:r>
              <a:rPr lang="de-DE" dirty="0"/>
              <a:t>!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learnt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…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Hi! </a:t>
            </a:r>
            <a:r>
              <a:rPr lang="de-DE" b="1" dirty="0" err="1">
                <a:solidFill>
                  <a:schemeClr val="bg1">
                    <a:lumMod val="10000"/>
                  </a:schemeClr>
                </a:solidFill>
              </a:rPr>
              <a:t>My</a:t>
            </a: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10000"/>
                  </a:schemeClr>
                </a:solidFill>
              </a:rPr>
              <a:t>name</a:t>
            </a: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bg1">
                    <a:lumMod val="10000"/>
                  </a:schemeClr>
                </a:solidFill>
              </a:rPr>
              <a:t>is</a:t>
            </a: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What‘s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next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9218" name="Picture 2" descr="Coronavirus: Clap for our Carers - what's it all about? - BBC Newsround">
            <a:extLst>
              <a:ext uri="{FF2B5EF4-FFF2-40B4-BE49-F238E27FC236}">
                <a16:creationId xmlns:a16="http://schemas.microsoft.com/office/drawing/2014/main" id="{A8C702F0-AED4-669C-494E-C99D2944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8" y="2029414"/>
            <a:ext cx="6240016" cy="3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7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Political map of the world.">
            <a:extLst>
              <a:ext uri="{FF2B5EF4-FFF2-40B4-BE49-F238E27FC236}">
                <a16:creationId xmlns:a16="http://schemas.microsoft.com/office/drawing/2014/main" id="{D0656821-D13B-EEA2-52CD-8818F9782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我來自</a:t>
            </a:r>
            <a:r>
              <a:rPr lang="de-DE" dirty="0"/>
              <a:t>⋯⋯ </a:t>
            </a:r>
            <a:r>
              <a:rPr lang="de-DE" dirty="0">
                <a:highlight>
                  <a:srgbClr val="FFFF00"/>
                </a:highlight>
              </a:rPr>
              <a:t>Wo</a:t>
            </a:r>
            <a:r>
              <a:rPr lang="de-DE" dirty="0"/>
              <a:t>̌ </a:t>
            </a:r>
            <a:r>
              <a:rPr lang="de-DE" dirty="0" err="1"/>
              <a:t>lái</a:t>
            </a:r>
            <a:r>
              <a:rPr lang="de-DE" dirty="0"/>
              <a:t> </a:t>
            </a:r>
            <a:r>
              <a:rPr lang="de-DE" dirty="0" err="1"/>
              <a:t>zi</a:t>
            </a:r>
            <a:r>
              <a:rPr lang="de-DE" dirty="0"/>
              <a:t>̀ 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C0C0C0"/>
                </a:highlight>
              </a:rPr>
              <a:t>我</a:t>
            </a:r>
            <a:r>
              <a:rPr lang="de-DE" dirty="0">
                <a:highlight>
                  <a:srgbClr val="C0C0C0"/>
                </a:highlight>
              </a:rPr>
              <a:t> Wǒ：I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C0C0C0"/>
                </a:highlight>
              </a:rPr>
              <a:t>來自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Lái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zi</a:t>
            </a:r>
            <a:r>
              <a:rPr lang="de-DE" dirty="0">
                <a:highlight>
                  <a:srgbClr val="C0C0C0"/>
                </a:highlight>
              </a:rPr>
              <a:t>̀ ：</a:t>
            </a:r>
            <a:r>
              <a:rPr lang="de-DE" dirty="0" err="1">
                <a:highlight>
                  <a:srgbClr val="C0C0C0"/>
                </a:highlight>
              </a:rPr>
              <a:t>come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from</a:t>
            </a:r>
            <a:endParaRPr lang="de-DE" dirty="0">
              <a:highlight>
                <a:srgbClr val="C0C0C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C0C0C0"/>
                </a:highlight>
              </a:rPr>
              <a:t>Meaning</a:t>
            </a:r>
            <a:r>
              <a:rPr lang="de-DE" dirty="0">
                <a:highlight>
                  <a:srgbClr val="C0C0C0"/>
                </a:highlight>
              </a:rPr>
              <a:t>: I </a:t>
            </a:r>
            <a:r>
              <a:rPr lang="de-DE" dirty="0" err="1">
                <a:highlight>
                  <a:srgbClr val="C0C0C0"/>
                </a:highlight>
              </a:rPr>
              <a:t>come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from</a:t>
            </a:r>
            <a:r>
              <a:rPr lang="de-DE" dirty="0">
                <a:highlight>
                  <a:srgbClr val="C0C0C0"/>
                </a:highlight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highlight>
                <a:srgbClr val="C0C0C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C0C0C0"/>
                </a:highlight>
              </a:rPr>
              <a:t>Remember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how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to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pronounce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the</a:t>
            </a:r>
            <a:r>
              <a:rPr lang="de-DE" dirty="0">
                <a:highlight>
                  <a:srgbClr val="C0C0C0"/>
                </a:highlight>
              </a:rPr>
              <a:t> </a:t>
            </a:r>
            <a:r>
              <a:rPr lang="de-DE" dirty="0" err="1">
                <a:highlight>
                  <a:srgbClr val="C0C0C0"/>
                </a:highlight>
              </a:rPr>
              <a:t>third</a:t>
            </a:r>
            <a:r>
              <a:rPr lang="de-DE" dirty="0">
                <a:highlight>
                  <a:srgbClr val="C0C0C0"/>
                </a:highlight>
              </a:rPr>
              <a:t> tone </a:t>
            </a:r>
            <a:r>
              <a:rPr lang="de-DE" dirty="0" err="1">
                <a:highlight>
                  <a:srgbClr val="C0C0C0"/>
                </a:highlight>
              </a:rPr>
              <a:t>practically</a:t>
            </a:r>
            <a:r>
              <a:rPr lang="de-DE" dirty="0">
                <a:highlight>
                  <a:srgbClr val="C0C0C0"/>
                </a:highlight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highlight>
                <a:srgbClr val="C0C0C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C0C0C0"/>
                </a:highlight>
              </a:rPr>
              <a:t>德国</a:t>
            </a:r>
            <a:r>
              <a:rPr lang="de-DE" dirty="0">
                <a:highlight>
                  <a:srgbClr val="C0C0C0"/>
                </a:highlight>
              </a:rPr>
              <a:t>Germany: </a:t>
            </a:r>
            <a:r>
              <a:rPr lang="de-DE" dirty="0" err="1">
                <a:highlight>
                  <a:srgbClr val="C0C0C0"/>
                </a:highlight>
              </a:rPr>
              <a:t>Déguó</a:t>
            </a:r>
            <a:endParaRPr lang="de-DE" dirty="0">
              <a:highlight>
                <a:srgbClr val="C0C0C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C0C0C0"/>
                </a:highlight>
              </a:rPr>
              <a:t>法国</a:t>
            </a:r>
            <a:r>
              <a:rPr lang="de-DE">
                <a:highlight>
                  <a:srgbClr val="C0C0C0"/>
                </a:highlight>
              </a:rPr>
              <a:t>France:</a:t>
            </a:r>
            <a:r>
              <a:rPr lang="en-US" altLang="zh-TW">
                <a:highlight>
                  <a:srgbClr val="C0C0C0"/>
                </a:highlight>
              </a:rPr>
              <a:t> </a:t>
            </a:r>
            <a:r>
              <a:rPr lang="de-DE" altLang="zh-TW" dirty="0" err="1">
                <a:highlight>
                  <a:srgbClr val="C0C0C0"/>
                </a:highlight>
              </a:rPr>
              <a:t>F</a:t>
            </a:r>
            <a:r>
              <a:rPr lang="de-DE" dirty="0" err="1">
                <a:highlight>
                  <a:srgbClr val="C0C0C0"/>
                </a:highlight>
              </a:rPr>
              <a:t>ǎguó</a:t>
            </a:r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2" name="AutoShape 2" descr="Country - Wikipedia">
            <a:extLst>
              <a:ext uri="{FF2B5EF4-FFF2-40B4-BE49-F238E27FC236}">
                <a16:creationId xmlns:a16="http://schemas.microsoft.com/office/drawing/2014/main" id="{559D8F49-4E79-F8E2-C26D-D3F65F990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95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ountry - Wikipedia">
            <a:extLst>
              <a:ext uri="{FF2B5EF4-FFF2-40B4-BE49-F238E27FC236}">
                <a16:creationId xmlns:a16="http://schemas.microsoft.com/office/drawing/2014/main" id="{E66E8015-96F9-419C-7F94-8F6D2DCC88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235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9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你呢</a:t>
            </a:r>
            <a:r>
              <a:rPr lang="de-DE" dirty="0"/>
              <a:t>? Nǐ ne?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你</a:t>
            </a:r>
            <a:r>
              <a:rPr lang="de-DE" dirty="0"/>
              <a:t> Nǐ ：</a:t>
            </a:r>
            <a:r>
              <a:rPr lang="de-DE" dirty="0" err="1"/>
              <a:t>You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呢</a:t>
            </a:r>
            <a:r>
              <a:rPr lang="de-DE" dirty="0"/>
              <a:t> </a:t>
            </a:r>
            <a:r>
              <a:rPr lang="de-DE" dirty="0" err="1"/>
              <a:t>Ne：question</a:t>
            </a:r>
            <a:r>
              <a:rPr lang="de-DE" dirty="0"/>
              <a:t> </a:t>
            </a:r>
            <a:r>
              <a:rPr lang="de-DE" dirty="0" err="1"/>
              <a:t>word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Meaning</a:t>
            </a:r>
            <a:r>
              <a:rPr lang="de-DE" dirty="0"/>
              <a:t>: And </a:t>
            </a:r>
            <a:r>
              <a:rPr lang="de-DE" dirty="0" err="1"/>
              <a:t>you</a:t>
            </a:r>
            <a:r>
              <a:rPr lang="de-DE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Fifth</a:t>
            </a:r>
            <a:r>
              <a:rPr lang="de-DE" dirty="0"/>
              <a:t> tone: neutral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b="0" dirty="0"/>
              <a:t>In </a:t>
            </a:r>
            <a:r>
              <a:rPr lang="de-DE" b="0" dirty="0" err="1"/>
              <a:t>general</a:t>
            </a:r>
            <a:r>
              <a:rPr lang="de-DE" b="0" dirty="0"/>
              <a:t>: </a:t>
            </a:r>
            <a:r>
              <a:rPr lang="de-DE" dirty="0"/>
              <a:t>Quick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b="0" dirty="0"/>
              <a:t>at </a:t>
            </a:r>
            <a:r>
              <a:rPr lang="de-DE" b="0" dirty="0" err="1"/>
              <a:t>the</a:t>
            </a:r>
            <a:r>
              <a:rPr lang="de-DE" b="0" dirty="0"/>
              <a:t> end like „but“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b="0" dirty="0" err="1"/>
              <a:t>Since</a:t>
            </a:r>
            <a:r>
              <a:rPr lang="de-DE" b="0" dirty="0"/>
              <a:t> </a:t>
            </a:r>
            <a:r>
              <a:rPr lang="de-DE" b="0" dirty="0" err="1"/>
              <a:t>it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before</a:t>
            </a:r>
            <a:r>
              <a:rPr lang="de-DE" b="0" dirty="0"/>
              <a:t> a </a:t>
            </a:r>
            <a:r>
              <a:rPr lang="de-DE" b="0" dirty="0" err="1"/>
              <a:t>question</a:t>
            </a:r>
            <a:r>
              <a:rPr lang="de-DE" b="0" dirty="0"/>
              <a:t> </a:t>
            </a:r>
            <a:r>
              <a:rPr lang="de-DE" b="0" dirty="0" err="1"/>
              <a:t>mark</a:t>
            </a:r>
            <a:r>
              <a:rPr lang="de-DE" b="0" dirty="0"/>
              <a:t>, </a:t>
            </a:r>
            <a:r>
              <a:rPr lang="de-DE" b="0" dirty="0" err="1"/>
              <a:t>it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pronounced</a:t>
            </a:r>
            <a:r>
              <a:rPr lang="de-DE" b="0" dirty="0"/>
              <a:t> in a </a:t>
            </a:r>
            <a:r>
              <a:rPr lang="de-DE" dirty="0" err="1"/>
              <a:t>higher</a:t>
            </a:r>
            <a:r>
              <a:rPr lang="de-DE" dirty="0"/>
              <a:t> tone</a:t>
            </a:r>
          </a:p>
        </p:txBody>
      </p:sp>
      <p:pic>
        <p:nvPicPr>
          <p:cNvPr id="12290" name="Picture 2" descr="We want you - Festausschuss benötigt Unterstützung - SC Union Emlichheim -  Die offizielle Website rund um den SCU Emlichheim">
            <a:extLst>
              <a:ext uri="{FF2B5EF4-FFF2-40B4-BE49-F238E27FC236}">
                <a16:creationId xmlns:a16="http://schemas.microsoft.com/office/drawing/2014/main" id="{D78E1D59-6527-B8BD-4ED6-C29AEC60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34" y="407986"/>
            <a:ext cx="3698354" cy="45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2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47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 </a:t>
            </a:r>
            <a:r>
              <a:rPr lang="de-DE" dirty="0" err="1"/>
              <a:t>practice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A: </a:t>
            </a:r>
            <a:r>
              <a:rPr lang="de-DE" sz="2000" dirty="0" err="1"/>
              <a:t>你</a:t>
            </a:r>
            <a:r>
              <a:rPr lang="de-DE" sz="2000" dirty="0"/>
              <a:t>  </a:t>
            </a:r>
            <a:r>
              <a:rPr lang="de-DE" sz="2000" dirty="0" err="1"/>
              <a:t>好</a:t>
            </a:r>
            <a:r>
              <a:rPr lang="de-DE" sz="2000" dirty="0"/>
              <a:t> !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de-DE" sz="2000" dirty="0"/>
              <a:t> 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叫</a:t>
            </a:r>
            <a:r>
              <a:rPr lang="de-DE" sz="2000" dirty="0"/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)。 </a:t>
            </a:r>
            <a:r>
              <a:rPr lang="de-DE" dirty="0" err="1"/>
              <a:t>我</a:t>
            </a:r>
            <a:r>
              <a:rPr lang="de-DE" dirty="0"/>
              <a:t> </a:t>
            </a:r>
            <a:r>
              <a:rPr lang="de-DE" dirty="0" err="1"/>
              <a:t>來</a:t>
            </a:r>
            <a:r>
              <a:rPr lang="de-DE" dirty="0"/>
              <a:t> </a:t>
            </a:r>
            <a:r>
              <a:rPr lang="de-DE" dirty="0" err="1"/>
              <a:t>自</a:t>
            </a:r>
            <a:r>
              <a:rPr lang="de-DE" dirty="0"/>
              <a:t>⋯⋯ </a:t>
            </a:r>
            <a:r>
              <a:rPr lang="de-DE" dirty="0" err="1"/>
              <a:t>你呢</a:t>
            </a:r>
            <a:r>
              <a:rPr lang="de-DE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A: </a:t>
            </a:r>
            <a:r>
              <a:rPr lang="de-DE" sz="2000" dirty="0" err="1">
                <a:highlight>
                  <a:srgbClr val="FFFF00"/>
                </a:highlight>
              </a:rPr>
              <a:t>Nǐ</a:t>
            </a:r>
            <a:r>
              <a:rPr lang="de-DE" sz="2000" dirty="0"/>
              <a:t>  </a:t>
            </a:r>
            <a:r>
              <a:rPr lang="de-DE" sz="2000" dirty="0" err="1"/>
              <a:t>hǎo</a:t>
            </a:r>
            <a:r>
              <a:rPr lang="de-DE" sz="2000" dirty="0"/>
              <a:t>. </a:t>
            </a:r>
            <a:r>
              <a:rPr lang="de-DE" sz="2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de-DE" dirty="0"/>
              <a:t>   </a:t>
            </a:r>
            <a:r>
              <a:rPr lang="de-DE" dirty="0">
                <a:highlight>
                  <a:srgbClr val="FFFF00"/>
                </a:highlight>
              </a:rPr>
              <a:t>Wǒ</a:t>
            </a:r>
            <a:r>
              <a:rPr lang="de-DE" dirty="0"/>
              <a:t> </a:t>
            </a:r>
            <a:r>
              <a:rPr lang="de-DE" dirty="0" err="1"/>
              <a:t>lái</a:t>
            </a:r>
            <a:r>
              <a:rPr lang="de-DE" dirty="0"/>
              <a:t> </a:t>
            </a:r>
            <a:r>
              <a:rPr lang="de-DE" dirty="0" err="1"/>
              <a:t>zi</a:t>
            </a:r>
            <a:r>
              <a:rPr lang="de-DE" dirty="0"/>
              <a:t>̀          Nǐ ne?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sz="2000" dirty="0"/>
              <a:t>: </a:t>
            </a:r>
            <a:r>
              <a:rPr lang="de-DE" sz="2000" dirty="0" err="1"/>
              <a:t>你</a:t>
            </a:r>
            <a:r>
              <a:rPr lang="de-DE" sz="2000" dirty="0"/>
              <a:t>  </a:t>
            </a:r>
            <a:r>
              <a:rPr lang="de-DE" sz="2000" dirty="0" err="1"/>
              <a:t>好</a:t>
            </a:r>
            <a:r>
              <a:rPr lang="de-DE" sz="2000" dirty="0"/>
              <a:t> ! (</a:t>
            </a:r>
            <a:r>
              <a:rPr lang="de-DE" sz="2000" dirty="0" err="1"/>
              <a:t>his</a:t>
            </a:r>
            <a:r>
              <a:rPr lang="de-DE" sz="2000" dirty="0"/>
              <a:t>/her </a:t>
            </a:r>
            <a:r>
              <a:rPr lang="de-DE" sz="2000" dirty="0" err="1"/>
              <a:t>name</a:t>
            </a:r>
            <a:r>
              <a:rPr lang="de-DE" sz="2000" dirty="0"/>
              <a:t>) ，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de-DE" sz="2000" dirty="0"/>
              <a:t> 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叫</a:t>
            </a:r>
            <a:r>
              <a:rPr lang="de-DE" sz="2000" dirty="0"/>
              <a:t> 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)。</a:t>
            </a:r>
            <a:r>
              <a:rPr lang="de-DE" dirty="0"/>
              <a:t> </a:t>
            </a:r>
            <a:r>
              <a:rPr lang="de-DE" dirty="0" err="1"/>
              <a:t>我</a:t>
            </a:r>
            <a:r>
              <a:rPr lang="de-DE" dirty="0"/>
              <a:t>  </a:t>
            </a:r>
            <a:r>
              <a:rPr lang="de-DE" dirty="0" err="1"/>
              <a:t>來</a:t>
            </a:r>
            <a:r>
              <a:rPr lang="de-DE" dirty="0"/>
              <a:t> </a:t>
            </a:r>
            <a:r>
              <a:rPr lang="de-DE" dirty="0" err="1"/>
              <a:t>自</a:t>
            </a:r>
            <a:r>
              <a:rPr lang="de-DE" dirty="0"/>
              <a:t>⋯⋯ </a:t>
            </a:r>
            <a:r>
              <a:rPr lang="de-DE" dirty="0" err="1"/>
              <a:t>你呢</a:t>
            </a:r>
            <a:r>
              <a:rPr lang="de-DE" dirty="0"/>
              <a:t>?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</a:t>
            </a:r>
            <a:r>
              <a:rPr lang="de-DE" sz="2000" dirty="0"/>
              <a:t>: </a:t>
            </a:r>
            <a:r>
              <a:rPr lang="de-DE" sz="2000" dirty="0" err="1">
                <a:highlight>
                  <a:srgbClr val="FFFF00"/>
                </a:highlight>
              </a:rPr>
              <a:t>Nǐ</a:t>
            </a:r>
            <a:r>
              <a:rPr lang="de-DE" sz="2000" dirty="0"/>
              <a:t>  </a:t>
            </a:r>
            <a:r>
              <a:rPr lang="de-DE" sz="2000" dirty="0" err="1"/>
              <a:t>hǎo</a:t>
            </a:r>
            <a:r>
              <a:rPr lang="de-DE" sz="2000" dirty="0"/>
              <a:t>. (</a:t>
            </a:r>
            <a:r>
              <a:rPr lang="de-DE" sz="2000" dirty="0" err="1"/>
              <a:t>his</a:t>
            </a:r>
            <a:r>
              <a:rPr lang="de-DE" sz="2000" dirty="0"/>
              <a:t>/her </a:t>
            </a:r>
            <a:r>
              <a:rPr lang="de-DE" sz="2000" dirty="0" err="1"/>
              <a:t>name</a:t>
            </a:r>
            <a:r>
              <a:rPr lang="de-DE" sz="2000" dirty="0"/>
              <a:t>).    </a:t>
            </a:r>
            <a:r>
              <a:rPr lang="de-DE" sz="20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Wǒ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jiào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).   </a:t>
            </a:r>
            <a:r>
              <a:rPr lang="de-DE" dirty="0"/>
              <a:t>Wǒ </a:t>
            </a:r>
            <a:r>
              <a:rPr lang="de-DE" dirty="0" err="1"/>
              <a:t>lái</a:t>
            </a:r>
            <a:r>
              <a:rPr lang="de-DE" dirty="0"/>
              <a:t> </a:t>
            </a:r>
            <a:r>
              <a:rPr lang="de-DE" dirty="0" err="1"/>
              <a:t>zi</a:t>
            </a:r>
            <a:r>
              <a:rPr lang="de-DE" dirty="0"/>
              <a:t>̀.          Nǐ 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C: ……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36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3E0A5-7975-78E3-B78E-F62BDFC8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4F195-8D92-8FC2-1E86-8B84B1D6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7FBF5-E02B-BE97-8E98-52C499E3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C24A8D-6507-F43C-FDB3-4186C88D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/ she / it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B4C71AB9-9AEC-403B-3C9E-D1908A91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TW" altLang="en-US" dirty="0"/>
              <a:t>他</a:t>
            </a:r>
            <a:r>
              <a:rPr lang="en-US" altLang="zh-TW" dirty="0"/>
              <a:t> / </a:t>
            </a:r>
            <a:r>
              <a:rPr lang="zh-TW" altLang="en-US" dirty="0"/>
              <a:t>她</a:t>
            </a:r>
            <a:r>
              <a:rPr lang="en-US" altLang="zh-TW" dirty="0"/>
              <a:t> / </a:t>
            </a:r>
            <a:r>
              <a:rPr lang="zh-TW" altLang="en-US" dirty="0"/>
              <a:t>它</a:t>
            </a:r>
          </a:p>
          <a:p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tā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4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Well </a:t>
            </a:r>
            <a:r>
              <a:rPr lang="de-DE" dirty="0" err="1"/>
              <a:t>done</a:t>
            </a:r>
            <a:r>
              <a:rPr lang="de-DE" dirty="0"/>
              <a:t>! Today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learnt</a:t>
            </a:r>
            <a:r>
              <a:rPr lang="de-DE" dirty="0"/>
              <a:t>…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five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tones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in Mandarin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Self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introduction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in Mandarin</a:t>
            </a:r>
          </a:p>
          <a:p>
            <a:pPr marL="781172" lvl="1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Hi,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my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name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… I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come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from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… and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  <a:p>
            <a:pPr lvl="1" indent="0">
              <a:buNone/>
            </a:pP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Practice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more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at </a:t>
            </a:r>
            <a:r>
              <a:rPr lang="de-DE" dirty="0" err="1">
                <a:solidFill>
                  <a:schemeClr val="bg1">
                    <a:lumMod val="10000"/>
                  </a:schemeClr>
                </a:solidFill>
              </a:rPr>
              <a:t>home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  <a:sym typeface="Wingdings" pitchFamily="2" charset="2"/>
              </a:rPr>
              <a:t>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  <a:p>
            <a:pPr marL="781172" lvl="1" indent="-45720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3314" name="Picture 2" descr="Tgif - Kostenlose kommunikation Icons">
            <a:extLst>
              <a:ext uri="{FF2B5EF4-FFF2-40B4-BE49-F238E27FC236}">
                <a16:creationId xmlns:a16="http://schemas.microsoft.com/office/drawing/2014/main" id="{4ED012FD-68E9-FB32-5A3C-E316E88A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34" y="1227336"/>
            <a:ext cx="4403328" cy="44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8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DB5-ABFD-B95E-4D0A-FC44A5AA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7E640-4A5B-F3FC-E1E7-98EF8D50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94EB-5C2C-A368-4D0B-53F647AB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63A78D-2170-E177-5AAA-2C9F1807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B746024-BE4F-954E-0D9F-DC022AFFB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This course will be taught in English and Mandarin, because I don’t speak German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9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type Chinese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tones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(Not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How to Type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Pīnyīn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 (with TONES!!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ā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á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ǎ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à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) </a:t>
            </a:r>
          </a:p>
          <a:p>
            <a:pPr marL="666872" lvl="1" indent="-342900">
              <a:buFont typeface="Arial" panose="020B0604020202020204" pitchFamily="34" charset="0"/>
              <a:buChar char="•"/>
            </a:pP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by </a:t>
            </a:r>
            <a:r>
              <a:rPr lang="en-HK" b="1" i="0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ABChinese</a:t>
            </a:r>
            <a:r>
              <a:rPr lang="en-HK" b="1" i="0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 </a:t>
            </a:r>
            <a:r>
              <a:rPr lang="en-HK" b="1" i="1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(</a:t>
            </a:r>
            <a:r>
              <a:rPr lang="en-HK" b="1" i="1" dirty="0" err="1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Youtube</a:t>
            </a:r>
            <a:r>
              <a:rPr lang="en-HK" b="1" i="1" dirty="0">
                <a:solidFill>
                  <a:schemeClr val="bg1">
                    <a:lumMod val="10000"/>
                  </a:schemeClr>
                </a:solidFill>
                <a:effectLst/>
                <a:latin typeface="YouTube San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https://www.youtube.com/watch?v=4xxclxvrExI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0:25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1:42 Mac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3:10 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4:09 </a:t>
            </a:r>
            <a:r>
              <a:rPr lang="de-DE" dirty="0"/>
              <a:t>iOS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A7F555A9-BD3F-A1DF-E08F-6935D95A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66" y="2114725"/>
            <a:ext cx="4622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8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Thank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and goodbye!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谢谢，再见！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zàijiàn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4338" name="Picture 2" descr="Bye Vektorgrafiken und Vektor-Icons zum kostenlosen Download">
            <a:extLst>
              <a:ext uri="{FF2B5EF4-FFF2-40B4-BE49-F238E27FC236}">
                <a16:creationId xmlns:a16="http://schemas.microsoft.com/office/drawing/2014/main" id="{9DB60A86-E394-3572-95C9-4D23D050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80126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1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087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www.menti.com</a:t>
            </a:r>
            <a:r>
              <a:rPr lang="de-DE" dirty="0"/>
              <a:t> and </a:t>
            </a:r>
            <a:r>
              <a:rPr lang="de-DE" dirty="0" err="1"/>
              <a:t>use</a:t>
            </a:r>
            <a:r>
              <a:rPr lang="de-DE" dirty="0"/>
              <a:t> code: </a:t>
            </a:r>
          </a:p>
        </p:txBody>
      </p:sp>
    </p:spTree>
    <p:extLst>
      <p:ext uri="{BB962C8B-B14F-4D97-AF65-F5344CB8AC3E}">
        <p14:creationId xmlns:p14="http://schemas.microsoft.com/office/powerpoint/2010/main" val="355848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be able to order your favorite Chinese dish in Mandarin or ask for directions when you're lost in a Chinese-speaking country?</a:t>
            </a:r>
          </a:p>
        </p:txBody>
      </p:sp>
    </p:spTree>
    <p:extLst>
      <p:ext uri="{BB962C8B-B14F-4D97-AF65-F5344CB8AC3E}">
        <p14:creationId xmlns:p14="http://schemas.microsoft.com/office/powerpoint/2010/main" val="121422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learn how to write your name in beautiful Mandarin calligraphy or be able to sing a popular Mandarin song?</a:t>
            </a:r>
          </a:p>
        </p:txBody>
      </p:sp>
    </p:spTree>
    <p:extLst>
      <p:ext uri="{BB962C8B-B14F-4D97-AF65-F5344CB8AC3E}">
        <p14:creationId xmlns:p14="http://schemas.microsoft.com/office/powerpoint/2010/main" val="109767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73370-5D51-B5F9-2B6A-3BDFCD3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Hello, my name is…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600E1-D591-3F58-51A0-785D30D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B779-15EA-D6A2-AE1D-FE3B78E1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203A62-A84F-7A11-BB1D-B994DC8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rather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63F4353-642B-FA61-32F5-B86360CF8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 you rather have a conversation with a famous Mandarin-speaking celebrity or understand the jokes in a popular Mandarin comedy show?</a:t>
            </a:r>
          </a:p>
        </p:txBody>
      </p:sp>
    </p:spTree>
    <p:extLst>
      <p:ext uri="{BB962C8B-B14F-4D97-AF65-F5344CB8AC3E}">
        <p14:creationId xmlns:p14="http://schemas.microsoft.com/office/powerpoint/2010/main" val="1448411364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Meta_16x9_02.potx" id="{4D6FD075-7A6A-49AF-9F12-E0D3C3A1D824}" vid="{3139306D-F639-4A8A-884A-B90BDA1ACF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PPT_WWU_Var1_Meta_16x9_EN_01</Template>
  <TotalTime>7004</TotalTime>
  <Words>1488</Words>
  <Application>Microsoft Macintosh PowerPoint</Application>
  <PresentationFormat>Custom</PresentationFormat>
  <Paragraphs>297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Meta Offc Pro</vt:lpstr>
      <vt:lpstr>YouTube Sans</vt:lpstr>
      <vt:lpstr>Arial</vt:lpstr>
      <vt:lpstr>Calibri</vt:lpstr>
      <vt:lpstr>WWU Münster PowerPoint Master</vt:lpstr>
      <vt:lpstr>你好，我叫⋯⋯ Nǐ hǎo     wǒ jiào</vt:lpstr>
      <vt:lpstr>During this session, we will…</vt:lpstr>
      <vt:lpstr>Who am I?</vt:lpstr>
      <vt:lpstr>Disclaimer</vt:lpstr>
      <vt:lpstr>What about you?</vt:lpstr>
      <vt:lpstr>Where are you from?</vt:lpstr>
      <vt:lpstr>Would you rather</vt:lpstr>
      <vt:lpstr>Would you rather</vt:lpstr>
      <vt:lpstr>Would you rather</vt:lpstr>
      <vt:lpstr>Would you rather</vt:lpstr>
      <vt:lpstr>Would you rather</vt:lpstr>
      <vt:lpstr>Would you rather</vt:lpstr>
      <vt:lpstr>Would you rather</vt:lpstr>
      <vt:lpstr>Would you rather</vt:lpstr>
      <vt:lpstr>Would you rather</vt:lpstr>
      <vt:lpstr>My expectations…</vt:lpstr>
      <vt:lpstr>Questions?</vt:lpstr>
      <vt:lpstr>Tones (Introduction)</vt:lpstr>
      <vt:lpstr>Tones</vt:lpstr>
      <vt:lpstr>Let‘s practice</vt:lpstr>
      <vt:lpstr>Tips</vt:lpstr>
      <vt:lpstr>Questions?</vt:lpstr>
      <vt:lpstr>Test your listening</vt:lpstr>
      <vt:lpstr>Test your listening</vt:lpstr>
      <vt:lpstr>Questions?</vt:lpstr>
      <vt:lpstr>1. 你好！Nǐ hǎo !</vt:lpstr>
      <vt:lpstr>2. 我叫⋯⋯ Wǒ jiào</vt:lpstr>
      <vt:lpstr>Small recap about the third tone</vt:lpstr>
      <vt:lpstr>Questions?</vt:lpstr>
      <vt:lpstr>Combining the slides</vt:lpstr>
      <vt:lpstr>Group practice</vt:lpstr>
      <vt:lpstr>Questions?</vt:lpstr>
      <vt:lpstr>Perfect! Now you have learnt to say…</vt:lpstr>
      <vt:lpstr>3. 我來自⋯⋯ Wǒ lái zì </vt:lpstr>
      <vt:lpstr>4. 你呢? Nǐ ne?</vt:lpstr>
      <vt:lpstr>Questions?</vt:lpstr>
      <vt:lpstr>Group practice</vt:lpstr>
      <vt:lpstr>He / she / it</vt:lpstr>
      <vt:lpstr>Well done! Today you learnt…</vt:lpstr>
      <vt:lpstr>How to type Chinese tones (Not mandatory)</vt:lpstr>
      <vt:lpstr>One last thing…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Nei Ching Lou</cp:lastModifiedBy>
  <cp:revision>57</cp:revision>
  <dcterms:created xsi:type="dcterms:W3CDTF">2019-09-05T08:02:51Z</dcterms:created>
  <dcterms:modified xsi:type="dcterms:W3CDTF">2023-10-23T14:41:15Z</dcterms:modified>
</cp:coreProperties>
</file>