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4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7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1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6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4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1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0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ecoración de Navidad colorida">
            <a:extLst>
              <a:ext uri="{FF2B5EF4-FFF2-40B4-BE49-F238E27FC236}">
                <a16:creationId xmlns:a16="http://schemas.microsoft.com/office/drawing/2014/main" id="{0D57FE81-6BBF-680F-318E-965C00CDA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800" r="-1" b="8180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A9C18A-234B-9EBA-C41B-70604CDCC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LA NAVIDAD EN ESPAÑA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DEA398-7B04-9B2F-35CF-E634A3D58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es-ES" sz="3200" dirty="0" err="1"/>
              <a:t>Weihnachten</a:t>
            </a:r>
            <a:r>
              <a:rPr lang="es-ES" sz="3200" dirty="0"/>
              <a:t> in </a:t>
            </a:r>
            <a:r>
              <a:rPr lang="es-ES" sz="3200" dirty="0" err="1"/>
              <a:t>Spanien</a:t>
            </a:r>
            <a:endParaRPr lang="es-ES" sz="32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36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CB23AD-70AE-9889-AA1D-261ABE6E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6100"/>
              <a:t>Fechas importantes – wichtige termine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0AF45"/>
          </a:solidFill>
          <a:ln w="38100" cap="rnd">
            <a:solidFill>
              <a:srgbClr val="80AF4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477C96DA-07EF-787C-7C84-34C6584D6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85" y="2816298"/>
            <a:ext cx="4670097" cy="3765940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22 de diciembre – ‘El Gordo’ de la lotería</a:t>
            </a:r>
          </a:p>
          <a:p>
            <a:r>
              <a:rPr lang="es-ES" b="1" dirty="0"/>
              <a:t>24 de diciembre – Nochebuena</a:t>
            </a:r>
          </a:p>
          <a:p>
            <a:r>
              <a:rPr lang="es-ES" b="1" dirty="0"/>
              <a:t>25 de diciembre – Navidad (¿regalos?)</a:t>
            </a:r>
          </a:p>
          <a:p>
            <a:r>
              <a:rPr lang="es-ES" b="1" dirty="0"/>
              <a:t>28 de diciembre – Día de los Santos Inocentes</a:t>
            </a:r>
          </a:p>
          <a:p>
            <a:r>
              <a:rPr lang="es-ES" b="1" dirty="0"/>
              <a:t>31 de diciembre – Nochevieja (</a:t>
            </a:r>
            <a:r>
              <a:rPr lang="es-ES" b="1" dirty="0" err="1"/>
              <a:t>Silvester-Trauben</a:t>
            </a:r>
            <a:r>
              <a:rPr lang="es-ES" b="1" dirty="0"/>
              <a:t>)</a:t>
            </a:r>
          </a:p>
          <a:p>
            <a:r>
              <a:rPr lang="es-ES" b="1" dirty="0"/>
              <a:t>1 de enero – Año Nuevo</a:t>
            </a:r>
          </a:p>
          <a:p>
            <a:r>
              <a:rPr lang="es-ES" b="1" dirty="0"/>
              <a:t>5 de enero – Cabalgata de Reyes</a:t>
            </a:r>
          </a:p>
          <a:p>
            <a:r>
              <a:rPr lang="es-ES" b="1" dirty="0"/>
              <a:t>6 de enero – Día de Reyes</a:t>
            </a:r>
          </a:p>
          <a:p>
            <a:endParaRPr lang="es-ES" b="1" dirty="0"/>
          </a:p>
        </p:txBody>
      </p:sp>
      <p:pic>
        <p:nvPicPr>
          <p:cNvPr id="21" name="Picture 20" descr="Calendario">
            <a:extLst>
              <a:ext uri="{FF2B5EF4-FFF2-40B4-BE49-F238E27FC236}">
                <a16:creationId xmlns:a16="http://schemas.microsoft.com/office/drawing/2014/main" id="{2E59218F-9458-F735-C963-120A14533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4" r="1455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750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086B4-F666-46EF-0FC6-99CAFF7B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0EAF72-482A-FC61-CAEF-0E56A1D97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BC0D91-F744-1042-DC4C-6A8040DFF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9" t="20631" r="10332"/>
          <a:stretch/>
        </p:blipFill>
        <p:spPr>
          <a:xfrm>
            <a:off x="60278" y="119418"/>
            <a:ext cx="12071444" cy="6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7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A5AF8B-E52B-457D-0748-9F869E1F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9" y="4562856"/>
            <a:ext cx="4085303" cy="1600200"/>
          </a:xfrm>
        </p:spPr>
        <p:txBody>
          <a:bodyPr anchor="ctr">
            <a:normAutofit/>
          </a:bodyPr>
          <a:lstStyle/>
          <a:p>
            <a:r>
              <a:rPr lang="es-ES" sz="4800" dirty="0"/>
              <a:t>El GORDO DE LA LOTERÍA</a:t>
            </a:r>
          </a:p>
        </p:txBody>
      </p:sp>
      <p:pic>
        <p:nvPicPr>
          <p:cNvPr id="1028" name="Picture 4" descr="La emotiva reacción de los niños de Sal Ildefonso al cantar el Gordo de la  Lotería de Navidad">
            <a:extLst>
              <a:ext uri="{FF2B5EF4-FFF2-40B4-BE49-F238E27FC236}">
                <a16:creationId xmlns:a16="http://schemas.microsoft.com/office/drawing/2014/main" id="{0E94E4B1-3809-9BBF-AC14-E310A8895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r="12849" b="-3"/>
          <a:stretch/>
        </p:blipFill>
        <p:spPr bwMode="auto">
          <a:xfrm>
            <a:off x="5" y="10"/>
            <a:ext cx="600537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05490, el Gordo de la Lotería de Navidad 2022">
            <a:extLst>
              <a:ext uri="{FF2B5EF4-FFF2-40B4-BE49-F238E27FC236}">
                <a16:creationId xmlns:a16="http://schemas.microsoft.com/office/drawing/2014/main" id="{FE0A465B-A92B-2577-1846-49E3DBE73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r="1" b="1"/>
          <a:stretch/>
        </p:blipFill>
        <p:spPr bwMode="auto">
          <a:xfrm>
            <a:off x="6185045" y="10"/>
            <a:ext cx="6006950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80AF45"/>
          </a:solidFill>
          <a:ln w="34925">
            <a:solidFill>
              <a:srgbClr val="80AF4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087C3-DF3C-FE9D-EB08-90A14220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786" y="4334801"/>
            <a:ext cx="7534659" cy="2056309"/>
          </a:xfrm>
        </p:spPr>
        <p:txBody>
          <a:bodyPr anchor="ctr">
            <a:normAutofit fontScale="85000" lnSpcReduction="10000"/>
          </a:bodyPr>
          <a:lstStyle/>
          <a:p>
            <a:r>
              <a:rPr lang="es-ES" sz="3600" b="1" dirty="0"/>
              <a:t>Los niños de San Ildefonso (colegio en Madrid) cantan los números</a:t>
            </a:r>
          </a:p>
          <a:p>
            <a:r>
              <a:rPr lang="es-ES" sz="3600" b="1" dirty="0"/>
              <a:t>100.000 números diferentes (del </a:t>
            </a:r>
            <a:r>
              <a:rPr lang="es-ES" sz="3600" b="1" dirty="0" err="1"/>
              <a:t>nº</a:t>
            </a:r>
            <a:r>
              <a:rPr lang="es-ES" sz="3600" b="1" dirty="0"/>
              <a:t> 00000 al 99.999)</a:t>
            </a:r>
          </a:p>
          <a:p>
            <a:r>
              <a:rPr lang="es-ES" sz="3600" b="1" dirty="0"/>
              <a:t>Primer (1º), segundo (2º), tercer (3º) y cuarto (4º) premio + la pedrea (piedra)</a:t>
            </a:r>
          </a:p>
        </p:txBody>
      </p:sp>
    </p:spTree>
    <p:extLst>
      <p:ext uri="{BB962C8B-B14F-4D97-AF65-F5344CB8AC3E}">
        <p14:creationId xmlns:p14="http://schemas.microsoft.com/office/powerpoint/2010/main" val="180174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54295-FB2D-5AF6-153B-D4E8C042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82FD77-DE7B-38B0-4D9A-5E600BF1B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1C8AEF-90B2-B171-741C-C82FC8C53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4" t="11550" r="9516"/>
          <a:stretch/>
        </p:blipFill>
        <p:spPr>
          <a:xfrm>
            <a:off x="407320" y="0"/>
            <a:ext cx="1137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2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85" name="Rectangle 308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E4A6F0-DB8A-1183-6581-7473964E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800" dirty="0"/>
              <a:t>Santos </a:t>
            </a:r>
            <a:r>
              <a:rPr lang="en-US" sz="5800" dirty="0" err="1"/>
              <a:t>inocentes</a:t>
            </a:r>
            <a:r>
              <a:rPr lang="en-US" sz="5800" dirty="0"/>
              <a:t> – 28 de </a:t>
            </a:r>
            <a:r>
              <a:rPr lang="en-US" sz="5800" dirty="0" err="1"/>
              <a:t>diciembre</a:t>
            </a:r>
            <a:r>
              <a:rPr lang="en-US" sz="5800" dirty="0"/>
              <a:t> (</a:t>
            </a:r>
            <a:r>
              <a:rPr lang="en-US" sz="5800"/>
              <a:t>April’s fools)</a:t>
            </a:r>
          </a:p>
        </p:txBody>
      </p:sp>
      <p:sp>
        <p:nvSpPr>
          <p:cNvPr id="308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0AF45"/>
          </a:solidFill>
          <a:ln w="38100" cap="rnd">
            <a:solidFill>
              <a:srgbClr val="80AF4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ía de los Santos Inocentes, tradición cultural española - España 2002">
            <a:extLst>
              <a:ext uri="{FF2B5EF4-FFF2-40B4-BE49-F238E27FC236}">
                <a16:creationId xmlns:a16="http://schemas.microsoft.com/office/drawing/2014/main" id="{75408465-80B8-7571-DA11-069624FAC0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5539"/>
            <a:ext cx="7214616" cy="45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4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F83A6-6735-CF30-66B0-8DB96F02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7D178-69ED-0D70-B28A-6BE3A6DB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47C072-9592-4179-01C4-F754DB661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8" t="11594" r="9879"/>
          <a:stretch/>
        </p:blipFill>
        <p:spPr>
          <a:xfrm>
            <a:off x="466751" y="4720"/>
            <a:ext cx="11258497" cy="68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9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50490-2BE2-C859-8C73-5B36CC2C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2E7A7A-952A-3BED-8745-EC53B2E2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8F00ED-E86A-240C-F98C-E2D505552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0" t="11594" r="9757"/>
          <a:stretch/>
        </p:blipFill>
        <p:spPr>
          <a:xfrm>
            <a:off x="519605" y="0"/>
            <a:ext cx="11249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3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3C820FA-599D-472F-92AF-FE30D7E46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D557DA3-3A28-4C24-8B46-4FA097CAB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794568-413F-1CB1-FA0C-2CA510AFF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86384"/>
            <a:ext cx="3419856" cy="1600200"/>
          </a:xfrm>
        </p:spPr>
        <p:txBody>
          <a:bodyPr anchor="ctr">
            <a:normAutofit/>
          </a:bodyPr>
          <a:lstStyle/>
          <a:p>
            <a:r>
              <a:rPr lang="es-ES" sz="4800" dirty="0"/>
              <a:t>Cabalgata de reyes</a:t>
            </a:r>
          </a:p>
        </p:txBody>
      </p:sp>
      <p:sp>
        <p:nvSpPr>
          <p:cNvPr id="206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638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4925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1E1BE1-08E0-444F-BCCB-A34320152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786384"/>
            <a:ext cx="5264291" cy="1600200"/>
          </a:xfrm>
        </p:spPr>
        <p:txBody>
          <a:bodyPr anchor="ctr">
            <a:normAutofit fontScale="92500" lnSpcReduction="20000"/>
          </a:bodyPr>
          <a:lstStyle/>
          <a:p>
            <a:r>
              <a:rPr lang="es-ES" sz="3600" dirty="0"/>
              <a:t>5 de enero por la tarde/noche</a:t>
            </a:r>
          </a:p>
          <a:p>
            <a:r>
              <a:rPr lang="es-ES" sz="3600" dirty="0"/>
              <a:t>Se tiran caramelos (</a:t>
            </a:r>
            <a:r>
              <a:rPr lang="es-ES" sz="3600" dirty="0" err="1"/>
              <a:t>Bonbons</a:t>
            </a:r>
            <a:r>
              <a:rPr lang="es-ES" sz="3600" dirty="0"/>
              <a:t>), juguetes (</a:t>
            </a:r>
            <a:r>
              <a:rPr lang="es-ES" sz="3600" dirty="0" err="1"/>
              <a:t>Spielzeuge</a:t>
            </a:r>
            <a:r>
              <a:rPr lang="es-ES" sz="3600" dirty="0"/>
              <a:t>) e incluso jamones (en pueblos)</a:t>
            </a:r>
          </a:p>
        </p:txBody>
      </p:sp>
      <p:pic>
        <p:nvPicPr>
          <p:cNvPr id="2052" name="Picture 4" descr="La Cabalgata de Reyes de 2022 modifica su itinerario rodeando la corona del  Casco Antiguo - Sevilla - COPE">
            <a:extLst>
              <a:ext uri="{FF2B5EF4-FFF2-40B4-BE49-F238E27FC236}">
                <a16:creationId xmlns:a16="http://schemas.microsoft.com/office/drawing/2014/main" id="{EF89BF1B-ACA6-D51F-AFDD-0C7D64BC9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-2" b="-2"/>
          <a:stretch/>
        </p:blipFill>
        <p:spPr bwMode="auto">
          <a:xfrm>
            <a:off x="5" y="2668697"/>
            <a:ext cx="6005375" cy="4189309"/>
          </a:xfrm>
          <a:custGeom>
            <a:avLst/>
            <a:gdLst/>
            <a:ahLst/>
            <a:cxnLst/>
            <a:rect l="l" t="t" r="r" b="b"/>
            <a:pathLst>
              <a:path w="6005375" h="4189309">
                <a:moveTo>
                  <a:pt x="5417116" y="873"/>
                </a:moveTo>
                <a:cubicBezTo>
                  <a:pt x="5462543" y="-1249"/>
                  <a:pt x="5508151" y="499"/>
                  <a:pt x="5553448" y="6137"/>
                </a:cubicBezTo>
                <a:cubicBezTo>
                  <a:pt x="5628161" y="13367"/>
                  <a:pt x="5703128" y="18441"/>
                  <a:pt x="5777841" y="26052"/>
                </a:cubicBezTo>
                <a:cubicBezTo>
                  <a:pt x="5811074" y="29477"/>
                  <a:pt x="5844689" y="16792"/>
                  <a:pt x="5877417" y="28462"/>
                </a:cubicBezTo>
                <a:cubicBezTo>
                  <a:pt x="5913568" y="41401"/>
                  <a:pt x="5950164" y="47204"/>
                  <a:pt x="5986854" y="47965"/>
                </a:cubicBezTo>
                <a:lnTo>
                  <a:pt x="5997165" y="47520"/>
                </a:lnTo>
                <a:lnTo>
                  <a:pt x="5995170" y="275471"/>
                </a:lnTo>
                <a:cubicBezTo>
                  <a:pt x="5993432" y="411057"/>
                  <a:pt x="5993035" y="546625"/>
                  <a:pt x="5999656" y="682160"/>
                </a:cubicBezTo>
                <a:cubicBezTo>
                  <a:pt x="6009855" y="891919"/>
                  <a:pt x="6003364" y="1101546"/>
                  <a:pt x="5999656" y="1311173"/>
                </a:cubicBezTo>
                <a:cubicBezTo>
                  <a:pt x="5992506" y="1713211"/>
                  <a:pt x="6003364" y="2114719"/>
                  <a:pt x="5998730" y="2516228"/>
                </a:cubicBezTo>
                <a:cubicBezTo>
                  <a:pt x="5996744" y="2694205"/>
                  <a:pt x="5998994" y="2871917"/>
                  <a:pt x="6003364" y="3049894"/>
                </a:cubicBezTo>
                <a:cubicBezTo>
                  <a:pt x="6009720" y="3304016"/>
                  <a:pt x="5999923" y="3558269"/>
                  <a:pt x="5989197" y="3812258"/>
                </a:cubicBezTo>
                <a:cubicBezTo>
                  <a:pt x="5985594" y="3882098"/>
                  <a:pt x="5984646" y="3952021"/>
                  <a:pt x="5986348" y="4021879"/>
                </a:cubicBezTo>
                <a:lnTo>
                  <a:pt x="5996786" y="4189309"/>
                </a:lnTo>
                <a:lnTo>
                  <a:pt x="0" y="4189309"/>
                </a:lnTo>
                <a:lnTo>
                  <a:pt x="0" y="26427"/>
                </a:lnTo>
                <a:lnTo>
                  <a:pt x="12119" y="23896"/>
                </a:lnTo>
                <a:cubicBezTo>
                  <a:pt x="28628" y="19050"/>
                  <a:pt x="45667" y="16234"/>
                  <a:pt x="62858" y="15524"/>
                </a:cubicBezTo>
                <a:cubicBezTo>
                  <a:pt x="195286" y="-1093"/>
                  <a:pt x="327842" y="3346"/>
                  <a:pt x="460905" y="8801"/>
                </a:cubicBezTo>
                <a:cubicBezTo>
                  <a:pt x="692655" y="18187"/>
                  <a:pt x="924659" y="29096"/>
                  <a:pt x="1156790" y="25798"/>
                </a:cubicBezTo>
                <a:cubicBezTo>
                  <a:pt x="1392345" y="22373"/>
                  <a:pt x="1627393" y="29604"/>
                  <a:pt x="1862695" y="39117"/>
                </a:cubicBezTo>
                <a:cubicBezTo>
                  <a:pt x="1965822" y="43050"/>
                  <a:pt x="2069584" y="46982"/>
                  <a:pt x="2171061" y="17680"/>
                </a:cubicBezTo>
                <a:cubicBezTo>
                  <a:pt x="2193995" y="12314"/>
                  <a:pt x="2217906" y="12834"/>
                  <a:pt x="2240574" y="19202"/>
                </a:cubicBezTo>
                <a:cubicBezTo>
                  <a:pt x="2354483" y="45713"/>
                  <a:pt x="2469026" y="53578"/>
                  <a:pt x="2584203" y="27447"/>
                </a:cubicBezTo>
                <a:cubicBezTo>
                  <a:pt x="2716607" y="-1220"/>
                  <a:pt x="2852892" y="-7347"/>
                  <a:pt x="2987324" y="9308"/>
                </a:cubicBezTo>
                <a:cubicBezTo>
                  <a:pt x="3110240" y="23008"/>
                  <a:pt x="3233789" y="37849"/>
                  <a:pt x="3356958" y="26813"/>
                </a:cubicBezTo>
                <a:cubicBezTo>
                  <a:pt x="3551542" y="9308"/>
                  <a:pt x="3745872" y="24530"/>
                  <a:pt x="3940456" y="29223"/>
                </a:cubicBezTo>
                <a:cubicBezTo>
                  <a:pt x="4005148" y="30745"/>
                  <a:pt x="4070221" y="44064"/>
                  <a:pt x="4134532" y="32141"/>
                </a:cubicBezTo>
                <a:cubicBezTo>
                  <a:pt x="4235884" y="13367"/>
                  <a:pt x="4336093" y="20597"/>
                  <a:pt x="4437571" y="31126"/>
                </a:cubicBezTo>
                <a:cubicBezTo>
                  <a:pt x="4631901" y="51422"/>
                  <a:pt x="4826104" y="61189"/>
                  <a:pt x="5019547" y="23134"/>
                </a:cubicBezTo>
                <a:cubicBezTo>
                  <a:pt x="5079547" y="11211"/>
                  <a:pt x="5139165" y="4361"/>
                  <a:pt x="5200178" y="20344"/>
                </a:cubicBezTo>
                <a:cubicBezTo>
                  <a:pt x="5227120" y="26496"/>
                  <a:pt x="5255166" y="25976"/>
                  <a:pt x="5281867" y="18822"/>
                </a:cubicBezTo>
                <a:cubicBezTo>
                  <a:pt x="5326442" y="8985"/>
                  <a:pt x="5371688" y="2995"/>
                  <a:pt x="5417116" y="87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odo lo que hay que saber de la Cabalgata de Reyes Magos de Sevilla">
            <a:extLst>
              <a:ext uri="{FF2B5EF4-FFF2-40B4-BE49-F238E27FC236}">
                <a16:creationId xmlns:a16="http://schemas.microsoft.com/office/drawing/2014/main" id="{679D29AC-1BC6-CD28-3E64-5E49F7CF8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1" b="-1"/>
          <a:stretch/>
        </p:blipFill>
        <p:spPr bwMode="auto">
          <a:xfrm>
            <a:off x="6185045" y="2657879"/>
            <a:ext cx="6006950" cy="4200116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0707" y="878"/>
                </a:moveTo>
                <a:cubicBezTo>
                  <a:pt x="1130713" y="5076"/>
                  <a:pt x="1229629" y="23223"/>
                  <a:pt x="1329331" y="31024"/>
                </a:cubicBezTo>
                <a:cubicBezTo>
                  <a:pt x="1424213" y="38508"/>
                  <a:pt x="1519095" y="49417"/>
                  <a:pt x="1614484" y="34449"/>
                </a:cubicBezTo>
                <a:cubicBezTo>
                  <a:pt x="1708047" y="21726"/>
                  <a:pt x="1802675" y="18745"/>
                  <a:pt x="1896846" y="25570"/>
                </a:cubicBezTo>
                <a:cubicBezTo>
                  <a:pt x="2000988" y="30770"/>
                  <a:pt x="2104876" y="48021"/>
                  <a:pt x="2209652" y="33561"/>
                </a:cubicBezTo>
                <a:cubicBezTo>
                  <a:pt x="2222857" y="32216"/>
                  <a:pt x="2236189" y="33954"/>
                  <a:pt x="2248595" y="38635"/>
                </a:cubicBezTo>
                <a:cubicBezTo>
                  <a:pt x="2289325" y="52169"/>
                  <a:pt x="2333202" y="53007"/>
                  <a:pt x="2374427" y="41045"/>
                </a:cubicBezTo>
                <a:cubicBezTo>
                  <a:pt x="2426561" y="27168"/>
                  <a:pt x="2481308" y="26254"/>
                  <a:pt x="2533874" y="38381"/>
                </a:cubicBezTo>
                <a:cubicBezTo>
                  <a:pt x="2612012" y="55379"/>
                  <a:pt x="2690403" y="72123"/>
                  <a:pt x="2771713" y="58169"/>
                </a:cubicBezTo>
                <a:cubicBezTo>
                  <a:pt x="2819027" y="50178"/>
                  <a:pt x="2862916" y="30770"/>
                  <a:pt x="2909596" y="21637"/>
                </a:cubicBezTo>
                <a:cubicBezTo>
                  <a:pt x="3044054" y="-4620"/>
                  <a:pt x="3179781" y="3244"/>
                  <a:pt x="3315508" y="12124"/>
                </a:cubicBezTo>
                <a:cubicBezTo>
                  <a:pt x="3448064" y="20876"/>
                  <a:pt x="3579984" y="38888"/>
                  <a:pt x="3713301" y="36225"/>
                </a:cubicBezTo>
                <a:cubicBezTo>
                  <a:pt x="3741689" y="36440"/>
                  <a:pt x="3770015" y="38812"/>
                  <a:pt x="3798035" y="43328"/>
                </a:cubicBezTo>
                <a:cubicBezTo>
                  <a:pt x="3902050" y="57028"/>
                  <a:pt x="4006572" y="69966"/>
                  <a:pt x="4109445" y="42313"/>
                </a:cubicBezTo>
                <a:cubicBezTo>
                  <a:pt x="4201676" y="17312"/>
                  <a:pt x="4297916" y="10677"/>
                  <a:pt x="4392696" y="22779"/>
                </a:cubicBezTo>
                <a:cubicBezTo>
                  <a:pt x="4517501" y="39130"/>
                  <a:pt x="4643651" y="42707"/>
                  <a:pt x="4769179" y="33434"/>
                </a:cubicBezTo>
                <a:cubicBezTo>
                  <a:pt x="4808578" y="29515"/>
                  <a:pt x="4848192" y="28107"/>
                  <a:pt x="4887782" y="29248"/>
                </a:cubicBezTo>
                <a:cubicBezTo>
                  <a:pt x="5176486" y="42440"/>
                  <a:pt x="5466078" y="25062"/>
                  <a:pt x="5754276" y="55759"/>
                </a:cubicBezTo>
                <a:cubicBezTo>
                  <a:pt x="5799833" y="61131"/>
                  <a:pt x="5845701" y="61524"/>
                  <a:pt x="5891082" y="57017"/>
                </a:cubicBezTo>
                <a:lnTo>
                  <a:pt x="6006950" y="32656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lnTo>
                  <a:pt x="5228" y="32317"/>
                </a:lnTo>
                <a:lnTo>
                  <a:pt x="26602" y="28723"/>
                </a:lnTo>
                <a:cubicBezTo>
                  <a:pt x="141982" y="14068"/>
                  <a:pt x="258851" y="13354"/>
                  <a:pt x="374678" y="26711"/>
                </a:cubicBezTo>
                <a:cubicBezTo>
                  <a:pt x="438736" y="35083"/>
                  <a:pt x="503048" y="47768"/>
                  <a:pt x="568247" y="35083"/>
                </a:cubicBezTo>
                <a:cubicBezTo>
                  <a:pt x="574386" y="33992"/>
                  <a:pt x="580564" y="36757"/>
                  <a:pt x="583849" y="42060"/>
                </a:cubicBezTo>
                <a:cubicBezTo>
                  <a:pt x="616069" y="81382"/>
                  <a:pt x="657928" y="80114"/>
                  <a:pt x="700676" y="67429"/>
                </a:cubicBezTo>
                <a:cubicBezTo>
                  <a:pt x="728734" y="58740"/>
                  <a:pt x="756235" y="48326"/>
                  <a:pt x="782999" y="36225"/>
                </a:cubicBezTo>
                <a:cubicBezTo>
                  <a:pt x="829857" y="16792"/>
                  <a:pt x="879632" y="5299"/>
                  <a:pt x="930269" y="2230"/>
                </a:cubicBezTo>
                <a:cubicBezTo>
                  <a:pt x="963916" y="-370"/>
                  <a:pt x="997372" y="-521"/>
                  <a:pt x="1030707" y="8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amón ibérico &quot;Pata Negra&quot; Cebo de campo con huesos 8 kg – Bolsa de jamón  incluida. : Amazon.es: Alimentación y bebidas">
            <a:extLst>
              <a:ext uri="{FF2B5EF4-FFF2-40B4-BE49-F238E27FC236}">
                <a16:creationId xmlns:a16="http://schemas.microsoft.com/office/drawing/2014/main" id="{0E13296F-BA60-B03B-771E-1A1E72C7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37" y="1393630"/>
            <a:ext cx="1530576" cy="9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5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11C21"/>
      </a:dk2>
      <a:lt2>
        <a:srgbClr val="F2F0F3"/>
      </a:lt2>
      <a:accent1>
        <a:srgbClr val="80AF45"/>
      </a:accent1>
      <a:accent2>
        <a:srgbClr val="A3A637"/>
      </a:accent2>
      <a:accent3>
        <a:srgbClr val="C3954D"/>
      </a:accent3>
      <a:accent4>
        <a:srgbClr val="B1523B"/>
      </a:accent4>
      <a:accent5>
        <a:srgbClr val="C34D67"/>
      </a:accent5>
      <a:accent6>
        <a:srgbClr val="B13B87"/>
      </a:accent6>
      <a:hlink>
        <a:srgbClr val="C0434A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163</Words>
  <Application>Microsoft Office PowerPoint</Application>
  <PresentationFormat>Panorámica</PresentationFormat>
  <Paragraphs>19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The Hand Bold</vt:lpstr>
      <vt:lpstr>The Serif Hand Black</vt:lpstr>
      <vt:lpstr>SketchyVTI</vt:lpstr>
      <vt:lpstr>LA NAVIDAD EN ESPAÑA</vt:lpstr>
      <vt:lpstr>Fechas importantes – wichtige termine</vt:lpstr>
      <vt:lpstr>Presentación de PowerPoint</vt:lpstr>
      <vt:lpstr>El GORDO DE LA LOTERÍA</vt:lpstr>
      <vt:lpstr>Presentación de PowerPoint</vt:lpstr>
      <vt:lpstr>Santos inocentes – 28 de diciembre (April’s fools)</vt:lpstr>
      <vt:lpstr>Presentación de PowerPoint</vt:lpstr>
      <vt:lpstr>Presentación de PowerPoint</vt:lpstr>
      <vt:lpstr>Cabalgata de reyes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NAVIDAD EN ESPAÑA</dc:title>
  <dc:creator>Alberto Arévalo Ruiz</dc:creator>
  <cp:lastModifiedBy>Alberto Arévalo Ruiz</cp:lastModifiedBy>
  <cp:revision>4</cp:revision>
  <dcterms:created xsi:type="dcterms:W3CDTF">2023-12-06T16:06:11Z</dcterms:created>
  <dcterms:modified xsi:type="dcterms:W3CDTF">2023-12-06T17:17:28Z</dcterms:modified>
</cp:coreProperties>
</file>