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B2CFBF6F-9841-4516-9F35-12B8B812EABA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157FC1C-5FB0-4A6E-8F6A-922DCE3222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5262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BF6F-9841-4516-9F35-12B8B812EABA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7FC1C-5FB0-4A6E-8F6A-922DCE3222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824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BF6F-9841-4516-9F35-12B8B812EABA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7FC1C-5FB0-4A6E-8F6A-922DCE3222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2731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BF6F-9841-4516-9F35-12B8B812EABA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7FC1C-5FB0-4A6E-8F6A-922DCE3222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3443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2CFBF6F-9841-4516-9F35-12B8B812EABA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157FC1C-5FB0-4A6E-8F6A-922DCE3222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89062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BF6F-9841-4516-9F35-12B8B812EABA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7FC1C-5FB0-4A6E-8F6A-922DCE3222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8691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BF6F-9841-4516-9F35-12B8B812EABA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7FC1C-5FB0-4A6E-8F6A-922DCE3222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0019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BF6F-9841-4516-9F35-12B8B812EABA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7FC1C-5FB0-4A6E-8F6A-922DCE3222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5434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BF6F-9841-4516-9F35-12B8B812EABA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7FC1C-5FB0-4A6E-8F6A-922DCE3222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781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BF6F-9841-4516-9F35-12B8B812EABA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157FC1C-5FB0-4A6E-8F6A-922DCE3222F3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43292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B2CFBF6F-9841-4516-9F35-12B8B812EABA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157FC1C-5FB0-4A6E-8F6A-922DCE3222F3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23546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2CFBF6F-9841-4516-9F35-12B8B812EABA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157FC1C-5FB0-4A6E-8F6A-922DCE3222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4708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012A6C-2C3B-EAFD-788A-DFECCE91C7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z="5400" dirty="0">
                <a:latin typeface="Algerian" panose="04020705040A02060702" pitchFamily="82" charset="0"/>
              </a:rPr>
              <a:t>Los números del 1 a 1.000.000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F24324-E430-D628-11DA-D1F6F62789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2000" b="1" dirty="0"/>
              <a:t>Die </a:t>
            </a:r>
            <a:r>
              <a:rPr lang="es-ES" sz="2000" b="1" dirty="0" err="1"/>
              <a:t>Zahlen</a:t>
            </a:r>
            <a:r>
              <a:rPr lang="es-ES" sz="2000" b="1" dirty="0"/>
              <a:t> </a:t>
            </a:r>
            <a:r>
              <a:rPr lang="es-ES" sz="2000" b="1" dirty="0" err="1"/>
              <a:t>von</a:t>
            </a:r>
            <a:r>
              <a:rPr lang="es-ES" sz="2000" b="1" dirty="0"/>
              <a:t> 1 bis 1.000.000</a:t>
            </a:r>
          </a:p>
        </p:txBody>
      </p:sp>
    </p:spTree>
    <p:extLst>
      <p:ext uri="{BB962C8B-B14F-4D97-AF65-F5344CB8AC3E}">
        <p14:creationId xmlns:p14="http://schemas.microsoft.com/office/powerpoint/2010/main" val="2056690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A4E8E6-26FF-DDE1-0030-5A27164EC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55031"/>
            <a:ext cx="10058400" cy="1371600"/>
          </a:xfrm>
        </p:spPr>
        <p:txBody>
          <a:bodyPr/>
          <a:lstStyle/>
          <a:p>
            <a:pPr algn="ctr"/>
            <a:r>
              <a:rPr lang="es-ES" b="1" dirty="0"/>
              <a:t>1		2		3		 4		 5	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FBFA85F-F516-4CEC-AE58-19A4452A5AA9}"/>
              </a:ext>
            </a:extLst>
          </p:cNvPr>
          <p:cNvSpPr txBox="1">
            <a:spLocks/>
          </p:cNvSpPr>
          <p:nvPr/>
        </p:nvSpPr>
        <p:spPr>
          <a:xfrm>
            <a:off x="929014" y="1494362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3000" dirty="0"/>
              <a:t>uno*		dos		tres		cuatro 	cinco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223DE7A5-8D9E-49BA-6BA4-F5E935CBA554}"/>
              </a:ext>
            </a:extLst>
          </p:cNvPr>
          <p:cNvSpPr txBox="1">
            <a:spLocks/>
          </p:cNvSpPr>
          <p:nvPr/>
        </p:nvSpPr>
        <p:spPr>
          <a:xfrm>
            <a:off x="1066800" y="3472832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b="1" dirty="0"/>
              <a:t>6		 7		 8		 9		 10	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B3B8B0EA-86AE-B8AA-FAED-5C0D1A2B73F2}"/>
              </a:ext>
            </a:extLst>
          </p:cNvPr>
          <p:cNvSpPr txBox="1">
            <a:spLocks/>
          </p:cNvSpPr>
          <p:nvPr/>
        </p:nvSpPr>
        <p:spPr>
          <a:xfrm>
            <a:off x="929014" y="4386765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3000" dirty="0"/>
              <a:t>seis		siete		ocho	nueve 	  diez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D1491EB2-F08A-7074-3DED-495659804AEB}"/>
              </a:ext>
            </a:extLst>
          </p:cNvPr>
          <p:cNvSpPr txBox="1">
            <a:spLocks/>
          </p:cNvSpPr>
          <p:nvPr/>
        </p:nvSpPr>
        <p:spPr>
          <a:xfrm>
            <a:off x="929014" y="5451302"/>
            <a:ext cx="10764033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2400" dirty="0"/>
              <a:t>*</a:t>
            </a:r>
            <a:r>
              <a:rPr lang="es-ES" sz="2400" dirty="0" err="1"/>
              <a:t>vor</a:t>
            </a:r>
            <a:r>
              <a:rPr lang="es-ES" sz="2400" dirty="0"/>
              <a:t> </a:t>
            </a:r>
            <a:r>
              <a:rPr lang="es-ES" sz="2400" dirty="0" err="1"/>
              <a:t>einem</a:t>
            </a:r>
            <a:r>
              <a:rPr lang="es-ES" sz="2400" dirty="0"/>
              <a:t> </a:t>
            </a:r>
            <a:r>
              <a:rPr lang="es-ES" sz="2400" dirty="0" err="1"/>
              <a:t>Substantiv</a:t>
            </a:r>
            <a:r>
              <a:rPr lang="es-ES" sz="2400" dirty="0"/>
              <a:t> </a:t>
            </a:r>
            <a:r>
              <a:rPr lang="es-ES" sz="2400" dirty="0" err="1"/>
              <a:t>wird’s</a:t>
            </a:r>
            <a:r>
              <a:rPr lang="es-ES" sz="2400" dirty="0"/>
              <a:t> zum </a:t>
            </a:r>
            <a:r>
              <a:rPr lang="es-ES" sz="2400" dirty="0" err="1"/>
              <a:t>unbestimmten</a:t>
            </a:r>
            <a:r>
              <a:rPr lang="es-ES" sz="2400" dirty="0"/>
              <a:t> </a:t>
            </a:r>
            <a:r>
              <a:rPr lang="es-ES" sz="2400" dirty="0" err="1"/>
              <a:t>Artikel</a:t>
            </a:r>
            <a:r>
              <a:rPr lang="es-ES" sz="2400" dirty="0"/>
              <a:t>: </a:t>
            </a:r>
          </a:p>
          <a:p>
            <a:pPr algn="ctr"/>
            <a:r>
              <a:rPr lang="es-ES" sz="2400" b="1" dirty="0"/>
              <a:t>un</a:t>
            </a:r>
            <a:r>
              <a:rPr lang="es-ES" sz="2400" dirty="0"/>
              <a:t> </a:t>
            </a:r>
            <a:r>
              <a:rPr lang="es-ES" sz="1400" dirty="0"/>
              <a:t>(</a:t>
            </a:r>
            <a:r>
              <a:rPr lang="es-ES" sz="1400" dirty="0" err="1"/>
              <a:t>männlich</a:t>
            </a:r>
            <a:r>
              <a:rPr lang="es-ES" sz="1400" dirty="0"/>
              <a:t> = </a:t>
            </a:r>
            <a:r>
              <a:rPr lang="es-ES" sz="1400" dirty="0" err="1"/>
              <a:t>ein</a:t>
            </a:r>
            <a:r>
              <a:rPr lang="es-ES" sz="1400" dirty="0"/>
              <a:t>/</a:t>
            </a:r>
            <a:r>
              <a:rPr lang="es-ES" sz="1400" dirty="0" err="1"/>
              <a:t>einen</a:t>
            </a:r>
            <a:r>
              <a:rPr lang="es-ES" sz="1400" dirty="0"/>
              <a:t>/</a:t>
            </a:r>
            <a:r>
              <a:rPr lang="es-ES" sz="1400" dirty="0" err="1"/>
              <a:t>einem</a:t>
            </a:r>
            <a:r>
              <a:rPr lang="es-ES" sz="1400" dirty="0"/>
              <a:t>) </a:t>
            </a:r>
            <a:r>
              <a:rPr lang="es-ES" sz="2400" dirty="0"/>
              <a:t>/ </a:t>
            </a:r>
            <a:r>
              <a:rPr lang="es-ES" sz="2400" b="1" dirty="0"/>
              <a:t>una</a:t>
            </a:r>
            <a:r>
              <a:rPr lang="es-ES" sz="2400" dirty="0"/>
              <a:t> </a:t>
            </a:r>
            <a:r>
              <a:rPr lang="es-ES" sz="1400" dirty="0"/>
              <a:t>(</a:t>
            </a:r>
            <a:r>
              <a:rPr lang="es-ES" sz="1400" dirty="0" err="1"/>
              <a:t>weiblich</a:t>
            </a:r>
            <a:r>
              <a:rPr lang="es-ES" sz="1400" dirty="0"/>
              <a:t> = </a:t>
            </a:r>
            <a:r>
              <a:rPr lang="es-ES" sz="1400" dirty="0" err="1"/>
              <a:t>eine</a:t>
            </a:r>
            <a:r>
              <a:rPr lang="es-ES" sz="1400" dirty="0"/>
              <a:t>/r)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570160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A4E8E6-26FF-DDE1-0030-5A27164EC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55031"/>
            <a:ext cx="10058400" cy="1371600"/>
          </a:xfrm>
        </p:spPr>
        <p:txBody>
          <a:bodyPr/>
          <a:lstStyle/>
          <a:p>
            <a:pPr algn="ctr"/>
            <a:r>
              <a:rPr lang="es-ES" b="1" dirty="0"/>
              <a:t>11		12		13		 14		 15	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FBFA85F-F516-4CEC-AE58-19A4452A5AA9}"/>
              </a:ext>
            </a:extLst>
          </p:cNvPr>
          <p:cNvSpPr txBox="1">
            <a:spLocks/>
          </p:cNvSpPr>
          <p:nvPr/>
        </p:nvSpPr>
        <p:spPr>
          <a:xfrm>
            <a:off x="1167009" y="1378131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3000" dirty="0"/>
              <a:t>once	doce	trece	catorce 	 quince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223DE7A5-8D9E-49BA-6BA4-F5E935CBA554}"/>
              </a:ext>
            </a:extLst>
          </p:cNvPr>
          <p:cNvSpPr txBox="1">
            <a:spLocks/>
          </p:cNvSpPr>
          <p:nvPr/>
        </p:nvSpPr>
        <p:spPr>
          <a:xfrm>
            <a:off x="1066800" y="3297467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b="1" dirty="0"/>
              <a:t>16		17		18		19		 20	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B3B8B0EA-86AE-B8AA-FAED-5C0D1A2B73F2}"/>
              </a:ext>
            </a:extLst>
          </p:cNvPr>
          <p:cNvSpPr txBox="1">
            <a:spLocks/>
          </p:cNvSpPr>
          <p:nvPr/>
        </p:nvSpPr>
        <p:spPr>
          <a:xfrm>
            <a:off x="1292269" y="4108269"/>
            <a:ext cx="801457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2800" dirty="0"/>
              <a:t>dieciséis  diecisiete  dieciocho diecinueve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0ABC11F5-999A-1EE6-D11E-4D31648119FE}"/>
              </a:ext>
            </a:extLst>
          </p:cNvPr>
          <p:cNvSpPr txBox="1">
            <a:spLocks/>
          </p:cNvSpPr>
          <p:nvPr/>
        </p:nvSpPr>
        <p:spPr>
          <a:xfrm>
            <a:off x="8711853" y="4108269"/>
            <a:ext cx="2413347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2800" dirty="0"/>
              <a:t>veinte</a:t>
            </a:r>
          </a:p>
        </p:txBody>
      </p:sp>
      <p:sp>
        <p:nvSpPr>
          <p:cNvPr id="5" name="Cerrar llave 4">
            <a:extLst>
              <a:ext uri="{FF2B5EF4-FFF2-40B4-BE49-F238E27FC236}">
                <a16:creationId xmlns:a16="http://schemas.microsoft.com/office/drawing/2014/main" id="{D4FEE83A-3BC8-0271-ED81-D7BD058A1860}"/>
              </a:ext>
            </a:extLst>
          </p:cNvPr>
          <p:cNvSpPr/>
          <p:nvPr/>
        </p:nvSpPr>
        <p:spPr>
          <a:xfrm rot="5400000">
            <a:off x="5170507" y="1594061"/>
            <a:ext cx="306107" cy="7465513"/>
          </a:xfrm>
          <a:prstGeom prst="rightBrac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8711AFA-8DD6-5B65-D63F-AB492E63F9E4}"/>
              </a:ext>
            </a:extLst>
          </p:cNvPr>
          <p:cNvSpPr txBox="1">
            <a:spLocks/>
          </p:cNvSpPr>
          <p:nvPr/>
        </p:nvSpPr>
        <p:spPr>
          <a:xfrm>
            <a:off x="3295390" y="5730131"/>
            <a:ext cx="7008312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2800" dirty="0"/>
              <a:t>-</a:t>
            </a:r>
            <a:r>
              <a:rPr lang="es-ES" sz="2800" dirty="0" err="1"/>
              <a:t>s</a:t>
            </a:r>
            <a:r>
              <a:rPr lang="es-ES" sz="2800" b="1" dirty="0" err="1"/>
              <a:t>é</a:t>
            </a:r>
            <a:r>
              <a:rPr lang="es-ES" sz="2800" dirty="0" err="1"/>
              <a:t>is</a:t>
            </a:r>
            <a:r>
              <a:rPr lang="es-ES" sz="2800" dirty="0"/>
              <a:t> , siete, ocho, nueve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A7223D94-F908-E380-7A54-AF5520587E56}"/>
              </a:ext>
            </a:extLst>
          </p:cNvPr>
          <p:cNvSpPr txBox="1">
            <a:spLocks/>
          </p:cNvSpPr>
          <p:nvPr/>
        </p:nvSpPr>
        <p:spPr>
          <a:xfrm>
            <a:off x="-708765" y="5345704"/>
            <a:ext cx="7008312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4400" b="1" dirty="0" err="1"/>
              <a:t>dieci</a:t>
            </a:r>
            <a:r>
              <a:rPr lang="es-ES" sz="4400" b="1" dirty="0"/>
              <a:t>-</a:t>
            </a:r>
          </a:p>
          <a:p>
            <a:pPr algn="ctr"/>
            <a:r>
              <a:rPr lang="es-ES" sz="2800" b="1" dirty="0"/>
              <a:t>(10+X)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6E85C0E-0455-79CE-E32F-D0898D90C684}"/>
              </a:ext>
            </a:extLst>
          </p:cNvPr>
          <p:cNvSpPr txBox="1">
            <a:spLocks/>
          </p:cNvSpPr>
          <p:nvPr/>
        </p:nvSpPr>
        <p:spPr>
          <a:xfrm>
            <a:off x="4864274" y="5565140"/>
            <a:ext cx="3685783" cy="11449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b="1" dirty="0"/>
              <a:t>6 , 7 , 8 , 9 	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3A9DD4F-0AF0-FC23-6953-E61ECF0FFBA8}"/>
              </a:ext>
            </a:extLst>
          </p:cNvPr>
          <p:cNvSpPr txBox="1"/>
          <p:nvPr/>
        </p:nvSpPr>
        <p:spPr>
          <a:xfrm>
            <a:off x="4199350" y="5614399"/>
            <a:ext cx="64509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b="1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396883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A4E8E6-26FF-DDE1-0030-5A27164EC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693" y="669010"/>
            <a:ext cx="10682614" cy="1371600"/>
          </a:xfrm>
        </p:spPr>
        <p:txBody>
          <a:bodyPr/>
          <a:lstStyle/>
          <a:p>
            <a:pPr algn="ctr"/>
            <a:r>
              <a:rPr lang="es-ES" b="1" dirty="0"/>
              <a:t>21		22		23		 24		 25	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FBFA85F-F516-4CEC-AE58-19A4452A5AA9}"/>
              </a:ext>
            </a:extLst>
          </p:cNvPr>
          <p:cNvSpPr txBox="1">
            <a:spLocks/>
          </p:cNvSpPr>
          <p:nvPr/>
        </p:nvSpPr>
        <p:spPr>
          <a:xfrm>
            <a:off x="1066800" y="1426102"/>
            <a:ext cx="10582405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3000" dirty="0"/>
              <a:t>veintiuno veintidós 	veintitrés 	veinticuatro veinticinco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223DE7A5-8D9E-49BA-6BA4-F5E935CBA554}"/>
              </a:ext>
            </a:extLst>
          </p:cNvPr>
          <p:cNvSpPr txBox="1">
            <a:spLocks/>
          </p:cNvSpPr>
          <p:nvPr/>
        </p:nvSpPr>
        <p:spPr>
          <a:xfrm>
            <a:off x="552188" y="3289505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b="1" dirty="0"/>
              <a:t>26		27		28		  29	</a:t>
            </a:r>
          </a:p>
        </p:txBody>
      </p:sp>
      <p:sp>
        <p:nvSpPr>
          <p:cNvPr id="5" name="Cerrar llave 4">
            <a:extLst>
              <a:ext uri="{FF2B5EF4-FFF2-40B4-BE49-F238E27FC236}">
                <a16:creationId xmlns:a16="http://schemas.microsoft.com/office/drawing/2014/main" id="{D4FEE83A-3BC8-0271-ED81-D7BD058A1860}"/>
              </a:ext>
            </a:extLst>
          </p:cNvPr>
          <p:cNvSpPr/>
          <p:nvPr/>
        </p:nvSpPr>
        <p:spPr>
          <a:xfrm>
            <a:off x="9691219" y="3289505"/>
            <a:ext cx="352565" cy="1868023"/>
          </a:xfrm>
          <a:prstGeom prst="rightBrace">
            <a:avLst>
              <a:gd name="adj1" fmla="val 104233"/>
              <a:gd name="adj2" fmla="val 50000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8711AFA-8DD6-5B65-D63F-AB492E63F9E4}"/>
              </a:ext>
            </a:extLst>
          </p:cNvPr>
          <p:cNvSpPr txBox="1">
            <a:spLocks/>
          </p:cNvSpPr>
          <p:nvPr/>
        </p:nvSpPr>
        <p:spPr>
          <a:xfrm>
            <a:off x="9930616" y="4540540"/>
            <a:ext cx="2087498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2800" dirty="0"/>
              <a:t>-uno, -dos, -tres, etc.</a:t>
            </a:r>
          </a:p>
          <a:p>
            <a:pPr algn="ctr"/>
            <a:endParaRPr lang="es-ES" sz="2800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A7223D94-F908-E380-7A54-AF5520587E56}"/>
              </a:ext>
            </a:extLst>
          </p:cNvPr>
          <p:cNvSpPr txBox="1">
            <a:spLocks/>
          </p:cNvSpPr>
          <p:nvPr/>
        </p:nvSpPr>
        <p:spPr>
          <a:xfrm>
            <a:off x="7470209" y="3168940"/>
            <a:ext cx="7008312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4000" dirty="0" err="1"/>
              <a:t>veint</a:t>
            </a:r>
            <a:r>
              <a:rPr lang="es-ES" sz="4000" b="1" dirty="0" err="1"/>
              <a:t>i</a:t>
            </a:r>
            <a:r>
              <a:rPr lang="es-ES" sz="4000" b="1" dirty="0"/>
              <a:t>-</a:t>
            </a:r>
          </a:p>
          <a:p>
            <a:pPr algn="ctr"/>
            <a:r>
              <a:rPr lang="es-ES" sz="2400" b="1" dirty="0"/>
              <a:t>(20+X)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6E85C0E-0455-79CE-E32F-D0898D90C684}"/>
              </a:ext>
            </a:extLst>
          </p:cNvPr>
          <p:cNvSpPr txBox="1">
            <a:spLocks/>
          </p:cNvSpPr>
          <p:nvPr/>
        </p:nvSpPr>
        <p:spPr>
          <a:xfrm>
            <a:off x="9734213" y="5638831"/>
            <a:ext cx="2297759" cy="9626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2400" b="1" dirty="0"/>
              <a:t>*¡Ojo! : </a:t>
            </a:r>
            <a:r>
              <a:rPr lang="es-ES" sz="2400" b="1" dirty="0" err="1"/>
              <a:t>séis</a:t>
            </a:r>
            <a:r>
              <a:rPr lang="es-ES" sz="2400" b="1" dirty="0"/>
              <a:t> </a:t>
            </a:r>
            <a:r>
              <a:rPr lang="es-ES" sz="2400" dirty="0"/>
              <a:t>(</a:t>
            </a:r>
            <a:r>
              <a:rPr lang="es-ES" sz="2400" dirty="0" err="1"/>
              <a:t>Akzent</a:t>
            </a:r>
            <a:r>
              <a:rPr lang="es-ES" sz="2400" dirty="0"/>
              <a:t> </a:t>
            </a:r>
            <a:r>
              <a:rPr lang="es-ES" sz="2400" dirty="0" err="1"/>
              <a:t>auf</a:t>
            </a:r>
            <a:r>
              <a:rPr lang="es-ES" sz="2400" dirty="0"/>
              <a:t> </a:t>
            </a:r>
            <a:r>
              <a:rPr lang="es-ES" sz="2400" dirty="0" err="1"/>
              <a:t>dem</a:t>
            </a:r>
            <a:r>
              <a:rPr lang="es-ES" sz="2400" dirty="0"/>
              <a:t> –e)</a:t>
            </a:r>
            <a:endParaRPr lang="es-ES" sz="2400" b="1"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2BEF1054-5E3B-0E6E-26B3-08F69CA86427}"/>
              </a:ext>
            </a:extLst>
          </p:cNvPr>
          <p:cNvSpPr txBox="1">
            <a:spLocks/>
          </p:cNvSpPr>
          <p:nvPr/>
        </p:nvSpPr>
        <p:spPr>
          <a:xfrm>
            <a:off x="0" y="4019020"/>
            <a:ext cx="10582405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3000" dirty="0"/>
              <a:t>veintis</a:t>
            </a:r>
            <a:r>
              <a:rPr lang="es-ES" sz="3000" b="1" dirty="0"/>
              <a:t>é</a:t>
            </a:r>
            <a:r>
              <a:rPr lang="es-ES" sz="3000" dirty="0"/>
              <a:t>is  veintisiete  veintiocho  veintinueve</a:t>
            </a:r>
          </a:p>
        </p:txBody>
      </p:sp>
      <p:sp>
        <p:nvSpPr>
          <p:cNvPr id="14" name="Cerrar llave 13">
            <a:extLst>
              <a:ext uri="{FF2B5EF4-FFF2-40B4-BE49-F238E27FC236}">
                <a16:creationId xmlns:a16="http://schemas.microsoft.com/office/drawing/2014/main" id="{6560FEEF-8BA6-168C-85C7-BEBB3241CF22}"/>
              </a:ext>
            </a:extLst>
          </p:cNvPr>
          <p:cNvSpPr/>
          <p:nvPr/>
        </p:nvSpPr>
        <p:spPr>
          <a:xfrm rot="5400000">
            <a:off x="6154139" y="-2068695"/>
            <a:ext cx="486129" cy="9763109"/>
          </a:xfrm>
          <a:prstGeom prst="rightBrace">
            <a:avLst>
              <a:gd name="adj1" fmla="val 104233"/>
              <a:gd name="adj2" fmla="val 6506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BCBBC4F9-85C4-C345-87C9-CE136D3E16B2}"/>
              </a:ext>
            </a:extLst>
          </p:cNvPr>
          <p:cNvSpPr txBox="1">
            <a:spLocks/>
          </p:cNvSpPr>
          <p:nvPr/>
        </p:nvSpPr>
        <p:spPr>
          <a:xfrm>
            <a:off x="1136313" y="5774515"/>
            <a:ext cx="8597900" cy="9626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1800" b="1" dirty="0"/>
              <a:t>*¡Ojo! </a:t>
            </a:r>
            <a:r>
              <a:rPr lang="es-ES" sz="1800" dirty="0"/>
              <a:t>(</a:t>
            </a:r>
            <a:r>
              <a:rPr lang="es-ES" sz="1800" dirty="0" err="1"/>
              <a:t>wortwörtlich</a:t>
            </a:r>
            <a:r>
              <a:rPr lang="es-ES" sz="1800" dirty="0"/>
              <a:t>: Auge!)</a:t>
            </a:r>
            <a:r>
              <a:rPr lang="es-ES" sz="1800" b="1" dirty="0"/>
              <a:t> = </a:t>
            </a:r>
            <a:r>
              <a:rPr lang="es-ES" sz="1800" b="1" dirty="0" err="1"/>
              <a:t>Achtung</a:t>
            </a:r>
            <a:r>
              <a:rPr lang="es-ES" sz="1800" b="1" dirty="0"/>
              <a:t> / </a:t>
            </a:r>
            <a:r>
              <a:rPr lang="es-ES" sz="1800" b="1" dirty="0" err="1"/>
              <a:t>Aufpassen</a:t>
            </a:r>
            <a:r>
              <a:rPr lang="es-ES" sz="1800" b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590614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A4E8E6-26FF-DDE1-0030-5A27164EC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38830" y="643573"/>
            <a:ext cx="10682614" cy="1371600"/>
          </a:xfrm>
        </p:spPr>
        <p:txBody>
          <a:bodyPr/>
          <a:lstStyle/>
          <a:p>
            <a:pPr algn="ctr"/>
            <a:r>
              <a:rPr lang="es-ES" b="1" dirty="0"/>
              <a:t>30		40		  50	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FBFA85F-F516-4CEC-AE58-19A4452A5AA9}"/>
              </a:ext>
            </a:extLst>
          </p:cNvPr>
          <p:cNvSpPr txBox="1">
            <a:spLocks/>
          </p:cNvSpPr>
          <p:nvPr/>
        </p:nvSpPr>
        <p:spPr>
          <a:xfrm>
            <a:off x="1288713" y="1363283"/>
            <a:ext cx="6547187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3000" dirty="0"/>
              <a:t>treinta    cuarenta  	 cincuenta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223DE7A5-8D9E-49BA-6BA4-F5E935CBA554}"/>
              </a:ext>
            </a:extLst>
          </p:cNvPr>
          <p:cNvSpPr txBox="1">
            <a:spLocks/>
          </p:cNvSpPr>
          <p:nvPr/>
        </p:nvSpPr>
        <p:spPr>
          <a:xfrm>
            <a:off x="-466894" y="3699435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b="1" dirty="0"/>
              <a:t>60		70		80		90	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8711AFA-8DD6-5B65-D63F-AB492E63F9E4}"/>
              </a:ext>
            </a:extLst>
          </p:cNvPr>
          <p:cNvSpPr txBox="1">
            <a:spLocks/>
          </p:cNvSpPr>
          <p:nvPr/>
        </p:nvSpPr>
        <p:spPr>
          <a:xfrm>
            <a:off x="8463078" y="5071035"/>
            <a:ext cx="3393004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2800" b="1" dirty="0"/>
              <a:t>y</a:t>
            </a:r>
            <a:r>
              <a:rPr lang="es-ES" sz="2800" dirty="0"/>
              <a:t> uno, dos, tres, cuatro, cinco, seis, siete, ocho, nueve</a:t>
            </a:r>
          </a:p>
          <a:p>
            <a:pPr algn="ctr"/>
            <a:endParaRPr lang="es-ES" sz="2800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A7223D94-F908-E380-7A54-AF5520587E56}"/>
              </a:ext>
            </a:extLst>
          </p:cNvPr>
          <p:cNvSpPr txBox="1">
            <a:spLocks/>
          </p:cNvSpPr>
          <p:nvPr/>
        </p:nvSpPr>
        <p:spPr>
          <a:xfrm>
            <a:off x="8215950" y="821994"/>
            <a:ext cx="3036526" cy="1497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4000" dirty="0"/>
              <a:t>31, 32, 33 ...</a:t>
            </a:r>
          </a:p>
          <a:p>
            <a:pPr algn="ctr"/>
            <a:r>
              <a:rPr lang="es-ES" sz="4000" dirty="0"/>
              <a:t>41,42, 43 …</a:t>
            </a:r>
          </a:p>
          <a:p>
            <a:pPr algn="ctr"/>
            <a:r>
              <a:rPr lang="es-ES" sz="4000" dirty="0"/>
              <a:t>51, 52, 53 …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2BEF1054-5E3B-0E6E-26B3-08F69CA86427}"/>
              </a:ext>
            </a:extLst>
          </p:cNvPr>
          <p:cNvSpPr txBox="1">
            <a:spLocks/>
          </p:cNvSpPr>
          <p:nvPr/>
        </p:nvSpPr>
        <p:spPr>
          <a:xfrm>
            <a:off x="-656334" y="4490378"/>
            <a:ext cx="10582405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3000" dirty="0"/>
              <a:t>se</a:t>
            </a:r>
            <a:r>
              <a:rPr lang="es-ES" sz="3000" b="1" dirty="0"/>
              <a:t>s</a:t>
            </a:r>
            <a:r>
              <a:rPr lang="es-ES" sz="3000" dirty="0"/>
              <a:t>enta   se</a:t>
            </a:r>
            <a:r>
              <a:rPr lang="es-ES" sz="3000" b="1" dirty="0"/>
              <a:t>t</a:t>
            </a:r>
            <a:r>
              <a:rPr lang="es-ES" sz="3000" dirty="0"/>
              <a:t>enta   och</a:t>
            </a:r>
            <a:r>
              <a:rPr lang="es-ES" sz="3000" b="1" dirty="0"/>
              <a:t>e</a:t>
            </a:r>
            <a:r>
              <a:rPr lang="es-ES" sz="3000" dirty="0"/>
              <a:t>nta   n</a:t>
            </a:r>
            <a:r>
              <a:rPr lang="es-ES" sz="3000" b="1" dirty="0"/>
              <a:t>o</a:t>
            </a:r>
            <a:r>
              <a:rPr lang="es-ES" sz="3000" dirty="0"/>
              <a:t>venta</a:t>
            </a:r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BCBBC4F9-85C4-C345-87C9-CE136D3E16B2}"/>
              </a:ext>
            </a:extLst>
          </p:cNvPr>
          <p:cNvSpPr txBox="1">
            <a:spLocks/>
          </p:cNvSpPr>
          <p:nvPr/>
        </p:nvSpPr>
        <p:spPr>
          <a:xfrm>
            <a:off x="335918" y="5415199"/>
            <a:ext cx="8597900" cy="9626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1800" b="1" dirty="0"/>
              <a:t>¡Ojo! = </a:t>
            </a:r>
            <a:r>
              <a:rPr lang="es-ES" sz="1800" b="1" dirty="0" err="1"/>
              <a:t>Achtung</a:t>
            </a:r>
            <a:r>
              <a:rPr lang="es-ES" sz="1800" b="1" dirty="0"/>
              <a:t> / </a:t>
            </a:r>
            <a:r>
              <a:rPr lang="es-ES" sz="1800" b="1" dirty="0" err="1"/>
              <a:t>Aufpassen</a:t>
            </a:r>
            <a:r>
              <a:rPr lang="es-ES" sz="1800" b="1" dirty="0"/>
              <a:t>!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CAB1999-1CB6-3430-E1AA-A4B66EE885D2}"/>
              </a:ext>
            </a:extLst>
          </p:cNvPr>
          <p:cNvSpPr txBox="1">
            <a:spLocks/>
          </p:cNvSpPr>
          <p:nvPr/>
        </p:nvSpPr>
        <p:spPr>
          <a:xfrm>
            <a:off x="6488417" y="2415298"/>
            <a:ext cx="624935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2400" b="1" dirty="0"/>
              <a:t>Treinta y (uno, dos, tres…)</a:t>
            </a:r>
          </a:p>
          <a:p>
            <a:pPr algn="ctr"/>
            <a:r>
              <a:rPr lang="es-ES" sz="2400" b="1" dirty="0"/>
              <a:t>Cuarenta y (uno, dos, tres…)</a:t>
            </a:r>
          </a:p>
          <a:p>
            <a:pPr algn="ctr"/>
            <a:r>
              <a:rPr lang="es-ES" sz="2400" b="1" dirty="0"/>
              <a:t>Cincuenta y (uno, dos, tres…)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57E6F2C3-C58D-BF43-BE43-C90986E64B31}"/>
              </a:ext>
            </a:extLst>
          </p:cNvPr>
          <p:cNvSpPr txBox="1">
            <a:spLocks/>
          </p:cNvSpPr>
          <p:nvPr/>
        </p:nvSpPr>
        <p:spPr>
          <a:xfrm>
            <a:off x="6919109" y="3743167"/>
            <a:ext cx="624935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3200" b="1" dirty="0"/>
              <a:t>+ (x)</a:t>
            </a:r>
          </a:p>
        </p:txBody>
      </p:sp>
    </p:spTree>
    <p:extLst>
      <p:ext uri="{BB962C8B-B14F-4D97-AF65-F5344CB8AC3E}">
        <p14:creationId xmlns:p14="http://schemas.microsoft.com/office/powerpoint/2010/main" val="723832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A4E8E6-26FF-DDE1-0030-5A27164EC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724487" y="639792"/>
            <a:ext cx="10024926" cy="1371600"/>
          </a:xfrm>
        </p:spPr>
        <p:txBody>
          <a:bodyPr/>
          <a:lstStyle/>
          <a:p>
            <a:pPr algn="ctr"/>
            <a:r>
              <a:rPr lang="es-ES" b="1" dirty="0"/>
              <a:t>100	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FBFA85F-F516-4CEC-AE58-19A4452A5AA9}"/>
              </a:ext>
            </a:extLst>
          </p:cNvPr>
          <p:cNvSpPr txBox="1">
            <a:spLocks/>
          </p:cNvSpPr>
          <p:nvPr/>
        </p:nvSpPr>
        <p:spPr>
          <a:xfrm>
            <a:off x="-1365587" y="1426572"/>
            <a:ext cx="6547187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3000" dirty="0"/>
              <a:t>cien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223DE7A5-8D9E-49BA-6BA4-F5E935CBA554}"/>
              </a:ext>
            </a:extLst>
          </p:cNvPr>
          <p:cNvSpPr txBox="1">
            <a:spLocks/>
          </p:cNvSpPr>
          <p:nvPr/>
        </p:nvSpPr>
        <p:spPr>
          <a:xfrm>
            <a:off x="114300" y="2852324"/>
            <a:ext cx="1197652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b="1" dirty="0"/>
              <a:t>200	   300	      400	     500	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A7223D94-F908-E380-7A54-AF5520587E56}"/>
              </a:ext>
            </a:extLst>
          </p:cNvPr>
          <p:cNvSpPr txBox="1">
            <a:spLocks/>
          </p:cNvSpPr>
          <p:nvPr/>
        </p:nvSpPr>
        <p:spPr>
          <a:xfrm>
            <a:off x="4057512" y="541096"/>
            <a:ext cx="4076976" cy="1497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4000" dirty="0"/>
              <a:t>101, 102, 103…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2BEF1054-5E3B-0E6E-26B3-08F69CA86427}"/>
              </a:ext>
            </a:extLst>
          </p:cNvPr>
          <p:cNvSpPr txBox="1">
            <a:spLocks/>
          </p:cNvSpPr>
          <p:nvPr/>
        </p:nvSpPr>
        <p:spPr>
          <a:xfrm>
            <a:off x="462917" y="3606998"/>
            <a:ext cx="10582405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3000" dirty="0"/>
              <a:t>doscientos   trescientos  cuatrocientos  </a:t>
            </a:r>
            <a:r>
              <a:rPr lang="es-ES" sz="3000" b="1" dirty="0"/>
              <a:t>quinientos</a:t>
            </a:r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BCBBC4F9-85C4-C345-87C9-CE136D3E16B2}"/>
              </a:ext>
            </a:extLst>
          </p:cNvPr>
          <p:cNvSpPr txBox="1">
            <a:spLocks/>
          </p:cNvSpPr>
          <p:nvPr/>
        </p:nvSpPr>
        <p:spPr>
          <a:xfrm>
            <a:off x="10191538" y="3357784"/>
            <a:ext cx="1899282" cy="9626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2800" b="1" dirty="0"/>
              <a:t>¡Ojo!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CAB1999-1CB6-3430-E1AA-A4B66EE885D2}"/>
              </a:ext>
            </a:extLst>
          </p:cNvPr>
          <p:cNvSpPr txBox="1">
            <a:spLocks/>
          </p:cNvSpPr>
          <p:nvPr/>
        </p:nvSpPr>
        <p:spPr>
          <a:xfrm>
            <a:off x="3910230" y="1404706"/>
            <a:ext cx="624935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2400" b="1" dirty="0"/>
              <a:t>Ciento uno, ciento dos, ciento tres…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F19027F9-41B5-9314-2E53-33717E442601}"/>
              </a:ext>
            </a:extLst>
          </p:cNvPr>
          <p:cNvSpPr txBox="1">
            <a:spLocks/>
          </p:cNvSpPr>
          <p:nvPr/>
        </p:nvSpPr>
        <p:spPr>
          <a:xfrm>
            <a:off x="101180" y="4555524"/>
            <a:ext cx="1197652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b="1" dirty="0"/>
              <a:t>600	   700	      800	     900	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EB4246C9-9F6B-00B0-34B2-FBA74F9D2FE8}"/>
              </a:ext>
            </a:extLst>
          </p:cNvPr>
          <p:cNvSpPr txBox="1">
            <a:spLocks/>
          </p:cNvSpPr>
          <p:nvPr/>
        </p:nvSpPr>
        <p:spPr>
          <a:xfrm>
            <a:off x="462918" y="5295476"/>
            <a:ext cx="10582405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3000" dirty="0"/>
              <a:t>seiscientos   </a:t>
            </a:r>
            <a:r>
              <a:rPr lang="es-ES" sz="3000" b="1" dirty="0"/>
              <a:t>sete</a:t>
            </a:r>
            <a:r>
              <a:rPr lang="es-ES" sz="3000" dirty="0"/>
              <a:t>cientos  ochocientos  </a:t>
            </a:r>
            <a:r>
              <a:rPr lang="es-ES" sz="3000" b="1" dirty="0"/>
              <a:t>nove</a:t>
            </a:r>
            <a:r>
              <a:rPr lang="es-ES" sz="3000" dirty="0"/>
              <a:t>cientos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3F390E2E-2DE8-51A3-6067-5CCE0527D88C}"/>
              </a:ext>
            </a:extLst>
          </p:cNvPr>
          <p:cNvSpPr txBox="1">
            <a:spLocks/>
          </p:cNvSpPr>
          <p:nvPr/>
        </p:nvSpPr>
        <p:spPr>
          <a:xfrm>
            <a:off x="10384289" y="4443818"/>
            <a:ext cx="1537544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2400" b="1" dirty="0"/>
              <a:t> (+ uno, dos, tres…)</a:t>
            </a:r>
          </a:p>
        </p:txBody>
      </p:sp>
    </p:spTree>
    <p:extLst>
      <p:ext uri="{BB962C8B-B14F-4D97-AF65-F5344CB8AC3E}">
        <p14:creationId xmlns:p14="http://schemas.microsoft.com/office/powerpoint/2010/main" val="834599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0775C511-8EB5-AC1A-6D92-C31D1144F2D4}"/>
              </a:ext>
            </a:extLst>
          </p:cNvPr>
          <p:cNvSpPr txBox="1">
            <a:spLocks/>
          </p:cNvSpPr>
          <p:nvPr/>
        </p:nvSpPr>
        <p:spPr>
          <a:xfrm>
            <a:off x="-2242024" y="2711196"/>
            <a:ext cx="9064123" cy="918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s-ES" sz="3400" b="1" dirty="0"/>
              <a:t>1000 	mil</a:t>
            </a:r>
          </a:p>
          <a:p>
            <a:pPr algn="ctr"/>
            <a:r>
              <a:rPr lang="es-ES" sz="3400" b="1" dirty="0"/>
              <a:t>    2000 	dos mil</a:t>
            </a:r>
          </a:p>
          <a:p>
            <a:pPr algn="ctr"/>
            <a:r>
              <a:rPr lang="es-ES" sz="3400" b="1" dirty="0"/>
              <a:t>    3000 	tres mil</a:t>
            </a:r>
          </a:p>
          <a:p>
            <a:pPr algn="ctr"/>
            <a:r>
              <a:rPr lang="es-ES" sz="3400" b="1" dirty="0"/>
              <a:t>       4000	 cuatro mil</a:t>
            </a:r>
          </a:p>
          <a:p>
            <a:pPr algn="ctr"/>
            <a:r>
              <a:rPr lang="es-ES" sz="3400" b="1" dirty="0"/>
              <a:t>      5000  cinco mil</a:t>
            </a:r>
          </a:p>
          <a:p>
            <a:pPr algn="ctr"/>
            <a:r>
              <a:rPr lang="es-ES" sz="3400" b="1" dirty="0"/>
              <a:t>   6000   seis mil</a:t>
            </a:r>
          </a:p>
          <a:p>
            <a:pPr algn="ctr"/>
            <a:r>
              <a:rPr lang="es-ES" sz="3400" b="1" dirty="0"/>
              <a:t>     7000   siete mil</a:t>
            </a:r>
          </a:p>
          <a:p>
            <a:pPr algn="ctr"/>
            <a:r>
              <a:rPr lang="es-ES" sz="3400" b="1" dirty="0"/>
              <a:t>      8000   ocho mil</a:t>
            </a:r>
          </a:p>
          <a:p>
            <a:pPr algn="ctr"/>
            <a:r>
              <a:rPr lang="es-ES" sz="3400" b="1" dirty="0"/>
              <a:t>        9000   nueve mil</a:t>
            </a:r>
          </a:p>
          <a:p>
            <a:pPr algn="ctr"/>
            <a:endParaRPr lang="es-ES" sz="3400" b="1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EA143D9-DDF1-2D2F-D190-4D8D67170967}"/>
              </a:ext>
            </a:extLst>
          </p:cNvPr>
          <p:cNvSpPr txBox="1"/>
          <p:nvPr/>
        </p:nvSpPr>
        <p:spPr>
          <a:xfrm>
            <a:off x="6096000" y="850485"/>
            <a:ext cx="499166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dirty="0"/>
              <a:t>10.000 diez  mil</a:t>
            </a:r>
          </a:p>
          <a:p>
            <a:r>
              <a:rPr lang="es-ES" sz="3200" b="1" dirty="0"/>
              <a:t>20.000 veinte mil</a:t>
            </a:r>
          </a:p>
          <a:p>
            <a:r>
              <a:rPr lang="es-ES" sz="3200" b="1" dirty="0"/>
              <a:t>           </a:t>
            </a:r>
            <a:r>
              <a:rPr lang="es-ES" sz="3200" dirty="0"/>
              <a:t>(etc.)</a:t>
            </a:r>
          </a:p>
          <a:p>
            <a:endParaRPr lang="es-ES" sz="3200" b="1" dirty="0"/>
          </a:p>
          <a:p>
            <a:r>
              <a:rPr lang="es-ES" sz="3200" b="1" dirty="0"/>
              <a:t>100.000 cien mil</a:t>
            </a:r>
          </a:p>
          <a:p>
            <a:r>
              <a:rPr lang="es-ES" sz="2000" b="1" dirty="0"/>
              <a:t>        …</a:t>
            </a:r>
          </a:p>
          <a:p>
            <a:r>
              <a:rPr lang="es-ES" sz="3200" b="1" dirty="0"/>
              <a:t>900.000 novecientos mil</a:t>
            </a:r>
          </a:p>
          <a:p>
            <a:endParaRPr lang="es-ES" sz="3200" b="1" dirty="0"/>
          </a:p>
          <a:p>
            <a:endParaRPr lang="es-ES" sz="3200" b="1" dirty="0"/>
          </a:p>
          <a:p>
            <a:r>
              <a:rPr lang="es-ES" sz="3200" b="1" dirty="0"/>
              <a:t>1.000.000 un millón</a:t>
            </a:r>
            <a:endParaRPr lang="es-ES" b="1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90EF7689-6A1D-164A-4264-1BFBCC12584E}"/>
              </a:ext>
            </a:extLst>
          </p:cNvPr>
          <p:cNvSpPr txBox="1"/>
          <p:nvPr/>
        </p:nvSpPr>
        <p:spPr>
          <a:xfrm>
            <a:off x="10136874" y="944590"/>
            <a:ext cx="19015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/>
              <a:t>10 + mil</a:t>
            </a:r>
          </a:p>
          <a:p>
            <a:r>
              <a:rPr lang="es-ES" sz="2400" dirty="0"/>
              <a:t>20 + mil</a:t>
            </a:r>
            <a:endParaRPr lang="es-ES" sz="1400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BA0972AD-B573-EE9E-0793-AC2EACEB2CBE}"/>
              </a:ext>
            </a:extLst>
          </p:cNvPr>
          <p:cNvSpPr txBox="1"/>
          <p:nvPr/>
        </p:nvSpPr>
        <p:spPr>
          <a:xfrm>
            <a:off x="10136874" y="2754783"/>
            <a:ext cx="19015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/>
              <a:t>100 + mil</a:t>
            </a:r>
          </a:p>
          <a:p>
            <a:r>
              <a:rPr lang="es-ES" sz="2400" dirty="0"/>
              <a:t>900 + mil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27528407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Azul cáli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86</TotalTime>
  <Words>482</Words>
  <Application>Microsoft Office PowerPoint</Application>
  <PresentationFormat>Panorámica</PresentationFormat>
  <Paragraphs>73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Algerian</vt:lpstr>
      <vt:lpstr>Century Gothic</vt:lpstr>
      <vt:lpstr>Garamond</vt:lpstr>
      <vt:lpstr>Savon</vt:lpstr>
      <vt:lpstr>Los números del 1 a 1.000.000 </vt:lpstr>
      <vt:lpstr>1  2  3   4   5 </vt:lpstr>
      <vt:lpstr>11  12  13   14   15 </vt:lpstr>
      <vt:lpstr>21  22  23   24   25 </vt:lpstr>
      <vt:lpstr>30  40    50 </vt:lpstr>
      <vt:lpstr>100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números del 1 al 100</dc:title>
  <dc:creator>Alberto Arévalo Ruiz</dc:creator>
  <cp:lastModifiedBy>Alberto Arévalo Ruiz</cp:lastModifiedBy>
  <cp:revision>2</cp:revision>
  <dcterms:created xsi:type="dcterms:W3CDTF">2023-10-22T19:55:47Z</dcterms:created>
  <dcterms:modified xsi:type="dcterms:W3CDTF">2023-10-22T21:27:04Z</dcterms:modified>
</cp:coreProperties>
</file>