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86"/>
  </p:notesMasterIdLst>
  <p:sldIdLst>
    <p:sldId id="262" r:id="rId3"/>
    <p:sldId id="724" r:id="rId4"/>
    <p:sldId id="706" r:id="rId5"/>
    <p:sldId id="727" r:id="rId6"/>
    <p:sldId id="728" r:id="rId7"/>
    <p:sldId id="725" r:id="rId8"/>
    <p:sldId id="731" r:id="rId9"/>
    <p:sldId id="737" r:id="rId10"/>
    <p:sldId id="290" r:id="rId11"/>
    <p:sldId id="739" r:id="rId12"/>
    <p:sldId id="293" r:id="rId13"/>
    <p:sldId id="289" r:id="rId14"/>
    <p:sldId id="267" r:id="rId15"/>
    <p:sldId id="738" r:id="rId16"/>
    <p:sldId id="270" r:id="rId17"/>
    <p:sldId id="271" r:id="rId18"/>
    <p:sldId id="276" r:id="rId19"/>
    <p:sldId id="277" r:id="rId20"/>
    <p:sldId id="776" r:id="rId21"/>
    <p:sldId id="662" r:id="rId22"/>
    <p:sldId id="721" r:id="rId23"/>
    <p:sldId id="640" r:id="rId24"/>
    <p:sldId id="772" r:id="rId25"/>
    <p:sldId id="533" r:id="rId26"/>
    <p:sldId id="352" r:id="rId27"/>
    <p:sldId id="386" r:id="rId28"/>
    <p:sldId id="571" r:id="rId29"/>
    <p:sldId id="445" r:id="rId30"/>
    <p:sldId id="664" r:id="rId31"/>
    <p:sldId id="598" r:id="rId32"/>
    <p:sldId id="572" r:id="rId33"/>
    <p:sldId id="665" r:id="rId34"/>
    <p:sldId id="718" r:id="rId35"/>
    <p:sldId id="667" r:id="rId36"/>
    <p:sldId id="672" r:id="rId37"/>
    <p:sldId id="437" r:id="rId38"/>
    <p:sldId id="327" r:id="rId39"/>
    <p:sldId id="697" r:id="rId40"/>
    <p:sldId id="714" r:id="rId41"/>
    <p:sldId id="418" r:id="rId42"/>
    <p:sldId id="787" r:id="rId43"/>
    <p:sldId id="715" r:id="rId44"/>
    <p:sldId id="275" r:id="rId45"/>
    <p:sldId id="796" r:id="rId46"/>
    <p:sldId id="778" r:id="rId47"/>
    <p:sldId id="269" r:id="rId48"/>
    <p:sldId id="532" r:id="rId49"/>
    <p:sldId id="790" r:id="rId50"/>
    <p:sldId id="529" r:id="rId51"/>
    <p:sldId id="798" r:id="rId52"/>
    <p:sldId id="797" r:id="rId53"/>
    <p:sldId id="449" r:id="rId54"/>
    <p:sldId id="274" r:id="rId55"/>
    <p:sldId id="780" r:id="rId56"/>
    <p:sldId id="531" r:id="rId57"/>
    <p:sldId id="426" r:id="rId58"/>
    <p:sldId id="786" r:id="rId59"/>
    <p:sldId id="447" r:id="rId60"/>
    <p:sldId id="785" r:id="rId61"/>
    <p:sldId id="804" r:id="rId62"/>
    <p:sldId id="789" r:id="rId63"/>
    <p:sldId id="811" r:id="rId64"/>
    <p:sldId id="782" r:id="rId65"/>
    <p:sldId id="800" r:id="rId66"/>
    <p:sldId id="808" r:id="rId67"/>
    <p:sldId id="784" r:id="rId68"/>
    <p:sldId id="794" r:id="rId69"/>
    <p:sldId id="297" r:id="rId70"/>
    <p:sldId id="723" r:id="rId71"/>
    <p:sldId id="456" r:id="rId72"/>
    <p:sldId id="526" r:id="rId73"/>
    <p:sldId id="264" r:id="rId74"/>
    <p:sldId id="256" r:id="rId75"/>
    <p:sldId id="805" r:id="rId76"/>
    <p:sldId id="516" r:id="rId77"/>
    <p:sldId id="344" r:id="rId78"/>
    <p:sldId id="644" r:id="rId79"/>
    <p:sldId id="802" r:id="rId80"/>
    <p:sldId id="626" r:id="rId81"/>
    <p:sldId id="807" r:id="rId82"/>
    <p:sldId id="809" r:id="rId83"/>
    <p:sldId id="284" r:id="rId84"/>
    <p:sldId id="803" r:id="rId8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C6F7DBAE-6FAA-4D91-99AA-28A682A6A08C}">
          <p14:sldIdLst>
            <p14:sldId id="262"/>
            <p14:sldId id="724"/>
            <p14:sldId id="706"/>
            <p14:sldId id="727"/>
            <p14:sldId id="728"/>
            <p14:sldId id="725"/>
            <p14:sldId id="731"/>
            <p14:sldId id="737"/>
            <p14:sldId id="290"/>
            <p14:sldId id="739"/>
            <p14:sldId id="293"/>
            <p14:sldId id="289"/>
            <p14:sldId id="267"/>
            <p14:sldId id="738"/>
            <p14:sldId id="270"/>
            <p14:sldId id="271"/>
            <p14:sldId id="276"/>
            <p14:sldId id="277"/>
            <p14:sldId id="776"/>
            <p14:sldId id="662"/>
            <p14:sldId id="721"/>
            <p14:sldId id="640"/>
            <p14:sldId id="772"/>
            <p14:sldId id="533"/>
            <p14:sldId id="352"/>
            <p14:sldId id="386"/>
            <p14:sldId id="571"/>
            <p14:sldId id="445"/>
            <p14:sldId id="664"/>
            <p14:sldId id="598"/>
            <p14:sldId id="572"/>
            <p14:sldId id="665"/>
            <p14:sldId id="718"/>
            <p14:sldId id="667"/>
            <p14:sldId id="672"/>
            <p14:sldId id="437"/>
            <p14:sldId id="327"/>
            <p14:sldId id="697"/>
            <p14:sldId id="714"/>
            <p14:sldId id="418"/>
            <p14:sldId id="787"/>
            <p14:sldId id="715"/>
            <p14:sldId id="275"/>
            <p14:sldId id="796"/>
            <p14:sldId id="778"/>
            <p14:sldId id="269"/>
            <p14:sldId id="532"/>
            <p14:sldId id="790"/>
            <p14:sldId id="529"/>
            <p14:sldId id="798"/>
            <p14:sldId id="797"/>
            <p14:sldId id="449"/>
            <p14:sldId id="274"/>
            <p14:sldId id="780"/>
            <p14:sldId id="531"/>
            <p14:sldId id="426"/>
            <p14:sldId id="786"/>
            <p14:sldId id="447"/>
            <p14:sldId id="785"/>
            <p14:sldId id="804"/>
            <p14:sldId id="789"/>
            <p14:sldId id="811"/>
            <p14:sldId id="782"/>
            <p14:sldId id="800"/>
            <p14:sldId id="808"/>
            <p14:sldId id="784"/>
            <p14:sldId id="794"/>
            <p14:sldId id="297"/>
            <p14:sldId id="723"/>
            <p14:sldId id="456"/>
            <p14:sldId id="526"/>
            <p14:sldId id="264"/>
            <p14:sldId id="256"/>
            <p14:sldId id="805"/>
            <p14:sldId id="516"/>
            <p14:sldId id="344"/>
            <p14:sldId id="644"/>
            <p14:sldId id="802"/>
            <p14:sldId id="626"/>
            <p14:sldId id="807"/>
            <p14:sldId id="809"/>
            <p14:sldId id="284"/>
            <p14:sldId id="80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elcikova Veronika" initials="BV" lastIdx="1" clrIdx="0">
    <p:extLst>
      <p:ext uri="{19B8F6BF-5375-455C-9EA6-DF929625EA0E}">
        <p15:presenceInfo xmlns:p15="http://schemas.microsoft.com/office/powerpoint/2012/main" userId="S-1-5-21-1350193373-2129195149-238451005-10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8BB2E1"/>
    <a:srgbClr val="ABABFF"/>
    <a:srgbClr val="9999FF"/>
    <a:srgbClr val="9794D8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326" autoAdjust="0"/>
    <p:restoredTop sz="30135" autoAdjust="0"/>
  </p:normalViewPr>
  <p:slideViewPr>
    <p:cSldViewPr snapToGrid="0">
      <p:cViewPr varScale="1">
        <p:scale>
          <a:sx n="153" d="100"/>
          <a:sy n="153" d="100"/>
        </p:scale>
        <p:origin x="92" y="3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viewProps" Target="view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theme" Target="theme/theme1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commentAuthors" Target="commentAuthor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wmf"/><Relationship Id="rId1" Type="http://schemas.openxmlformats.org/officeDocument/2006/relationships/image" Target="../media/image20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57E592-B8C4-4223-9D69-6B19DE4D03AC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13856A-3580-4D21-825B-2FE6F1E57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166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6FBFD8-D48E-491B-B9AD-5F1C9ED759AB}" type="slidenum">
              <a:rPr lang="en-US" smtClean="0">
                <a:latin typeface="Arial" pitchFamily="34" charset="0"/>
                <a:cs typeface="Arial" pitchFamily="34" charset="0"/>
              </a:rPr>
              <a:pPr/>
              <a:t>22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86f8bee80e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86f8bee80e_0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2834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6FBFD8-D48E-491B-B9AD-5F1C9ED759AB}" type="slidenum">
              <a:rPr lang="en-US" smtClean="0">
                <a:latin typeface="Arial" pitchFamily="34" charset="0"/>
                <a:cs typeface="Arial" pitchFamily="34" charset="0"/>
              </a:rPr>
              <a:pPr/>
              <a:t>23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174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45AC4D-3018-4249-A9D3-D48E0A697725}" type="slidenum">
              <a:rPr lang="en-US" smtClean="0">
                <a:latin typeface="Arial" pitchFamily="34" charset="0"/>
                <a:cs typeface="Arial" pitchFamily="34" charset="0"/>
              </a:rPr>
              <a:pPr/>
              <a:t>31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FA6B59-D527-4316-8349-2928AC3D6B59}" type="slidenum">
              <a:rPr lang="en-US" smtClean="0">
                <a:latin typeface="Arial" pitchFamily="34" charset="0"/>
                <a:cs typeface="Arial" pitchFamily="34" charset="0"/>
              </a:rPr>
              <a:pPr/>
              <a:t>34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7587" cy="3430588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</p:spPr>
        <p:txBody>
          <a:bodyPr/>
          <a:lstStyle/>
          <a:p>
            <a:pPr eaLnBrk="1" hangingPunct="1"/>
            <a:endParaRPr lang="cs-CZ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24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86f8bee80e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86f8bee80e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86f8bee80e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86f8bee80e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9946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Zástupný symbol pro obrázek snímku 1">
            <a:extLst>
              <a:ext uri="{FF2B5EF4-FFF2-40B4-BE49-F238E27FC236}">
                <a16:creationId xmlns:a16="http://schemas.microsoft.com/office/drawing/2014/main" id="{F9F3DCA5-020B-4DF3-9D1E-F562823C210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Zástupný symbol pro poznámky 2">
            <a:extLst>
              <a:ext uri="{FF2B5EF4-FFF2-40B4-BE49-F238E27FC236}">
                <a16:creationId xmlns:a16="http://schemas.microsoft.com/office/drawing/2014/main" id="{A6A97DA5-325E-46BF-8C6B-5415CF7BC9E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7172" name="Zástupný symbol pro číslo snímku 3">
            <a:extLst>
              <a:ext uri="{FF2B5EF4-FFF2-40B4-BE49-F238E27FC236}">
                <a16:creationId xmlns:a16="http://schemas.microsoft.com/office/drawing/2014/main" id="{FF41BB4E-4341-4EE0-9461-181A01C4CA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E2F8730-CA0C-4D58-9B15-397D8E896AE0}" type="slidenum">
              <a:rPr lang="cs-CZ" altLang="cs-CZ" smtClean="0"/>
              <a:pPr>
                <a:spcBef>
                  <a:spcPct val="0"/>
                </a:spcBef>
              </a:pPr>
              <a:t>72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13856A-3580-4D21-825B-2FE6F1E57092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75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A94392-B2EB-4852-A53A-44B3E3F8EF48}" type="slidenum">
              <a:rPr lang="en-US" smtClean="0">
                <a:latin typeface="Arial" pitchFamily="34" charset="0"/>
                <a:cs typeface="Arial" pitchFamily="34" charset="0"/>
              </a:rPr>
              <a:pPr/>
              <a:t>77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96000" cy="3429000"/>
          </a:xfrm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  <a:noFill/>
          <a:ln/>
        </p:spPr>
        <p:txBody>
          <a:bodyPr/>
          <a:lstStyle/>
          <a:p>
            <a:endParaRPr lang="cs-CZ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444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B6E85A-3A48-4F7F-820E-F25D0A4BF0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B63428A-CD93-421F-A0CE-59FA81CFB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C5337F7-1FD8-4BB9-BEBA-AB82527C9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Jana Bielcikova (CTU Prague)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936DE08-A4A8-4913-B5BE-9AF13B761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4D00FA6-4381-45A9-8295-69608EFA3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F3CA6-12DF-4CCC-A9FE-B0B91F450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020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F8C02A-B51B-47D6-9322-74D9CBC78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26EEC56-CB27-4C46-A544-24CE26E743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84CF0E5-E06A-4C19-BABA-EB694AD08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Jana Bielcikova (CTU Prague)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64A05F6-1462-4EA0-A455-C67414684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57CB9E1-EF11-4BDE-820C-55C793A49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F3CA6-12DF-4CCC-A9FE-B0B91F450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820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FCFFA8E-3326-40F2-96D9-F45A313957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4318B7B-CA15-47F1-B38C-B3DDAC901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AACBCC2-A609-4E12-98FC-2D95E6441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Jana Bielcikova (CTU Prague)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7C9CF7B-9D16-42E5-B932-C2EF285F5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19F8BFD-3CA7-4E77-9DE5-25A65F1F0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F3CA6-12DF-4CCC-A9FE-B0B91F450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045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A80D905B-50B5-4862-BF22-0F45BC8279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600" y="6534150"/>
            <a:ext cx="2844800" cy="4762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Jana Bielcikova (CTU Prague)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EBBE98BA-3E16-428C-8771-679F53548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750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2B5F0891-B307-4105-9788-AF0C5E333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381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A426F69F-7A0D-4E31-B087-1362596BA1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434950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0061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-816768" y="6492876"/>
            <a:ext cx="3860800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1664619" y="6525345"/>
            <a:ext cx="864096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2713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Jana Bielcikova (CTU Prague)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1568608" y="6309321"/>
            <a:ext cx="623392" cy="365125"/>
          </a:xfrm>
          <a:prstGeom prst="rect">
            <a:avLst/>
          </a:prstGeo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98183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Jana Bielcikova (CTU Prague)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45427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Jana Bielcikova (CTU Prague)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53478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Jana Bielcikova (CTU Prague)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57015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Jana Bielcikova (CTU Prague)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045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26E129-4F69-4F20-8229-2EF835865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9FF63A1-C65D-4C3D-B4BA-4FF1786FC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64AFD6D-87AE-4798-BF8B-1BB32F310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Jana Bielcikova (CTU Prague)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0CC3694-0687-4CB3-B5BD-674CDD1D0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762C894-9E8D-4917-9689-0C62EC128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F3CA6-12DF-4CCC-A9FE-B0B91F450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099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Jana Bielcikova (CTU Prague)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50003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481763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Jana Bielcikova (CTU Prague)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47200" y="6481763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EF0F6-2974-4BD2-9984-217F014351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72905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101600" y="6534150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Jana Bielcikova (CTU Prague)</a:t>
            </a: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4165600" y="6381750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9347200" y="6381750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91540-472A-4CEF-AA39-C02936E28C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4067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" y="0"/>
            <a:ext cx="10606617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Jana Bielcikova (CTU Prague)</a:t>
            </a:r>
            <a:endParaRPr lang="de-DE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565401" y="6381750"/>
            <a:ext cx="6718300" cy="2746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9203267" y="6381750"/>
            <a:ext cx="28448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708C375-278C-49DD-B381-F74BF849E71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85504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101600" y="6534150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/>
                </a:solidFill>
              </a:rPr>
              <a:t>Jana Bielcikova (CTU Prague)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165600" y="6381750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9347200" y="6381750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8F98A7E-A0FC-45D6-801E-9B90B38FDA8E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47015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adpis a 2 obsahy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608642" y="86409"/>
            <a:ext cx="10968961" cy="1517920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idx="1"/>
          </p:nvPr>
        </p:nvSpPr>
        <p:spPr>
          <a:xfrm>
            <a:off x="608641" y="1604330"/>
            <a:ext cx="5270400" cy="363278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xfrm>
            <a:off x="8741834" y="6350430"/>
            <a:ext cx="2838452" cy="26425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35185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05657E-C840-4585-8DDC-208C0098D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806CA7C-879A-4D0D-875B-5847DCE92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08A19D8-69B7-45B9-81BD-91E4E5C37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Jana Bielcikova (CTU Prague)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C91ACA-F27A-4CE6-BDEF-94EAA6E73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26DCF89-7115-4EF4-92E0-89EF952D8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F3CA6-12DF-4CCC-A9FE-B0B91F450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660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A1AE93-8FD6-4407-BF5D-2ED86D18E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9E952B8-5A6F-428E-88CD-64C086C6B9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F122F9A-3921-4E22-A57C-D0FE0B7E0C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49B0F56-8280-4C6E-8F6E-9A603F299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Jana Bielcikova (CTU Prague)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4808BFB-F360-4814-BFC5-0C94A581D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0735F48-2078-4113-A3C1-38F7C3815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F3CA6-12DF-4CCC-A9FE-B0B91F450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391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1DB0E6-7F54-4D7F-9151-C4CA3C575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82E4DDD-5735-48CA-B03A-3CB7745F6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FF8CD411-F798-4B24-AE87-094CA9E43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418ABAF4-2D93-4BC8-BF33-DA01F55035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6228C26E-FFB4-4624-B849-249B1E2128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CAADD61-B067-4015-B35B-DE1289B78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Jana Bielcikova (CTU Prague)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2365F01-98A9-46EE-9349-7044370B7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04F1A3F-C0FA-49E6-ABEC-07D57B4A4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F3CA6-12DF-4CCC-A9FE-B0B91F450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003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823D08-E266-4997-82A0-E6504F9B1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767E789-0049-4990-B266-6D0544C01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Jana Bielcikova (CTU Prague)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53F226A-5318-4E04-A354-A643273CC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B40B18F-8052-4BB0-AD2B-12847EC8E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F3CA6-12DF-4CCC-A9FE-B0B91F450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345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22BFF8C-0869-4FCB-81DD-B0A5E0AA0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Jana Bielcikova (CTU Prague)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88D5212-56DF-4B12-AA2D-C8B3FAB43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B43AD00-0C62-414D-A284-A42D7C355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F3CA6-12DF-4CCC-A9FE-B0B91F450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190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CCF7CA-C516-420F-B4BA-22E5DBB9C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B9B6452-21C7-443A-8B85-3CB8D521C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92D27E4-3F73-4358-BF75-AA9BB53038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2EFF8D7-CD98-44BB-AAA1-6F9F38E97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Jana Bielcikova (CTU Prague)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15658B4-CB32-4285-B3A3-7052490EE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5BE55E5-FED9-434E-BD48-44B207096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F3CA6-12DF-4CCC-A9FE-B0B91F450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58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C6B6E3-0C91-4462-8A3E-8ADC0CC14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0285AC5-B2EE-4AB6-B77F-0BE35EF636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C72B75DF-20DD-4D49-895C-B51353EBFB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CD700AF-6B3E-4255-A9A6-180FB0860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Jana Bielcikova (CTU Prague)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F37AE95-DC42-4809-B090-B8A0EB34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871FAE7-309E-435D-BB4F-F6731CE0C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F3CA6-12DF-4CCC-A9FE-B0B91F450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105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5469A25-A66C-42D5-B90E-A7D32F600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9EB1404-C291-4A73-8688-E0AB911BA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892356B-CECA-430B-A584-56F402C72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Jana Bielcikova (CTU Prague)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63C98F6-B577-460D-AFF2-AA5188BA31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444E36E-8CE0-4063-887D-3A612D4D55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AF3CA6-12DF-4CCC-A9FE-B0B91F450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97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4" r:id="rId1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-912779" y="649287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5922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hep-ex/0005012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26" Type="http://schemas.openxmlformats.org/officeDocument/2006/relationships/image" Target="../media/image54.png"/><Relationship Id="rId3" Type="http://schemas.openxmlformats.org/officeDocument/2006/relationships/image" Target="../media/image31.png"/><Relationship Id="rId21" Type="http://schemas.openxmlformats.org/officeDocument/2006/relationships/image" Target="../media/image49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5" Type="http://schemas.openxmlformats.org/officeDocument/2006/relationships/image" Target="../media/image53.png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29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24" Type="http://schemas.openxmlformats.org/officeDocument/2006/relationships/image" Target="../media/image52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23" Type="http://schemas.openxmlformats.org/officeDocument/2006/relationships/image" Target="../media/image51.png"/><Relationship Id="rId28" Type="http://schemas.openxmlformats.org/officeDocument/2006/relationships/image" Target="../media/image62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Relationship Id="rId22" Type="http://schemas.openxmlformats.org/officeDocument/2006/relationships/image" Target="../media/image50.png"/><Relationship Id="rId27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2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84.wmf"/><Relationship Id="rId4" Type="http://schemas.openxmlformats.org/officeDocument/2006/relationships/oleObject" Target="../embeddings/oleObject3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2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tif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ome.cern/news/news/physics/four-decades-gluons" TargetMode="External"/><Relationship Id="rId5" Type="http://schemas.openxmlformats.org/officeDocument/2006/relationships/hyperlink" Target="https://www.desy.de/news/backgrounders/40_years_of_gluon/index_eng.html" TargetMode="External"/><Relationship Id="rId4" Type="http://schemas.openxmlformats.org/officeDocument/2006/relationships/image" Target="../media/image12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gif"/><Relationship Id="rId7" Type="http://schemas.openxmlformats.org/officeDocument/2006/relationships/image" Target="../media/image123.png"/><Relationship Id="rId2" Type="http://schemas.openxmlformats.org/officeDocument/2006/relationships/image" Target="../media/image11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emf"/><Relationship Id="rId4" Type="http://schemas.openxmlformats.org/officeDocument/2006/relationships/image" Target="../media/image120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tiff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9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30.png"/><Relationship Id="rId4" Type="http://schemas.openxmlformats.org/officeDocument/2006/relationships/image" Target="../media/image13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emf"/><Relationship Id="rId2" Type="http://schemas.openxmlformats.org/officeDocument/2006/relationships/image" Target="../media/image14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6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03.10090" TargetMode="External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03.10090" TargetMode="External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9.png"/><Relationship Id="rId4" Type="http://schemas.openxmlformats.org/officeDocument/2006/relationships/image" Target="../media/image158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hyperlink" Target="http://dx.doi.org/10.1016/0370-2693(83)90970-X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7" Type="http://schemas.openxmlformats.org/officeDocument/2006/relationships/image" Target="../media/image178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png"/><Relationship Id="rId5" Type="http://schemas.openxmlformats.org/officeDocument/2006/relationships/hyperlink" Target="https://doi.org/10.48550/arXiv.2211.11470" TargetMode="External"/><Relationship Id="rId4" Type="http://schemas.openxmlformats.org/officeDocument/2006/relationships/image" Target="../media/image17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7" Type="http://schemas.openxmlformats.org/officeDocument/2006/relationships/image" Target="../media/image1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5.png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48550/arXiv.2211.11470" TargetMode="External"/><Relationship Id="rId4" Type="http://schemas.openxmlformats.org/officeDocument/2006/relationships/image" Target="../media/image188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9.png"/><Relationship Id="rId4" Type="http://schemas.openxmlformats.org/officeDocument/2006/relationships/image" Target="../media/image19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7.png"/><Relationship Id="rId4" Type="http://schemas.openxmlformats.org/officeDocument/2006/relationships/image" Target="../media/image196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emf"/><Relationship Id="rId2" Type="http://schemas.openxmlformats.org/officeDocument/2006/relationships/image" Target="../media/image199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2.png"/><Relationship Id="rId4" Type="http://schemas.openxmlformats.org/officeDocument/2006/relationships/image" Target="../media/image201.emf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5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0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08.png"/><Relationship Id="rId5" Type="http://schemas.openxmlformats.org/officeDocument/2006/relationships/image" Target="../media/image206.w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207.wmf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48550/arXiv.2211.11470" TargetMode="Externa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0.emf"/><Relationship Id="rId5" Type="http://schemas.openxmlformats.org/officeDocument/2006/relationships/image" Target="../media/image219.emf"/><Relationship Id="rId4" Type="http://schemas.openxmlformats.org/officeDocument/2006/relationships/image" Target="../media/image2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hep-ex/0005012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F78F6490-DDA7-4654-876F-446FFD608297}"/>
              </a:ext>
            </a:extLst>
          </p:cNvPr>
          <p:cNvSpPr txBox="1"/>
          <p:nvPr/>
        </p:nvSpPr>
        <p:spPr>
          <a:xfrm>
            <a:off x="2575901" y="2343179"/>
            <a:ext cx="7040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Jana Bielcikova (CTU in Prague, Czech Republic)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38B0C785-AF2E-449C-9834-F4D97EAB9DDA}"/>
              </a:ext>
            </a:extLst>
          </p:cNvPr>
          <p:cNvSpPr/>
          <p:nvPr/>
        </p:nvSpPr>
        <p:spPr>
          <a:xfrm>
            <a:off x="2505073" y="893702"/>
            <a:ext cx="80933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From high-momentum hadrons </a:t>
            </a:r>
          </a:p>
          <a:p>
            <a:r>
              <a:rPr lang="en-US" sz="4000" dirty="0">
                <a:solidFill>
                  <a:srgbClr val="0070C0"/>
                </a:solidFill>
              </a:rPr>
              <a:t>and correlations to jets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1B71D49-0C01-47E4-959F-467C13BDF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073" y="3118474"/>
            <a:ext cx="7040197" cy="245087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AFD5702-6ACA-4368-9FF4-11A2A700E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1427"/>
            <a:ext cx="12192000" cy="1015245"/>
          </a:xfrm>
          <a:prstGeom prst="rect">
            <a:avLst/>
          </a:prstGeom>
        </p:spPr>
      </p:pic>
      <p:pic>
        <p:nvPicPr>
          <p:cNvPr id="8" name="Obrázek 2">
            <a:extLst>
              <a:ext uri="{FF2B5EF4-FFF2-40B4-BE49-F238E27FC236}">
                <a16:creationId xmlns:a16="http://schemas.microsoft.com/office/drawing/2014/main" id="{E6B3DEDD-DEB1-4B69-8180-ACD85DC4ED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87338"/>
            <a:ext cx="16573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3194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84644" y="716277"/>
            <a:ext cx="11047226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 </a:t>
            </a:r>
            <a:r>
              <a:rPr lang="en-US" sz="2800" dirty="0">
                <a:solidFill>
                  <a:srgbClr val="0070C0"/>
                </a:solidFill>
              </a:rPr>
              <a:t>2. C</a:t>
            </a:r>
            <a:r>
              <a:rPr lang="cs-CZ" sz="2800" dirty="0" err="1">
                <a:solidFill>
                  <a:srgbClr val="0070C0"/>
                </a:solidFill>
              </a:rPr>
              <a:t>ollinear</a:t>
            </a:r>
            <a:r>
              <a:rPr lang="cs-CZ" sz="2800" dirty="0">
                <a:solidFill>
                  <a:srgbClr val="0070C0"/>
                </a:solidFill>
              </a:rPr>
              <a:t> </a:t>
            </a:r>
            <a:r>
              <a:rPr lang="cs-CZ" sz="2800" dirty="0" err="1">
                <a:solidFill>
                  <a:srgbClr val="0070C0"/>
                </a:solidFill>
              </a:rPr>
              <a:t>safety</a:t>
            </a:r>
            <a:r>
              <a:rPr lang="cs-CZ" sz="2800" dirty="0">
                <a:solidFill>
                  <a:srgbClr val="0070C0"/>
                </a:solidFill>
              </a:rPr>
              <a:t>:</a:t>
            </a:r>
            <a:endParaRPr lang="en-US" sz="2000" dirty="0"/>
          </a:p>
          <a:p>
            <a:r>
              <a:rPr lang="en-US" sz="2000" dirty="0"/>
              <a:t>                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cs-CZ" sz="2000" dirty="0" err="1"/>
              <a:t>jets</a:t>
            </a:r>
            <a:r>
              <a:rPr lang="cs-CZ" sz="2000" dirty="0"/>
              <a:t> </a:t>
            </a:r>
            <a:r>
              <a:rPr lang="cs-CZ" sz="2000" dirty="0" err="1"/>
              <a:t>should</a:t>
            </a:r>
            <a:r>
              <a:rPr lang="cs-CZ" sz="2000" dirty="0"/>
              <a:t> not </a:t>
            </a:r>
            <a:r>
              <a:rPr lang="cs-CZ" sz="2000" dirty="0" err="1"/>
              <a:t>be</a:t>
            </a:r>
            <a:r>
              <a:rPr lang="cs-CZ" sz="2000" dirty="0"/>
              <a:t> sensitive to </a:t>
            </a:r>
            <a:r>
              <a:rPr lang="cs-CZ" sz="2000" dirty="0" err="1"/>
              <a:t>collinear</a:t>
            </a:r>
            <a:r>
              <a:rPr lang="cs-CZ" sz="2000" dirty="0"/>
              <a:t> gluon </a:t>
            </a:r>
            <a:r>
              <a:rPr lang="cs-CZ" sz="2000" dirty="0" err="1"/>
              <a:t>emission</a:t>
            </a:r>
            <a:r>
              <a:rPr lang="cs-CZ" sz="2000" dirty="0"/>
              <a:t> 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endParaRPr lang="cs-CZ" dirty="0"/>
          </a:p>
          <a:p>
            <a:endParaRPr lang="cs-CZ" i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3013771" y="67641"/>
            <a:ext cx="64265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err="1">
                <a:solidFill>
                  <a:srgbClr val="0070C0"/>
                </a:solidFill>
              </a:rPr>
              <a:t>What</a:t>
            </a:r>
            <a:r>
              <a:rPr lang="cs-CZ" sz="3200" dirty="0">
                <a:solidFill>
                  <a:srgbClr val="0070C0"/>
                </a:solidFill>
              </a:rPr>
              <a:t> </a:t>
            </a:r>
            <a:r>
              <a:rPr lang="cs-CZ" sz="3200" dirty="0" err="1">
                <a:solidFill>
                  <a:srgbClr val="0070C0"/>
                </a:solidFill>
              </a:rPr>
              <a:t>should</a:t>
            </a:r>
            <a:r>
              <a:rPr lang="cs-CZ" sz="3200" dirty="0">
                <a:solidFill>
                  <a:srgbClr val="0070C0"/>
                </a:solidFill>
              </a:rPr>
              <a:t> </a:t>
            </a:r>
            <a:r>
              <a:rPr lang="cs-CZ" sz="3200" dirty="0" err="1">
                <a:solidFill>
                  <a:srgbClr val="0070C0"/>
                </a:solidFill>
              </a:rPr>
              <a:t>the</a:t>
            </a:r>
            <a:r>
              <a:rPr lang="cs-CZ" sz="3200" dirty="0">
                <a:solidFill>
                  <a:srgbClr val="0070C0"/>
                </a:solidFill>
              </a:rPr>
              <a:t> jet </a:t>
            </a:r>
            <a:r>
              <a:rPr lang="cs-CZ" sz="3200" dirty="0" err="1">
                <a:solidFill>
                  <a:srgbClr val="0070C0"/>
                </a:solidFill>
              </a:rPr>
              <a:t>algorithm</a:t>
            </a:r>
            <a:r>
              <a:rPr lang="cs-CZ" sz="3200" dirty="0">
                <a:solidFill>
                  <a:srgbClr val="0070C0"/>
                </a:solidFill>
              </a:rPr>
              <a:t> </a:t>
            </a:r>
            <a:r>
              <a:rPr lang="cs-CZ" sz="3200" dirty="0" err="1">
                <a:solidFill>
                  <a:srgbClr val="0070C0"/>
                </a:solidFill>
              </a:rPr>
              <a:t>fulfill</a:t>
            </a:r>
            <a:r>
              <a:rPr lang="cs-CZ" sz="3200" dirty="0">
                <a:solidFill>
                  <a:srgbClr val="0070C0"/>
                </a:solidFill>
              </a:rPr>
              <a:t>?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F21C5F8-7892-49B3-B713-7C48A63C5068}"/>
              </a:ext>
            </a:extLst>
          </p:cNvPr>
          <p:cNvGrpSpPr/>
          <p:nvPr/>
        </p:nvGrpSpPr>
        <p:grpSpPr>
          <a:xfrm>
            <a:off x="434795" y="1570534"/>
            <a:ext cx="10271347" cy="2410005"/>
            <a:chOff x="505931" y="4281426"/>
            <a:chExt cx="6903725" cy="241000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A0BB146-C3F3-4E21-8218-955DFFB9C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5931" y="4281426"/>
              <a:ext cx="3310347" cy="241000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FFDB176-12FC-4BC2-B8A7-A16DFE28BF9D}"/>
                </a:ext>
              </a:extLst>
            </p:cNvPr>
            <p:cNvSpPr txBox="1"/>
            <p:nvPr/>
          </p:nvSpPr>
          <p:spPr>
            <a:xfrm>
              <a:off x="4331568" y="4344814"/>
              <a:ext cx="3078088" cy="224676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Left: configuration fails to produce a seed because its energy is split among several detector towers. </a:t>
              </a:r>
            </a:p>
            <a:p>
              <a:endParaRPr 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Right: this configuration produces a seed because its energy is more narrowly distributed</a:t>
              </a:r>
              <a:endParaRPr lang="cs-CZ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9">
            <a:extLst>
              <a:ext uri="{FF2B5EF4-FFF2-40B4-BE49-F238E27FC236}">
                <a16:creationId xmlns:a16="http://schemas.microsoft.com/office/drawing/2014/main" id="{96085F60-1D66-4B85-B6EE-05B0639BB6FC}"/>
              </a:ext>
            </a:extLst>
          </p:cNvPr>
          <p:cNvGrpSpPr/>
          <p:nvPr/>
        </p:nvGrpSpPr>
        <p:grpSpPr>
          <a:xfrm>
            <a:off x="1110153" y="4235010"/>
            <a:ext cx="9595989" cy="2246769"/>
            <a:chOff x="652942" y="925230"/>
            <a:chExt cx="9595989" cy="2246769"/>
          </a:xfrm>
        </p:grpSpPr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375E92A4-C7CE-4C57-BC4C-87EC247DCA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18" t="13190" b="6528"/>
            <a:stretch/>
          </p:blipFill>
          <p:spPr>
            <a:xfrm>
              <a:off x="652942" y="925230"/>
              <a:ext cx="4827582" cy="2246769"/>
            </a:xfrm>
            <a:prstGeom prst="rect">
              <a:avLst/>
            </a:prstGeom>
          </p:spPr>
        </p:pic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F6458C1C-F85D-48A6-AA00-8EDE2EC7034E}"/>
                </a:ext>
              </a:extLst>
            </p:cNvPr>
            <p:cNvSpPr txBox="1"/>
            <p:nvPr/>
          </p:nvSpPr>
          <p:spPr>
            <a:xfrm>
              <a:off x="5669359" y="1495817"/>
              <a:ext cx="4579572" cy="101566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sz="2000" b="1" dirty="0"/>
                <a:t>Seed dependence: </a:t>
              </a:r>
            </a:p>
            <a:p>
              <a:r>
                <a:rPr lang="en-US" sz="2000" dirty="0"/>
                <a:t>we can observe sensitivity to E</a:t>
              </a:r>
              <a:r>
                <a:rPr lang="en-US" sz="2000" baseline="-25000" dirty="0"/>
                <a:t>T</a:t>
              </a:r>
              <a:r>
                <a:rPr lang="en-US" sz="2000" dirty="0"/>
                <a:t> </a:t>
              </a:r>
            </a:p>
            <a:p>
              <a:r>
                <a:rPr lang="en-US" sz="2000" dirty="0"/>
                <a:t>ordering of the particles that act as seeds.</a:t>
              </a:r>
              <a:endParaRPr lang="cs-CZ" sz="2000" dirty="0"/>
            </a:p>
          </p:txBody>
        </p:sp>
      </p:grp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B028DAF-D18D-4A89-A4BF-8F1AB2070C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r>
              <a:rPr lang="en-US"/>
              <a:t>Jana Bielcikova (CTU Prague)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BE9A13D-F813-44FD-A299-8EFC28672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76233" y="6481779"/>
            <a:ext cx="2743200" cy="365125"/>
          </a:xfrm>
        </p:spPr>
        <p:txBody>
          <a:bodyPr/>
          <a:lstStyle/>
          <a:p>
            <a:fld id="{6FAF3CA6-12DF-4CCC-A9FE-B0B91F450A0E}" type="slidenum">
              <a:rPr lang="en-US" smtClean="0"/>
              <a:t>10</a:t>
            </a:fld>
            <a:endParaRPr lang="en-US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FD32E9F6-5E81-4F41-8FB5-F1776E26813C}"/>
              </a:ext>
            </a:extLst>
          </p:cNvPr>
          <p:cNvSpPr/>
          <p:nvPr/>
        </p:nvSpPr>
        <p:spPr>
          <a:xfrm>
            <a:off x="6683010" y="6158613"/>
            <a:ext cx="25800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i="1" dirty="0" err="1"/>
              <a:t>courtesy</a:t>
            </a:r>
            <a:r>
              <a:rPr lang="cs-CZ" sz="1200" i="1" dirty="0"/>
              <a:t> </a:t>
            </a:r>
            <a:r>
              <a:rPr lang="cs-CZ" sz="1200" i="1" dirty="0" err="1"/>
              <a:t>Jay</a:t>
            </a:r>
            <a:r>
              <a:rPr lang="cs-CZ" sz="1200" i="1" dirty="0"/>
              <a:t> R. </a:t>
            </a:r>
            <a:r>
              <a:rPr lang="cs-CZ" sz="1200" i="1" dirty="0" err="1"/>
              <a:t>Dittmann</a:t>
            </a:r>
            <a:endParaRPr lang="cs-CZ" sz="1200" i="1" dirty="0"/>
          </a:p>
          <a:p>
            <a:r>
              <a:rPr lang="cs-CZ" sz="1200" dirty="0" err="1"/>
              <a:t>See</a:t>
            </a:r>
            <a:r>
              <a:rPr lang="cs-CZ" sz="1200" dirty="0"/>
              <a:t> </a:t>
            </a:r>
            <a:r>
              <a:rPr lang="cs-CZ" sz="1200" dirty="0" err="1"/>
              <a:t>also</a:t>
            </a:r>
            <a:r>
              <a:rPr lang="cs-CZ" sz="1200" dirty="0"/>
              <a:t> </a:t>
            </a:r>
            <a:r>
              <a:rPr lang="cs-CZ" sz="1200" dirty="0" err="1"/>
              <a:t>Blazey</a:t>
            </a:r>
            <a:r>
              <a:rPr lang="cs-CZ" sz="1200" dirty="0"/>
              <a:t> et al., </a:t>
            </a:r>
            <a:r>
              <a:rPr lang="cs-CZ" sz="1200" dirty="0" err="1">
                <a:hlinkClick r:id="rId4"/>
              </a:rPr>
              <a:t>hep</a:t>
            </a:r>
            <a:r>
              <a:rPr lang="cs-CZ" sz="1200" dirty="0">
                <a:hlinkClick r:id="rId4"/>
              </a:rPr>
              <a:t>-ex/0005012</a:t>
            </a:r>
            <a:endParaRPr lang="cs-CZ" sz="1200" dirty="0"/>
          </a:p>
          <a:p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719164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19100" y="848112"/>
            <a:ext cx="1160145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/>
          </a:p>
          <a:p>
            <a:pPr marL="285750" indent="-285750">
              <a:buFont typeface="Arial" charset="0"/>
              <a:buChar char="•"/>
            </a:pPr>
            <a:r>
              <a:rPr lang="cs-CZ" sz="2000" dirty="0"/>
              <a:t>„b</a:t>
            </a:r>
            <a:r>
              <a:rPr lang="en-US" sz="2000" dirty="0" err="1"/>
              <a:t>oost</a:t>
            </a:r>
            <a:r>
              <a:rPr lang="cs-CZ" sz="2000" dirty="0"/>
              <a:t>“</a:t>
            </a:r>
            <a:r>
              <a:rPr lang="en-US" sz="2000" dirty="0"/>
              <a:t> </a:t>
            </a:r>
            <a:r>
              <a:rPr lang="cs-CZ" sz="2000" dirty="0"/>
              <a:t>i</a:t>
            </a:r>
            <a:r>
              <a:rPr lang="en-US" sz="2000" dirty="0" err="1"/>
              <a:t>nvariance</a:t>
            </a:r>
            <a:r>
              <a:rPr lang="en-US" sz="2000" dirty="0"/>
              <a:t> </a:t>
            </a:r>
            <a:r>
              <a:rPr lang="cs-CZ" sz="2000" dirty="0"/>
              <a:t>: </a:t>
            </a:r>
            <a:r>
              <a:rPr lang="cs-CZ" sz="2000" dirty="0" err="1"/>
              <a:t>algorithm</a:t>
            </a:r>
            <a:r>
              <a:rPr lang="cs-CZ" sz="2000" dirty="0"/>
              <a:t> </a:t>
            </a:r>
            <a:r>
              <a:rPr lang="cs-CZ" sz="2000" dirty="0" err="1"/>
              <a:t>should</a:t>
            </a:r>
            <a:r>
              <a:rPr lang="cs-CZ" sz="2000" dirty="0"/>
              <a:t> </a:t>
            </a:r>
            <a:r>
              <a:rPr lang="cs-CZ" sz="2000" dirty="0" err="1"/>
              <a:t>find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same</a:t>
            </a:r>
            <a:r>
              <a:rPr lang="cs-CZ" sz="2000" dirty="0"/>
              <a:t> </a:t>
            </a:r>
            <a:r>
              <a:rPr lang="cs-CZ" sz="2000" dirty="0" err="1"/>
              <a:t>jets</a:t>
            </a:r>
            <a:r>
              <a:rPr lang="cs-CZ" sz="2000" dirty="0"/>
              <a:t> </a:t>
            </a:r>
            <a:r>
              <a:rPr lang="cs-CZ" sz="2000" dirty="0" err="1"/>
              <a:t>independently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boost</a:t>
            </a:r>
            <a:r>
              <a:rPr lang="cs-CZ" sz="2000" dirty="0"/>
              <a:t> </a:t>
            </a:r>
            <a:r>
              <a:rPr lang="cs-CZ" sz="2000" dirty="0" err="1"/>
              <a:t>along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beam</a:t>
            </a:r>
            <a:endParaRPr lang="en-US" sz="2000" dirty="0"/>
          </a:p>
          <a:p>
            <a:pPr marL="285750" indent="-285750">
              <a:buFont typeface="Arial" charset="0"/>
              <a:buChar char="•"/>
            </a:pPr>
            <a:endParaRPr lang="cs-CZ" sz="400" dirty="0"/>
          </a:p>
          <a:p>
            <a:pPr marL="285750" indent="-285750">
              <a:buFont typeface="Arial" charset="0"/>
              <a:buChar char="•"/>
            </a:pPr>
            <a:r>
              <a:rPr lang="cs-CZ" sz="2000" dirty="0" err="1"/>
              <a:t>kinematic</a:t>
            </a:r>
            <a:r>
              <a:rPr lang="cs-CZ" sz="2000" dirty="0"/>
              <a:t> </a:t>
            </a:r>
            <a:r>
              <a:rPr lang="cs-CZ" sz="2000" dirty="0" err="1"/>
              <a:t>observables</a:t>
            </a:r>
            <a:r>
              <a:rPr lang="cs-CZ" sz="2000" dirty="0"/>
              <a:t> </a:t>
            </a:r>
            <a:r>
              <a:rPr lang="cs-CZ" sz="2000" dirty="0" err="1"/>
              <a:t>describing</a:t>
            </a:r>
            <a:r>
              <a:rPr lang="cs-CZ" sz="2000" dirty="0"/>
              <a:t> </a:t>
            </a:r>
            <a:r>
              <a:rPr lang="cs-CZ" sz="2000" dirty="0" err="1"/>
              <a:t>jets</a:t>
            </a:r>
            <a:r>
              <a:rPr lang="cs-CZ" sz="2000" dirty="0"/>
              <a:t> </a:t>
            </a:r>
            <a:r>
              <a:rPr lang="cs-CZ" sz="2000" dirty="0" err="1"/>
              <a:t>should</a:t>
            </a:r>
            <a:r>
              <a:rPr lang="cs-CZ" sz="2000" dirty="0"/>
              <a:t> </a:t>
            </a:r>
            <a:r>
              <a:rPr lang="cs-CZ" sz="2000" dirty="0" err="1"/>
              <a:t>be</a:t>
            </a:r>
            <a:r>
              <a:rPr lang="cs-CZ" sz="2000" dirty="0"/>
              <a:t> independent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details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final</a:t>
            </a:r>
            <a:r>
              <a:rPr lang="cs-CZ" sz="2000" dirty="0"/>
              <a:t> </a:t>
            </a:r>
            <a:r>
              <a:rPr lang="cs-CZ" sz="2000" dirty="0" err="1"/>
              <a:t>state</a:t>
            </a:r>
            <a:endParaRPr lang="en-US" sz="400" dirty="0"/>
          </a:p>
          <a:p>
            <a:endParaRPr lang="cs-CZ" sz="4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2000" dirty="0" err="1"/>
              <a:t>algorithm</a:t>
            </a:r>
            <a:r>
              <a:rPr lang="cs-CZ" sz="2000" dirty="0"/>
              <a:t> </a:t>
            </a:r>
            <a:r>
              <a:rPr lang="cs-CZ" sz="2000" dirty="0" err="1"/>
              <a:t>should</a:t>
            </a:r>
            <a:r>
              <a:rPr lang="cs-CZ" sz="2000" dirty="0"/>
              <a:t> </a:t>
            </a:r>
            <a:r>
              <a:rPr lang="cs-CZ" sz="2000" dirty="0" err="1"/>
              <a:t>be</a:t>
            </a:r>
            <a:r>
              <a:rPr lang="cs-CZ" sz="2000" dirty="0"/>
              <a:t> </a:t>
            </a:r>
            <a:r>
              <a:rPr lang="cs-CZ" sz="2000" dirty="0" err="1"/>
              <a:t>equivalent</a:t>
            </a:r>
            <a:r>
              <a:rPr lang="cs-CZ" sz="2000" dirty="0"/>
              <a:t> on parton, </a:t>
            </a:r>
            <a:r>
              <a:rPr lang="cs-CZ" sz="2000" dirty="0" err="1"/>
              <a:t>particle</a:t>
            </a:r>
            <a:r>
              <a:rPr lang="cs-CZ" sz="2000" dirty="0"/>
              <a:t> and </a:t>
            </a:r>
            <a:r>
              <a:rPr lang="cs-CZ" sz="2000" dirty="0" err="1"/>
              <a:t>detector</a:t>
            </a:r>
            <a:r>
              <a:rPr lang="cs-CZ" sz="2000" dirty="0"/>
              <a:t> </a:t>
            </a:r>
            <a:r>
              <a:rPr lang="cs-CZ" sz="2000" dirty="0" err="1"/>
              <a:t>level</a:t>
            </a:r>
            <a:r>
              <a:rPr lang="cs-CZ" sz="2000" dirty="0"/>
              <a:t> </a:t>
            </a:r>
            <a:endParaRPr lang="en-US" sz="2000" dirty="0"/>
          </a:p>
          <a:p>
            <a:endParaRPr lang="cs-CZ" sz="4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2000" dirty="0"/>
              <a:t>a</a:t>
            </a:r>
            <a:r>
              <a:rPr lang="en-US" sz="2000" dirty="0" err="1"/>
              <a:t>lgorithm</a:t>
            </a:r>
            <a:r>
              <a:rPr lang="en-US" sz="2000" dirty="0"/>
              <a:t> should be easily applicable in perturbative calculations</a:t>
            </a:r>
            <a:endParaRPr lang="en-US" sz="2000" dirty="0">
              <a:solidFill>
                <a:srgbClr val="0070C0"/>
              </a:solidFill>
            </a:endParaRPr>
          </a:p>
          <a:p>
            <a:endParaRPr lang="en-US" sz="20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What about experimental aspects?</a:t>
            </a:r>
          </a:p>
          <a:p>
            <a:endParaRPr lang="cs-CZ" sz="2000" dirty="0">
              <a:solidFill>
                <a:srgbClr val="0070C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sz="2000" dirty="0" err="1"/>
              <a:t>independence</a:t>
            </a:r>
            <a:r>
              <a:rPr lang="cs-CZ" sz="2000" dirty="0"/>
              <a:t> on </a:t>
            </a:r>
            <a:r>
              <a:rPr lang="cs-CZ" sz="2000" dirty="0" err="1"/>
              <a:t>detectors</a:t>
            </a:r>
            <a:r>
              <a:rPr lang="cs-CZ" sz="2000" dirty="0"/>
              <a:t> (</a:t>
            </a:r>
            <a:r>
              <a:rPr lang="cs-CZ" sz="2000" dirty="0" err="1"/>
              <a:t>segmentation</a:t>
            </a:r>
            <a:r>
              <a:rPr lang="cs-CZ" sz="2000" dirty="0"/>
              <a:t>, </a:t>
            </a:r>
            <a:r>
              <a:rPr lang="cs-CZ" sz="2000" dirty="0" err="1"/>
              <a:t>resolution</a:t>
            </a:r>
            <a:r>
              <a:rPr lang="cs-CZ" sz="2000" dirty="0"/>
              <a:t>, response to </a:t>
            </a:r>
            <a:r>
              <a:rPr lang="cs-CZ" sz="2000" dirty="0" err="1"/>
              <a:t>energy</a:t>
            </a:r>
            <a:r>
              <a:rPr lang="cs-CZ" sz="2000" dirty="0"/>
              <a:t> </a:t>
            </a:r>
            <a:r>
              <a:rPr lang="cs-CZ" sz="2000" dirty="0" err="1"/>
              <a:t>deposited</a:t>
            </a:r>
            <a:r>
              <a:rPr lang="cs-CZ" sz="2000" dirty="0"/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000" dirty="0" err="1"/>
              <a:t>algorithm</a:t>
            </a:r>
            <a:r>
              <a:rPr lang="cs-CZ" sz="2000" dirty="0"/>
              <a:t> </a:t>
            </a:r>
            <a:r>
              <a:rPr lang="cs-CZ" sz="2000" dirty="0" err="1"/>
              <a:t>should</a:t>
            </a:r>
            <a:r>
              <a:rPr lang="cs-CZ" sz="2000" dirty="0"/>
              <a:t> not </a:t>
            </a:r>
            <a:r>
              <a:rPr lang="cs-CZ" sz="2000" dirty="0" err="1"/>
              <a:t>increase</a:t>
            </a:r>
            <a:r>
              <a:rPr lang="cs-CZ" sz="2000" dirty="0"/>
              <a:t> </a:t>
            </a:r>
            <a:r>
              <a:rPr lang="cs-CZ" sz="2000" dirty="0" err="1"/>
              <a:t>effects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finite</a:t>
            </a:r>
            <a:r>
              <a:rPr lang="cs-CZ" sz="2000" dirty="0"/>
              <a:t> </a:t>
            </a:r>
            <a:r>
              <a:rPr lang="cs-CZ" sz="2000" dirty="0" err="1"/>
              <a:t>resolution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measurement</a:t>
            </a:r>
            <a:r>
              <a:rPr lang="cs-CZ" sz="2000" dirty="0"/>
              <a:t> (</a:t>
            </a:r>
            <a:r>
              <a:rPr lang="cs-CZ" sz="2000" dirty="0" err="1"/>
              <a:t>e.g</a:t>
            </a:r>
            <a:r>
              <a:rPr lang="cs-CZ" sz="2000" dirty="0"/>
              <a:t>. </a:t>
            </a:r>
            <a:r>
              <a:rPr lang="cs-CZ" sz="2000" dirty="0" err="1"/>
              <a:t>energy</a:t>
            </a:r>
            <a:r>
              <a:rPr lang="cs-CZ" sz="2000" dirty="0"/>
              <a:t>)</a:t>
            </a:r>
            <a:r>
              <a:rPr lang="en-US" sz="2000" dirty="0"/>
              <a:t> </a:t>
            </a:r>
            <a:endParaRPr lang="cs-CZ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2000" dirty="0" err="1"/>
              <a:t>algorithm</a:t>
            </a:r>
            <a:r>
              <a:rPr lang="cs-CZ" sz="2000" dirty="0"/>
              <a:t>  </a:t>
            </a:r>
            <a:r>
              <a:rPr lang="cs-CZ" sz="2000" dirty="0" err="1"/>
              <a:t>should</a:t>
            </a:r>
            <a:r>
              <a:rPr lang="cs-CZ" sz="2000" dirty="0"/>
              <a:t> </a:t>
            </a:r>
            <a:r>
              <a:rPr lang="cs-CZ" sz="2000" dirty="0" err="1"/>
              <a:t>be</a:t>
            </a:r>
            <a:r>
              <a:rPr lang="cs-CZ" sz="2000" dirty="0"/>
              <a:t> </a:t>
            </a:r>
            <a:r>
              <a:rPr lang="cs-CZ" sz="2000" dirty="0" err="1"/>
              <a:t>immune</a:t>
            </a:r>
            <a:r>
              <a:rPr lang="cs-CZ" sz="2000" dirty="0"/>
              <a:t> </a:t>
            </a:r>
            <a:r>
              <a:rPr lang="cs-CZ" sz="2000" dirty="0" err="1"/>
              <a:t>agains</a:t>
            </a:r>
            <a:r>
              <a:rPr lang="en-US" sz="2000" dirty="0"/>
              <a:t>t</a:t>
            </a:r>
            <a:r>
              <a:rPr lang="cs-CZ" sz="2000" dirty="0"/>
              <a:t> </a:t>
            </a:r>
            <a:r>
              <a:rPr lang="cs-CZ" sz="2000" dirty="0" err="1"/>
              <a:t>multiple</a:t>
            </a:r>
            <a:r>
              <a:rPr lang="cs-CZ" sz="2000" dirty="0"/>
              <a:t> hard </a:t>
            </a:r>
            <a:r>
              <a:rPr lang="cs-CZ" sz="2000" dirty="0" err="1"/>
              <a:t>scattering</a:t>
            </a:r>
            <a:r>
              <a:rPr lang="en-US" sz="2000" dirty="0"/>
              <a:t>s</a:t>
            </a:r>
            <a:r>
              <a:rPr lang="cs-CZ" sz="2000" dirty="0"/>
              <a:t> </a:t>
            </a:r>
            <a:r>
              <a:rPr lang="cs-CZ" sz="2000" dirty="0" err="1"/>
              <a:t>at</a:t>
            </a:r>
            <a:r>
              <a:rPr lang="cs-CZ" sz="2000" dirty="0"/>
              <a:t> </a:t>
            </a:r>
            <a:r>
              <a:rPr lang="cs-CZ" sz="2000" dirty="0" err="1"/>
              <a:t>high</a:t>
            </a:r>
            <a:r>
              <a:rPr lang="cs-CZ" sz="2000" dirty="0"/>
              <a:t> luminosity</a:t>
            </a:r>
            <a:endParaRPr lang="en-US" sz="2000" dirty="0"/>
          </a:p>
          <a:p>
            <a:r>
              <a:rPr lang="en-US" sz="2000" dirty="0"/>
              <a:t>      (relevant for LHC and especially its high luminosity upgrade)</a:t>
            </a:r>
            <a:endParaRPr lang="cs-CZ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2000" dirty="0" err="1"/>
              <a:t>easy</a:t>
            </a:r>
            <a:r>
              <a:rPr lang="cs-CZ" sz="2000" dirty="0"/>
              <a:t> </a:t>
            </a:r>
            <a:r>
              <a:rPr lang="cs-CZ" sz="2000" dirty="0" err="1"/>
              <a:t>implementation</a:t>
            </a:r>
            <a:r>
              <a:rPr lang="cs-CZ" sz="2000" dirty="0"/>
              <a:t> and </a:t>
            </a:r>
            <a:r>
              <a:rPr lang="cs-CZ" sz="2000" dirty="0" err="1"/>
              <a:t>reasonable</a:t>
            </a:r>
            <a:r>
              <a:rPr lang="cs-CZ" sz="2000" dirty="0"/>
              <a:t> </a:t>
            </a:r>
            <a:r>
              <a:rPr lang="cs-CZ" sz="2000" dirty="0" err="1"/>
              <a:t>computational</a:t>
            </a:r>
            <a:r>
              <a:rPr lang="cs-CZ" sz="2000" dirty="0"/>
              <a:t> speed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000" dirty="0" err="1"/>
              <a:t>possibility</a:t>
            </a:r>
            <a:r>
              <a:rPr lang="cs-CZ" sz="2000" dirty="0"/>
              <a:t> to </a:t>
            </a:r>
            <a:r>
              <a:rPr lang="cs-CZ" sz="2000" dirty="0" err="1"/>
              <a:t>identify</a:t>
            </a:r>
            <a:r>
              <a:rPr lang="cs-CZ" sz="2000" dirty="0"/>
              <a:t> </a:t>
            </a:r>
            <a:r>
              <a:rPr lang="cs-CZ" sz="2000" dirty="0" err="1"/>
              <a:t>all</a:t>
            </a:r>
            <a:r>
              <a:rPr lang="cs-CZ" sz="2000" dirty="0"/>
              <a:t> </a:t>
            </a:r>
            <a:r>
              <a:rPr lang="cs-CZ" sz="2000" dirty="0" err="1"/>
              <a:t>interesting</a:t>
            </a:r>
            <a:r>
              <a:rPr lang="cs-CZ" sz="2000" dirty="0"/>
              <a:t> </a:t>
            </a:r>
            <a:r>
              <a:rPr lang="cs-CZ" sz="2000" dirty="0" err="1"/>
              <a:t>jets</a:t>
            </a:r>
            <a:endParaRPr lang="cs-CZ" sz="2000" dirty="0"/>
          </a:p>
          <a:p>
            <a:endParaRPr lang="cs-CZ" i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2718496" y="147520"/>
            <a:ext cx="64265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err="1">
                <a:solidFill>
                  <a:srgbClr val="0070C0"/>
                </a:solidFill>
              </a:rPr>
              <a:t>What</a:t>
            </a:r>
            <a:r>
              <a:rPr lang="cs-CZ" sz="3200" dirty="0">
                <a:solidFill>
                  <a:srgbClr val="0070C0"/>
                </a:solidFill>
              </a:rPr>
              <a:t> </a:t>
            </a:r>
            <a:r>
              <a:rPr lang="cs-CZ" sz="3200" dirty="0" err="1">
                <a:solidFill>
                  <a:srgbClr val="0070C0"/>
                </a:solidFill>
              </a:rPr>
              <a:t>should</a:t>
            </a:r>
            <a:r>
              <a:rPr lang="cs-CZ" sz="3200" dirty="0">
                <a:solidFill>
                  <a:srgbClr val="0070C0"/>
                </a:solidFill>
              </a:rPr>
              <a:t> </a:t>
            </a:r>
            <a:r>
              <a:rPr lang="cs-CZ" sz="3200" dirty="0" err="1">
                <a:solidFill>
                  <a:srgbClr val="0070C0"/>
                </a:solidFill>
              </a:rPr>
              <a:t>the</a:t>
            </a:r>
            <a:r>
              <a:rPr lang="cs-CZ" sz="3200" dirty="0">
                <a:solidFill>
                  <a:srgbClr val="0070C0"/>
                </a:solidFill>
              </a:rPr>
              <a:t> jet </a:t>
            </a:r>
            <a:r>
              <a:rPr lang="cs-CZ" sz="3200" dirty="0" err="1">
                <a:solidFill>
                  <a:srgbClr val="0070C0"/>
                </a:solidFill>
              </a:rPr>
              <a:t>algorithm</a:t>
            </a:r>
            <a:r>
              <a:rPr lang="cs-CZ" sz="3200" dirty="0">
                <a:solidFill>
                  <a:srgbClr val="0070C0"/>
                </a:solidFill>
              </a:rPr>
              <a:t> </a:t>
            </a:r>
            <a:r>
              <a:rPr lang="cs-CZ" sz="3200" dirty="0" err="1">
                <a:solidFill>
                  <a:srgbClr val="0070C0"/>
                </a:solidFill>
              </a:rPr>
              <a:t>fulfill</a:t>
            </a:r>
            <a:r>
              <a:rPr lang="cs-CZ" sz="3200" dirty="0">
                <a:solidFill>
                  <a:srgbClr val="0070C0"/>
                </a:solidFill>
              </a:rPr>
              <a:t>? </a:t>
            </a:r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F3A1293-5437-423A-AB34-531A9623E6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r>
              <a:rPr lang="en-US" dirty="0"/>
              <a:t>Jana Bielcikova (CTU Prague)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4CBDB52-79F5-4E12-A909-92FEDE6FC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6FAF3CA6-12DF-4CCC-A9FE-B0B91F450A0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65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49042" y="1610304"/>
            <a:ext cx="2192315" cy="2127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TextovéPole 7"/>
          <p:cNvSpPr txBox="1">
            <a:spLocks noChangeArrowheads="1"/>
          </p:cNvSpPr>
          <p:nvPr/>
        </p:nvSpPr>
        <p:spPr bwMode="auto">
          <a:xfrm>
            <a:off x="216078" y="699441"/>
            <a:ext cx="6310653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000" dirty="0"/>
              <a:t>In </a:t>
            </a:r>
            <a:r>
              <a:rPr lang="cs-CZ" sz="2000" dirty="0" err="1"/>
              <a:t>general</a:t>
            </a:r>
            <a:r>
              <a:rPr lang="cs-CZ" sz="2000" dirty="0"/>
              <a:t>, </a:t>
            </a:r>
            <a:r>
              <a:rPr lang="cs-CZ" sz="2000" dirty="0" err="1"/>
              <a:t>we</a:t>
            </a:r>
            <a:r>
              <a:rPr lang="cs-CZ" sz="2000" dirty="0"/>
              <a:t> </a:t>
            </a:r>
            <a:r>
              <a:rPr lang="cs-CZ" sz="2000" dirty="0" err="1"/>
              <a:t>divide</a:t>
            </a:r>
            <a:r>
              <a:rPr lang="cs-CZ" sz="2000" dirty="0"/>
              <a:t> jet </a:t>
            </a:r>
            <a:r>
              <a:rPr lang="cs-CZ" sz="2000" dirty="0" err="1"/>
              <a:t>algorithms</a:t>
            </a:r>
            <a:r>
              <a:rPr lang="cs-CZ" sz="2000" dirty="0"/>
              <a:t> to </a:t>
            </a:r>
            <a:r>
              <a:rPr lang="cs-CZ" sz="2000" dirty="0" err="1"/>
              <a:t>two</a:t>
            </a:r>
            <a:r>
              <a:rPr lang="cs-CZ" sz="2000" dirty="0"/>
              <a:t> </a:t>
            </a:r>
            <a:r>
              <a:rPr lang="cs-CZ" sz="2000" dirty="0" err="1"/>
              <a:t>classes</a:t>
            </a:r>
            <a:r>
              <a:rPr lang="cs-CZ" sz="2000" dirty="0"/>
              <a:t>“</a:t>
            </a:r>
          </a:p>
          <a:p>
            <a:endParaRPr lang="cs-CZ" sz="800" b="1" dirty="0">
              <a:solidFill>
                <a:srgbClr val="000099"/>
              </a:solidFill>
            </a:endParaRPr>
          </a:p>
          <a:p>
            <a:r>
              <a:rPr lang="en-US" sz="2000" dirty="0">
                <a:solidFill>
                  <a:srgbClr val="0070C0"/>
                </a:solidFill>
              </a:rPr>
              <a:t>A. </a:t>
            </a:r>
            <a:r>
              <a:rPr lang="cs-CZ" sz="2000" dirty="0" err="1">
                <a:solidFill>
                  <a:srgbClr val="0070C0"/>
                </a:solidFill>
              </a:rPr>
              <a:t>Cone</a:t>
            </a:r>
            <a:r>
              <a:rPr lang="cs-CZ" sz="2000" dirty="0">
                <a:solidFill>
                  <a:srgbClr val="0070C0"/>
                </a:solidFill>
              </a:rPr>
              <a:t> </a:t>
            </a:r>
            <a:r>
              <a:rPr lang="cs-CZ" sz="2000" dirty="0" err="1">
                <a:solidFill>
                  <a:srgbClr val="0070C0"/>
                </a:solidFill>
              </a:rPr>
              <a:t>algorithms</a:t>
            </a:r>
            <a:r>
              <a:rPr lang="cs-CZ" sz="2000" dirty="0">
                <a:solidFill>
                  <a:srgbClr val="0070C0"/>
                </a:solidFill>
              </a:rPr>
              <a:t>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000" dirty="0" err="1"/>
              <a:t>JetClu</a:t>
            </a:r>
            <a:endParaRPr lang="en-US" sz="2000" dirty="0"/>
          </a:p>
          <a:p>
            <a:pPr>
              <a:buFont typeface="Arial" pitchFamily="34" charset="0"/>
              <a:buChar char="•"/>
            </a:pPr>
            <a:r>
              <a:rPr lang="cs-CZ" sz="2000" dirty="0"/>
              <a:t>    </a:t>
            </a:r>
            <a:r>
              <a:rPr lang="en-US" sz="2000" dirty="0"/>
              <a:t>Midpoint Cone</a:t>
            </a:r>
          </a:p>
          <a:p>
            <a:pPr>
              <a:buFont typeface="Arial" pitchFamily="34" charset="0"/>
              <a:buChar char="•"/>
            </a:pPr>
            <a:r>
              <a:rPr lang="cs-CZ" sz="2000" dirty="0">
                <a:solidFill>
                  <a:srgbClr val="006600"/>
                </a:solidFill>
              </a:rPr>
              <a:t>    </a:t>
            </a:r>
            <a:r>
              <a:rPr lang="en-US" sz="2000" dirty="0" err="1">
                <a:solidFill>
                  <a:srgbClr val="006600"/>
                </a:solidFill>
              </a:rPr>
              <a:t>SISCone</a:t>
            </a:r>
            <a:r>
              <a:rPr lang="cs-CZ" sz="2000" dirty="0">
                <a:solidFill>
                  <a:srgbClr val="006600"/>
                </a:solidFill>
              </a:rPr>
              <a:t> (</a:t>
            </a:r>
            <a:r>
              <a:rPr lang="cs-CZ" sz="2000" dirty="0" err="1">
                <a:solidFill>
                  <a:srgbClr val="006600"/>
                </a:solidFill>
              </a:rPr>
              <a:t>S</a:t>
            </a:r>
            <a:r>
              <a:rPr lang="cs-CZ" sz="2000" dirty="0" err="1">
                <a:solidFill>
                  <a:srgbClr val="000066"/>
                </a:solidFill>
              </a:rPr>
              <a:t>eedles</a:t>
            </a:r>
            <a:r>
              <a:rPr lang="cs-CZ" sz="2000" dirty="0">
                <a:solidFill>
                  <a:srgbClr val="006600"/>
                </a:solidFill>
              </a:rPr>
              <a:t> </a:t>
            </a:r>
            <a:r>
              <a:rPr lang="cs-CZ" sz="2000" dirty="0" err="1">
                <a:solidFill>
                  <a:srgbClr val="006600"/>
                </a:solidFill>
              </a:rPr>
              <a:t>I</a:t>
            </a:r>
            <a:r>
              <a:rPr lang="cs-CZ" sz="2000" dirty="0" err="1">
                <a:solidFill>
                  <a:srgbClr val="000066"/>
                </a:solidFill>
              </a:rPr>
              <a:t>nfrared</a:t>
            </a:r>
            <a:r>
              <a:rPr lang="cs-CZ" sz="2000" dirty="0">
                <a:solidFill>
                  <a:srgbClr val="006600"/>
                </a:solidFill>
              </a:rPr>
              <a:t> S</a:t>
            </a:r>
            <a:r>
              <a:rPr lang="cs-CZ" sz="2000" dirty="0">
                <a:solidFill>
                  <a:srgbClr val="000066"/>
                </a:solidFill>
              </a:rPr>
              <a:t>afe</a:t>
            </a:r>
            <a:r>
              <a:rPr lang="cs-CZ" sz="2000" dirty="0">
                <a:solidFill>
                  <a:srgbClr val="006600"/>
                </a:solidFill>
              </a:rPr>
              <a:t> </a:t>
            </a:r>
            <a:r>
              <a:rPr lang="cs-CZ" sz="2000" dirty="0" err="1">
                <a:solidFill>
                  <a:srgbClr val="006600"/>
                </a:solidFill>
              </a:rPr>
              <a:t>Cone</a:t>
            </a:r>
            <a:r>
              <a:rPr lang="cs-CZ" sz="2000" dirty="0">
                <a:solidFill>
                  <a:srgbClr val="006600"/>
                </a:solidFill>
              </a:rPr>
              <a:t>)</a:t>
            </a:r>
            <a:endParaRPr lang="en-US" sz="2000" dirty="0"/>
          </a:p>
          <a:p>
            <a:pPr>
              <a:buFont typeface="Arial" pitchFamily="34" charset="0"/>
              <a:buChar char="•"/>
            </a:pPr>
            <a:r>
              <a:rPr lang="cs-CZ" sz="2000" dirty="0"/>
              <a:t>    </a:t>
            </a:r>
            <a:r>
              <a:rPr lang="en-US" sz="2000" dirty="0"/>
              <a:t>Leading Order High Seed Cone (LOHSC)</a:t>
            </a:r>
            <a:endParaRPr lang="cs-CZ" sz="2000" dirty="0"/>
          </a:p>
          <a:p>
            <a:r>
              <a:rPr lang="cs-CZ" sz="2000" dirty="0"/>
              <a:t>                            </a:t>
            </a:r>
            <a:r>
              <a:rPr lang="cs-CZ" sz="2000" dirty="0" err="1"/>
              <a:t>typically</a:t>
            </a:r>
            <a:r>
              <a:rPr lang="cs-CZ" sz="2000" dirty="0"/>
              <a:t> </a:t>
            </a:r>
            <a:r>
              <a:rPr lang="cs-CZ" sz="2000" dirty="0" err="1"/>
              <a:t>with</a:t>
            </a:r>
            <a:r>
              <a:rPr lang="cs-CZ" sz="2000" dirty="0"/>
              <a:t> a „split-</a:t>
            </a:r>
            <a:r>
              <a:rPr lang="cs-CZ" sz="2000" dirty="0" err="1"/>
              <a:t>merge</a:t>
            </a:r>
            <a:r>
              <a:rPr lang="cs-CZ" sz="2000" dirty="0"/>
              <a:t>“ </a:t>
            </a:r>
            <a:r>
              <a:rPr lang="cs-CZ" sz="2000" dirty="0" err="1"/>
              <a:t>procedure</a:t>
            </a:r>
            <a:endParaRPr lang="cs-CZ" sz="2000" dirty="0"/>
          </a:p>
        </p:txBody>
      </p:sp>
      <p:sp>
        <p:nvSpPr>
          <p:cNvPr id="12295" name="TextovéPole 10"/>
          <p:cNvSpPr txBox="1">
            <a:spLocks noChangeArrowheads="1"/>
          </p:cNvSpPr>
          <p:nvPr/>
        </p:nvSpPr>
        <p:spPr bwMode="auto">
          <a:xfrm>
            <a:off x="216078" y="3771901"/>
            <a:ext cx="4878130" cy="3113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B. Se</a:t>
            </a:r>
            <a:r>
              <a:rPr lang="cs-CZ" sz="2000" dirty="0" err="1">
                <a:solidFill>
                  <a:srgbClr val="0070C0"/>
                </a:solidFill>
              </a:rPr>
              <a:t>quential</a:t>
            </a:r>
            <a:r>
              <a:rPr lang="cs-CZ" sz="2000" dirty="0">
                <a:solidFill>
                  <a:srgbClr val="0070C0"/>
                </a:solidFill>
              </a:rPr>
              <a:t> </a:t>
            </a:r>
            <a:r>
              <a:rPr lang="cs-CZ" sz="2000" dirty="0" err="1">
                <a:solidFill>
                  <a:srgbClr val="0070C0"/>
                </a:solidFill>
              </a:rPr>
              <a:t>recombination</a:t>
            </a:r>
            <a:r>
              <a:rPr lang="cs-CZ" sz="2000" dirty="0">
                <a:solidFill>
                  <a:srgbClr val="0070C0"/>
                </a:solidFill>
              </a:rPr>
              <a:t> </a:t>
            </a:r>
            <a:r>
              <a:rPr lang="cs-CZ" sz="2000" dirty="0" err="1">
                <a:solidFill>
                  <a:srgbClr val="0070C0"/>
                </a:solidFill>
              </a:rPr>
              <a:t>algorithms</a:t>
            </a:r>
            <a:r>
              <a:rPr lang="en-US" sz="2000" dirty="0">
                <a:solidFill>
                  <a:srgbClr val="0070C0"/>
                </a:solidFill>
              </a:rPr>
              <a:t>:</a:t>
            </a:r>
          </a:p>
          <a:p>
            <a:pPr>
              <a:buFont typeface="Arial" charset="0"/>
              <a:buChar char="•"/>
            </a:pPr>
            <a:r>
              <a:rPr lang="cs-CZ" sz="2000" dirty="0"/>
              <a:t> cluster pair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objects</a:t>
            </a:r>
            <a:r>
              <a:rPr lang="cs-CZ" sz="2000" dirty="0"/>
              <a:t> </a:t>
            </a:r>
            <a:r>
              <a:rPr lang="cs-CZ" sz="2000" dirty="0" err="1"/>
              <a:t>relatively</a:t>
            </a:r>
            <a:r>
              <a:rPr lang="cs-CZ" sz="2000" dirty="0"/>
              <a:t> </a:t>
            </a:r>
            <a:r>
              <a:rPr lang="cs-CZ" sz="2000" dirty="0" err="1"/>
              <a:t>close</a:t>
            </a:r>
            <a:r>
              <a:rPr lang="cs-CZ" sz="2000" dirty="0"/>
              <a:t> in </a:t>
            </a:r>
            <a:r>
              <a:rPr lang="en-US" sz="2000" dirty="0" err="1"/>
              <a:t>p</a:t>
            </a:r>
            <a:r>
              <a:rPr lang="en-US" sz="2000" baseline="-25000" dirty="0" err="1"/>
              <a:t>T</a:t>
            </a:r>
            <a:endParaRPr lang="en-US" sz="2000" i="1" dirty="0"/>
          </a:p>
          <a:p>
            <a:r>
              <a:rPr lang="en-US" sz="800" i="1" dirty="0"/>
              <a:t>      </a:t>
            </a:r>
          </a:p>
          <a:p>
            <a:r>
              <a:rPr lang="en-US" sz="2000" i="1" dirty="0"/>
              <a:t>      </a:t>
            </a:r>
            <a:r>
              <a:rPr lang="en-US" sz="2000" i="1" dirty="0" err="1"/>
              <a:t>d</a:t>
            </a:r>
            <a:r>
              <a:rPr lang="en-US" sz="2000" i="1" baseline="-25000" dirty="0" err="1"/>
              <a:t>ij</a:t>
            </a:r>
            <a:r>
              <a:rPr lang="en-US" sz="2000" i="1" dirty="0"/>
              <a:t> = min(</a:t>
            </a:r>
            <a:r>
              <a:rPr lang="en-US" sz="2000" i="1" dirty="0" err="1"/>
              <a:t>p</a:t>
            </a:r>
            <a:r>
              <a:rPr lang="en-US" sz="2000" i="1" baseline="-25000" dirty="0" err="1"/>
              <a:t>Ti</a:t>
            </a:r>
            <a:r>
              <a:rPr lang="en-US" sz="2000" i="1" baseline="30000" dirty="0" err="1"/>
              <a:t>n</a:t>
            </a:r>
            <a:r>
              <a:rPr lang="en-US" sz="2000" i="1" dirty="0" err="1"/>
              <a:t>,p</a:t>
            </a:r>
            <a:r>
              <a:rPr lang="en-US" sz="2000" i="1" baseline="-25000" dirty="0" err="1"/>
              <a:t>Tj</a:t>
            </a:r>
            <a:r>
              <a:rPr lang="en-US" sz="2000" i="1" baseline="30000" dirty="0" err="1"/>
              <a:t>n</a:t>
            </a:r>
            <a:r>
              <a:rPr lang="en-US" sz="2000" i="1" dirty="0"/>
              <a:t>) (</a:t>
            </a:r>
            <a:r>
              <a:rPr lang="el-GR" sz="2000" i="1" dirty="0"/>
              <a:t>Δη</a:t>
            </a:r>
            <a:r>
              <a:rPr lang="el-GR" sz="2000" i="1" baseline="30000" dirty="0"/>
              <a:t>2</a:t>
            </a:r>
            <a:r>
              <a:rPr lang="el-GR" sz="2000" i="1" dirty="0"/>
              <a:t>+Δφ</a:t>
            </a:r>
            <a:r>
              <a:rPr lang="el-GR" sz="2000" i="1" baseline="30000" dirty="0"/>
              <a:t>2</a:t>
            </a:r>
            <a:r>
              <a:rPr lang="el-GR" sz="2000" i="1" dirty="0"/>
              <a:t>)/</a:t>
            </a:r>
            <a:r>
              <a:rPr lang="en-US" sz="2000" i="1" dirty="0"/>
              <a:t>R</a:t>
            </a:r>
            <a:r>
              <a:rPr lang="en-US" sz="2000" i="1" baseline="30000" dirty="0"/>
              <a:t>2</a:t>
            </a:r>
            <a:r>
              <a:rPr lang="en-US" sz="2000" i="1" dirty="0"/>
              <a:t>,d</a:t>
            </a:r>
            <a:r>
              <a:rPr lang="en-US" sz="2000" i="1" baseline="-25000" dirty="0"/>
              <a:t>i</a:t>
            </a:r>
            <a:r>
              <a:rPr lang="en-US" sz="2000" i="1" dirty="0"/>
              <a:t> = </a:t>
            </a:r>
            <a:r>
              <a:rPr lang="en-US" sz="2000" i="1" dirty="0" err="1"/>
              <a:t>p</a:t>
            </a:r>
            <a:r>
              <a:rPr lang="en-US" sz="2000" i="1" baseline="-25000" dirty="0" err="1"/>
              <a:t>Ti</a:t>
            </a:r>
            <a:r>
              <a:rPr lang="en-US" sz="2000" i="1" baseline="30000" dirty="0" err="1"/>
              <a:t>n</a:t>
            </a:r>
            <a:endParaRPr lang="en-US" sz="2000" i="1" baseline="30000" dirty="0"/>
          </a:p>
          <a:p>
            <a:r>
              <a:rPr lang="it-IT" sz="2000" dirty="0"/>
              <a:t>      </a:t>
            </a:r>
            <a:r>
              <a:rPr lang="it-IT" sz="2000" i="1" dirty="0"/>
              <a:t>min(d</a:t>
            </a:r>
            <a:r>
              <a:rPr lang="it-IT" sz="2000" i="1" baseline="-25000" dirty="0"/>
              <a:t>i</a:t>
            </a:r>
            <a:r>
              <a:rPr lang="it-IT" sz="2000" i="1" dirty="0"/>
              <a:t>,d</a:t>
            </a:r>
            <a:r>
              <a:rPr lang="it-IT" sz="2000" i="1" baseline="-25000" dirty="0"/>
              <a:t>ij</a:t>
            </a:r>
            <a:r>
              <a:rPr lang="it-IT" sz="2000" i="1" dirty="0"/>
              <a:t>): d</a:t>
            </a:r>
            <a:r>
              <a:rPr lang="it-IT" sz="2000" i="1" baseline="-25000" dirty="0"/>
              <a:t>i</a:t>
            </a:r>
            <a:r>
              <a:rPr lang="it-IT" sz="2000" i="1" dirty="0"/>
              <a:t> -&gt; a new jet, d</a:t>
            </a:r>
            <a:r>
              <a:rPr lang="it-IT" sz="2000" i="1" baseline="-25000" dirty="0"/>
              <a:t>ij</a:t>
            </a:r>
            <a:r>
              <a:rPr lang="it-IT" sz="2000" i="1" dirty="0"/>
              <a:t> -&gt; </a:t>
            </a:r>
            <a:r>
              <a:rPr lang="cs-CZ" sz="2000" i="1" dirty="0" err="1"/>
              <a:t>combine</a:t>
            </a:r>
            <a:r>
              <a:rPr lang="it-IT" sz="2000" i="1" dirty="0"/>
              <a:t> i,j</a:t>
            </a:r>
          </a:p>
          <a:p>
            <a:endParaRPr lang="pt-BR" sz="800" dirty="0"/>
          </a:p>
          <a:p>
            <a:pPr marL="285750" indent="-285750">
              <a:buFont typeface="Arial" charset="0"/>
              <a:buChar char="•"/>
            </a:pPr>
            <a:r>
              <a:rPr lang="pt-BR" sz="2000" dirty="0" err="1"/>
              <a:t>R</a:t>
            </a:r>
            <a:r>
              <a:rPr lang="en-US" sz="2000" dirty="0" err="1"/>
              <a:t>ecombination</a:t>
            </a:r>
            <a:r>
              <a:rPr lang="en-US" sz="2000" dirty="0"/>
              <a:t> scheme needed:     </a:t>
            </a:r>
          </a:p>
          <a:p>
            <a:r>
              <a:rPr lang="en-US" sz="2000" dirty="0"/>
              <a:t>      </a:t>
            </a:r>
            <a:r>
              <a:rPr lang="en-US" sz="2000" dirty="0">
                <a:solidFill>
                  <a:srgbClr val="0070C0"/>
                </a:solidFill>
              </a:rPr>
              <a:t>E-sch</a:t>
            </a:r>
            <a:r>
              <a:rPr lang="cs-CZ" sz="2000" dirty="0" err="1">
                <a:solidFill>
                  <a:srgbClr val="0070C0"/>
                </a:solidFill>
              </a:rPr>
              <a:t>eme</a:t>
            </a:r>
            <a:r>
              <a:rPr lang="cs-CZ" sz="2000" dirty="0"/>
              <a:t>: </a:t>
            </a:r>
            <a:r>
              <a:rPr lang="cs-CZ" sz="2000" dirty="0" err="1"/>
              <a:t>simply</a:t>
            </a:r>
            <a:r>
              <a:rPr lang="cs-CZ" sz="2000" dirty="0"/>
              <a:t> </a:t>
            </a:r>
            <a:r>
              <a:rPr lang="cs-CZ" sz="2000" dirty="0" err="1"/>
              <a:t>adds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four-vectors</a:t>
            </a:r>
            <a:r>
              <a:rPr lang="en-US" sz="2000" dirty="0"/>
              <a:t> </a:t>
            </a:r>
            <a:endParaRPr lang="cs-CZ" sz="2000" dirty="0"/>
          </a:p>
          <a:p>
            <a:r>
              <a:rPr lang="cs-CZ" sz="2000" dirty="0"/>
              <a:t>      </a:t>
            </a:r>
            <a:r>
              <a:rPr lang="cs-CZ" sz="2000" dirty="0">
                <a:solidFill>
                  <a:srgbClr val="0070C0"/>
                </a:solidFill>
              </a:rPr>
              <a:t>p</a:t>
            </a:r>
            <a:r>
              <a:rPr lang="en-US" sz="2000" dirty="0">
                <a:solidFill>
                  <a:srgbClr val="0070C0"/>
                </a:solidFill>
              </a:rPr>
              <a:t>-</a:t>
            </a:r>
            <a:r>
              <a:rPr lang="cs-CZ" sz="2000" dirty="0" err="1">
                <a:solidFill>
                  <a:srgbClr val="0070C0"/>
                </a:solidFill>
              </a:rPr>
              <a:t>scheme</a:t>
            </a:r>
            <a:r>
              <a:rPr lang="cs-CZ" sz="2000" dirty="0"/>
              <a:t>: </a:t>
            </a:r>
            <a:r>
              <a:rPr lang="cs-CZ" sz="2000" dirty="0" err="1"/>
              <a:t>assumes</a:t>
            </a:r>
            <a:r>
              <a:rPr lang="cs-CZ" sz="2000" dirty="0"/>
              <a:t> </a:t>
            </a:r>
            <a:r>
              <a:rPr lang="cs-CZ" sz="2000" dirty="0" err="1"/>
              <a:t>zero</a:t>
            </a:r>
            <a:r>
              <a:rPr lang="cs-CZ" sz="2000" dirty="0"/>
              <a:t> </a:t>
            </a:r>
            <a:r>
              <a:rPr lang="cs-CZ" sz="2000" dirty="0" err="1"/>
              <a:t>particle</a:t>
            </a:r>
            <a:r>
              <a:rPr lang="cs-CZ" sz="2000" dirty="0"/>
              <a:t> </a:t>
            </a:r>
            <a:r>
              <a:rPr lang="cs-CZ" sz="2000" dirty="0" err="1"/>
              <a:t>mass</a:t>
            </a:r>
            <a:endParaRPr lang="en-US" sz="2000" dirty="0"/>
          </a:p>
          <a:p>
            <a:endParaRPr lang="en-US" sz="2000" baseline="-25000" dirty="0"/>
          </a:p>
          <a:p>
            <a:endParaRPr lang="en-US" sz="900" dirty="0"/>
          </a:p>
          <a:p>
            <a:endParaRPr lang="en-US" i="1" dirty="0">
              <a:solidFill>
                <a:srgbClr val="CC0099"/>
              </a:solidFill>
            </a:endParaRPr>
          </a:p>
        </p:txBody>
      </p:sp>
      <p:sp>
        <p:nvSpPr>
          <p:cNvPr id="12297" name="Obdélník 12"/>
          <p:cNvSpPr>
            <a:spLocks noChangeArrowheads="1"/>
          </p:cNvSpPr>
          <p:nvPr/>
        </p:nvSpPr>
        <p:spPr bwMode="auto">
          <a:xfrm>
            <a:off x="7461250" y="3690329"/>
            <a:ext cx="39374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 dirty="0"/>
              <a:t>R: </a:t>
            </a:r>
            <a:r>
              <a:rPr lang="cs-CZ" sz="2000" i="1" dirty="0" err="1"/>
              <a:t>cone</a:t>
            </a:r>
            <a:r>
              <a:rPr lang="cs-CZ" sz="2000" i="1" dirty="0"/>
              <a:t> </a:t>
            </a:r>
            <a:r>
              <a:rPr lang="cs-CZ" sz="2000" i="1" dirty="0" err="1"/>
              <a:t>radius</a:t>
            </a:r>
            <a:r>
              <a:rPr lang="cs-CZ" sz="2000" i="1" dirty="0"/>
              <a:t>/</a:t>
            </a:r>
            <a:r>
              <a:rPr lang="en-US" sz="2000" i="1" dirty="0"/>
              <a:t>resolution parameter</a:t>
            </a:r>
            <a:endParaRPr lang="en-US" sz="20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217615" y="53110"/>
            <a:ext cx="57567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>
                <a:solidFill>
                  <a:srgbClr val="0070C0"/>
                </a:solidFill>
              </a:rPr>
              <a:t>Jet </a:t>
            </a:r>
            <a:r>
              <a:rPr lang="cs-CZ" sz="3600" dirty="0" err="1">
                <a:solidFill>
                  <a:srgbClr val="0070C0"/>
                </a:solidFill>
              </a:rPr>
              <a:t>reconstruction</a:t>
            </a:r>
            <a:r>
              <a:rPr lang="cs-CZ" sz="3600" dirty="0">
                <a:solidFill>
                  <a:srgbClr val="0070C0"/>
                </a:solidFill>
              </a:rPr>
              <a:t> </a:t>
            </a:r>
            <a:r>
              <a:rPr lang="cs-CZ" sz="3600" dirty="0" err="1">
                <a:solidFill>
                  <a:srgbClr val="0070C0"/>
                </a:solidFill>
              </a:rPr>
              <a:t>algorithms</a:t>
            </a:r>
            <a:r>
              <a:rPr lang="cs-CZ" sz="36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F9A43B62-4C32-4F7E-8235-85C05E1F31B1}"/>
              </a:ext>
            </a:extLst>
          </p:cNvPr>
          <p:cNvSpPr/>
          <p:nvPr/>
        </p:nvSpPr>
        <p:spPr>
          <a:xfrm>
            <a:off x="5401042" y="4958230"/>
            <a:ext cx="6574880" cy="13234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 n =  2 :  </a:t>
            </a:r>
            <a:r>
              <a:rPr lang="en-US" sz="2000" dirty="0" err="1">
                <a:solidFill>
                  <a:srgbClr val="006600"/>
                </a:solidFill>
              </a:rPr>
              <a:t>k</a:t>
            </a:r>
            <a:r>
              <a:rPr lang="en-US" sz="2000" baseline="-25000" dirty="0" err="1">
                <a:solidFill>
                  <a:srgbClr val="006600"/>
                </a:solidFill>
              </a:rPr>
              <a:t>T</a:t>
            </a:r>
            <a:r>
              <a:rPr lang="en-US" sz="2000" baseline="-25000" dirty="0"/>
              <a:t> </a:t>
            </a:r>
            <a:r>
              <a:rPr lang="en-US" sz="2000" dirty="0"/>
              <a:t>(</a:t>
            </a:r>
            <a:r>
              <a:rPr lang="cs-CZ" sz="2000" dirty="0" err="1"/>
              <a:t>clustering</a:t>
            </a:r>
            <a:r>
              <a:rPr lang="cs-CZ" sz="2000" dirty="0"/>
              <a:t> </a:t>
            </a:r>
            <a:r>
              <a:rPr lang="cs-CZ" sz="2000" dirty="0" err="1"/>
              <a:t>starts</a:t>
            </a:r>
            <a:r>
              <a:rPr lang="cs-CZ" sz="2000" dirty="0"/>
              <a:t> </a:t>
            </a:r>
            <a:r>
              <a:rPr lang="cs-CZ" sz="2000" dirty="0" err="1"/>
              <a:t>from</a:t>
            </a:r>
            <a:r>
              <a:rPr lang="cs-CZ" sz="2000" dirty="0"/>
              <a:t> </a:t>
            </a:r>
            <a:r>
              <a:rPr lang="cs-CZ" sz="2000" dirty="0" err="1"/>
              <a:t>particles</a:t>
            </a:r>
            <a:r>
              <a:rPr lang="cs-CZ" sz="2000" dirty="0"/>
              <a:t> </a:t>
            </a:r>
            <a:r>
              <a:rPr lang="cs-CZ" sz="2000" dirty="0" err="1"/>
              <a:t>with</a:t>
            </a:r>
            <a:r>
              <a:rPr lang="en-US" sz="2000" dirty="0"/>
              <a:t> </a:t>
            </a:r>
            <a:r>
              <a:rPr lang="cs-CZ" sz="2000" dirty="0" err="1"/>
              <a:t>small</a:t>
            </a:r>
            <a:r>
              <a:rPr lang="cs-CZ" sz="2000" dirty="0"/>
              <a:t> </a:t>
            </a:r>
            <a:r>
              <a:rPr lang="en-US" sz="2000" dirty="0" err="1"/>
              <a:t>p</a:t>
            </a:r>
            <a:r>
              <a:rPr lang="en-US" sz="2000" baseline="-25000" dirty="0" err="1"/>
              <a:t>T</a:t>
            </a:r>
            <a:r>
              <a:rPr lang="en-US" sz="2000" dirty="0"/>
              <a:t>)</a:t>
            </a:r>
          </a:p>
          <a:p>
            <a:r>
              <a:rPr lang="en-US" sz="2000" dirty="0"/>
              <a:t> n = -2:   </a:t>
            </a:r>
            <a:r>
              <a:rPr lang="en-US" sz="2000" dirty="0">
                <a:solidFill>
                  <a:srgbClr val="006600"/>
                </a:solidFill>
              </a:rPr>
              <a:t>anti-</a:t>
            </a:r>
            <a:r>
              <a:rPr lang="en-US" sz="2000" dirty="0" err="1">
                <a:solidFill>
                  <a:srgbClr val="006600"/>
                </a:solidFill>
              </a:rPr>
              <a:t>k</a:t>
            </a:r>
            <a:r>
              <a:rPr lang="en-US" sz="2000" baseline="-25000" dirty="0" err="1">
                <a:solidFill>
                  <a:srgbClr val="006600"/>
                </a:solidFill>
              </a:rPr>
              <a:t>T</a:t>
            </a:r>
            <a:r>
              <a:rPr lang="en-US" sz="2000" baseline="-25000" dirty="0"/>
              <a:t> </a:t>
            </a:r>
            <a:r>
              <a:rPr lang="en-US" sz="2000" dirty="0"/>
              <a:t>(</a:t>
            </a:r>
            <a:r>
              <a:rPr lang="cs-CZ" sz="2000" dirty="0" err="1"/>
              <a:t>clustering</a:t>
            </a:r>
            <a:r>
              <a:rPr lang="cs-CZ" sz="2000" dirty="0"/>
              <a:t> </a:t>
            </a:r>
            <a:r>
              <a:rPr lang="cs-CZ" sz="2000" dirty="0" err="1"/>
              <a:t>starts</a:t>
            </a:r>
            <a:r>
              <a:rPr lang="cs-CZ" sz="2000" dirty="0"/>
              <a:t> </a:t>
            </a:r>
            <a:r>
              <a:rPr lang="cs-CZ" sz="2000" dirty="0" err="1"/>
              <a:t>from</a:t>
            </a:r>
            <a:r>
              <a:rPr lang="cs-CZ" sz="2000" dirty="0"/>
              <a:t> </a:t>
            </a:r>
            <a:r>
              <a:rPr lang="cs-CZ" sz="2000" dirty="0" err="1"/>
              <a:t>particles</a:t>
            </a:r>
            <a:r>
              <a:rPr lang="cs-CZ" sz="2000" dirty="0"/>
              <a:t> </a:t>
            </a:r>
            <a:r>
              <a:rPr lang="cs-CZ" sz="2000" dirty="0" err="1"/>
              <a:t>with</a:t>
            </a:r>
            <a:r>
              <a:rPr lang="cs-CZ" sz="2000" dirty="0"/>
              <a:t> </a:t>
            </a:r>
            <a:r>
              <a:rPr lang="cs-CZ" sz="2000" dirty="0" err="1"/>
              <a:t>high</a:t>
            </a:r>
            <a:r>
              <a:rPr lang="en-US" sz="2000" dirty="0"/>
              <a:t> </a:t>
            </a:r>
            <a:r>
              <a:rPr lang="en-US" sz="2000" dirty="0" err="1"/>
              <a:t>p</a:t>
            </a:r>
            <a:r>
              <a:rPr lang="en-US" sz="2000" baseline="-25000" dirty="0" err="1"/>
              <a:t>T</a:t>
            </a:r>
            <a:r>
              <a:rPr lang="en-US" sz="2000" dirty="0"/>
              <a:t>)</a:t>
            </a:r>
          </a:p>
          <a:p>
            <a:r>
              <a:rPr lang="en-US" sz="2000" dirty="0"/>
              <a:t> n =  0:   </a:t>
            </a:r>
            <a:r>
              <a:rPr lang="en-US" sz="2000" dirty="0">
                <a:solidFill>
                  <a:srgbClr val="29874F"/>
                </a:solidFill>
              </a:rPr>
              <a:t>Cambridge/Aachen (C/A) </a:t>
            </a:r>
          </a:p>
          <a:p>
            <a:r>
              <a:rPr lang="en-US" sz="2000" dirty="0">
                <a:solidFill>
                  <a:srgbClr val="29874F"/>
                </a:solidFill>
              </a:rPr>
              <a:t>               </a:t>
            </a:r>
            <a:r>
              <a:rPr lang="en-US" sz="2000" dirty="0"/>
              <a:t>(cares only about angular distance)</a:t>
            </a:r>
            <a:endParaRPr lang="en-US" sz="2000" dirty="0">
              <a:solidFill>
                <a:srgbClr val="29874F"/>
              </a:solidFill>
            </a:endParaRPr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95CC85A-37DD-4764-A581-186E8C3B8D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85001"/>
            <a:ext cx="2743200" cy="365125"/>
          </a:xfrm>
        </p:spPr>
        <p:txBody>
          <a:bodyPr/>
          <a:lstStyle/>
          <a:p>
            <a:r>
              <a:rPr lang="en-US" dirty="0"/>
              <a:t>Jana Bielcikova (CTU Prague)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C6CD206-9680-40DF-A4EE-913B467B5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9994" y="6485000"/>
            <a:ext cx="2743200" cy="365125"/>
          </a:xfrm>
        </p:spPr>
        <p:txBody>
          <a:bodyPr/>
          <a:lstStyle/>
          <a:p>
            <a:fld id="{6FAF3CA6-12DF-4CCC-A9FE-B0B91F450A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857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1124744"/>
            <a:ext cx="5346700" cy="509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200" y="1173600"/>
            <a:ext cx="5353050" cy="480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000" y="1188000"/>
            <a:ext cx="5340350" cy="492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769" y="1237100"/>
            <a:ext cx="5251450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800" y="1252800"/>
            <a:ext cx="5359400" cy="526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088" y="1153787"/>
            <a:ext cx="5391150" cy="501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694" y="1227471"/>
            <a:ext cx="5289550" cy="496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769" y="1237100"/>
            <a:ext cx="5289550" cy="488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775" y="1198081"/>
            <a:ext cx="5130800" cy="486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694" y="1230750"/>
            <a:ext cx="5365750" cy="490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088" y="1241975"/>
            <a:ext cx="5207000" cy="481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400" y="1177200"/>
            <a:ext cx="5270500" cy="478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200" y="1220522"/>
            <a:ext cx="5378450" cy="478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000" y="1234800"/>
            <a:ext cx="5200650" cy="494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416" y="1180800"/>
            <a:ext cx="5187950" cy="474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400" y="1164500"/>
            <a:ext cx="523875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416" y="1198800"/>
            <a:ext cx="531495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200" y="1245600"/>
            <a:ext cx="52705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1" name="Picture 2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000" y="1227600"/>
            <a:ext cx="5162550" cy="480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2" name="Picture 2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819" y="1230750"/>
            <a:ext cx="5264150" cy="476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3" name="Picture 25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338" y="1188000"/>
            <a:ext cx="5238750" cy="494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088" y="1177200"/>
            <a:ext cx="54229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4" name="Picture 26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600" y="1216800"/>
            <a:ext cx="5397500" cy="477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5" name="Picture 27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000" y="1193075"/>
            <a:ext cx="5156200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6" name="Picture 28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625" y="1189900"/>
            <a:ext cx="5321300" cy="474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ovéPole 31"/>
          <p:cNvSpPr txBox="1"/>
          <p:nvPr/>
        </p:nvSpPr>
        <p:spPr>
          <a:xfrm>
            <a:off x="6600057" y="-315416"/>
            <a:ext cx="41504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                                                                       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ovéPole 32"/>
              <p:cNvSpPr txBox="1"/>
              <p:nvPr/>
            </p:nvSpPr>
            <p:spPr>
              <a:xfrm>
                <a:off x="5751358" y="999365"/>
                <a:ext cx="4836517" cy="506870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cs-CZ" i="1">
                            <a:latin typeface="Cambria Math"/>
                          </a:rPr>
                          <m:t>𝑖𝑗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min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𝑡𝑖</m:t>
                                </m:r>
                              </m:sub>
                              <m:sup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𝑝</m:t>
                                </m:r>
                              </m:sup>
                            </m:sSubSup>
                            <m:r>
                              <a:rPr lang="en-US" i="1">
                                <a:latin typeface="Cambria Math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𝑡𝑗</m:t>
                                </m:r>
                              </m:sub>
                              <m:sup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𝑝</m:t>
                                </m:r>
                              </m:sup>
                            </m:sSubSup>
                          </m:e>
                        </m:d>
                      </m:e>
                    </m:func>
                    <m:r>
                      <m:rPr>
                        <m:sty m:val="p"/>
                      </m:rPr>
                      <a:rPr lang="el-GR" i="1">
                        <a:latin typeface="Cambria Math"/>
                      </a:rPr>
                      <m:t>Δ</m:t>
                    </m:r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𝑖𝑗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/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𝑅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  </a:t>
                </a:r>
                <a:r>
                  <a:rPr lang="cs-CZ" dirty="0"/>
                  <a:t>and  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en-US" i="1" dirty="0">
                            <a:latin typeface="Cambria Math"/>
                          </a:rPr>
                          <m:t>𝑖𝐵</m:t>
                        </m:r>
                        <m:r>
                          <a:rPr lang="en-US" i="1" dirty="0">
                            <a:latin typeface="Cambria Math"/>
                          </a:rPr>
                          <m:t>  </m:t>
                        </m:r>
                      </m:sub>
                    </m:sSub>
                    <m:r>
                      <a:rPr lang="en-US" i="1" dirty="0">
                        <a:latin typeface="Cambria Math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𝑡𝑖</m:t>
                        </m:r>
                      </m:sub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𝑝</m:t>
                        </m:r>
                      </m:sup>
                    </m:sSubSup>
                  </m:oMath>
                </a14:m>
                <a:endParaRPr lang="cs-CZ" dirty="0"/>
              </a:p>
            </p:txBody>
          </p:sp>
        </mc:Choice>
        <mc:Fallback xmlns="">
          <p:sp>
            <p:nvSpPr>
              <p:cNvPr id="33" name="TextovéPole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1358" y="999365"/>
                <a:ext cx="4836517" cy="506870"/>
              </a:xfrm>
              <a:prstGeom prst="rect">
                <a:avLst/>
              </a:prstGeom>
              <a:blipFill>
                <a:blip r:embed="rId27"/>
                <a:stretch>
                  <a:fillRect b="-60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ovéPole 33"/>
              <p:cNvSpPr txBox="1"/>
              <p:nvPr/>
            </p:nvSpPr>
            <p:spPr>
              <a:xfrm>
                <a:off x="6240017" y="1654062"/>
                <a:ext cx="3970511" cy="4156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/>
                  <a:t>where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/>
                      </a:rPr>
                      <m:t>  </m:t>
                    </m:r>
                    <m:r>
                      <m:rPr>
                        <m:sty m:val="p"/>
                      </m:rPr>
                      <a:rPr lang="el-GR" i="1">
                        <a:latin typeface="Cambria Math"/>
                      </a:rPr>
                      <m:t>Δ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𝑖𝑗</m:t>
                        </m:r>
                      </m:sub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bSup>
                    <m:r>
                      <a:rPr lang="en-US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(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𝑗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)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/>
                      </a:rPr>
                      <m:t>+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(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𝜑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𝜑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𝑗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)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cs-CZ" dirty="0"/>
              </a:p>
            </p:txBody>
          </p:sp>
        </mc:Choice>
        <mc:Fallback xmlns="">
          <p:sp>
            <p:nvSpPr>
              <p:cNvPr id="34" name="TextovéPole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0017" y="1654062"/>
                <a:ext cx="3970511" cy="415627"/>
              </a:xfrm>
              <a:prstGeom prst="rect">
                <a:avLst/>
              </a:prstGeom>
              <a:blipFill>
                <a:blip r:embed="rId28"/>
                <a:stretch>
                  <a:fillRect l="-1382" t="-2899" b="-14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ovéPole 3"/>
              <p:cNvSpPr txBox="1"/>
              <p:nvPr/>
            </p:nvSpPr>
            <p:spPr>
              <a:xfrm>
                <a:off x="7496387" y="2380239"/>
                <a:ext cx="2993576" cy="36933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+mj-lt"/>
                  <a:buAutoNum type="arabicPeriod"/>
                </a:pPr>
                <a:r>
                  <a:rPr lang="en-US" dirty="0"/>
                  <a:t>Find </a:t>
                </a:r>
                <a:r>
                  <a:rPr lang="cs-CZ" i="1" dirty="0" err="1">
                    <a:latin typeface="Times New Roman" pitchFamily="18" charset="0"/>
                    <a:cs typeface="Times New Roman" pitchFamily="18" charset="0"/>
                  </a:rPr>
                  <a:t>d</a:t>
                </a:r>
                <a:r>
                  <a:rPr lang="cs-CZ" baseline="-25000" dirty="0" err="1">
                    <a:latin typeface="Times New Roman" pitchFamily="18" charset="0"/>
                    <a:cs typeface="Times New Roman" pitchFamily="18" charset="0"/>
                  </a:rPr>
                  <a:t>min</a:t>
                </a:r>
                <a:r>
                  <a:rPr lang="cs-CZ" dirty="0">
                    <a:latin typeface="Times New Roman" pitchFamily="18" charset="0"/>
                    <a:cs typeface="Times New Roman" pitchFamily="18" charset="0"/>
                  </a:rPr>
                  <a:t> = min{</a:t>
                </a:r>
                <a:r>
                  <a:rPr lang="cs-CZ" i="1" dirty="0" err="1">
                    <a:latin typeface="Times New Roman" pitchFamily="18" charset="0"/>
                    <a:cs typeface="Times New Roman" pitchFamily="18" charset="0"/>
                  </a:rPr>
                  <a:t>d</a:t>
                </a:r>
                <a:r>
                  <a:rPr lang="cs-CZ" i="1" baseline="-25000" dirty="0" err="1">
                    <a:latin typeface="Times New Roman" pitchFamily="18" charset="0"/>
                    <a:cs typeface="Times New Roman" pitchFamily="18" charset="0"/>
                  </a:rPr>
                  <a:t>ij</a:t>
                </a:r>
                <a:r>
                  <a:rPr lang="cs-CZ" i="1" dirty="0" err="1">
                    <a:latin typeface="Times New Roman" pitchFamily="18" charset="0"/>
                    <a:cs typeface="Times New Roman" pitchFamily="18" charset="0"/>
                  </a:rPr>
                  <a:t>,d</a:t>
                </a:r>
                <a:r>
                  <a:rPr lang="cs-CZ" i="1" baseline="-25000" dirty="0" err="1">
                    <a:latin typeface="Times New Roman" pitchFamily="18" charset="0"/>
                    <a:cs typeface="Times New Roman" pitchFamily="18" charset="0"/>
                  </a:rPr>
                  <a:t>i</a:t>
                </a:r>
                <a:r>
                  <a:rPr lang="cs-CZ" baseline="-25000" dirty="0" err="1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cs-CZ" dirty="0">
                    <a:latin typeface="Times New Roman" pitchFamily="18" charset="0"/>
                    <a:cs typeface="Times New Roman" pitchFamily="18" charset="0"/>
                  </a:rPr>
                  <a:t>}</a:t>
                </a: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cs-CZ" dirty="0">
                  <a:ea typeface="Cambria Math"/>
                </a:endParaRPr>
              </a:p>
              <a:p>
                <a:r>
                  <a:rPr lang="cs-CZ" dirty="0">
                    <a:ea typeface="Cambria Math"/>
                  </a:rPr>
                  <a:t>2.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∃</m:t>
                    </m:r>
                  </m:oMath>
                </a14:m>
                <a:r>
                  <a:rPr lang="en-US" i="1" dirty="0" err="1">
                    <a:latin typeface="Times New Roman" pitchFamily="18" charset="0"/>
                    <a:cs typeface="Times New Roman" pitchFamily="18" charset="0"/>
                  </a:rPr>
                  <a:t>i</a:t>
                </a:r>
                <a:r>
                  <a:rPr lang="en-US" i="1" dirty="0">
                    <a:latin typeface="Times New Roman" pitchFamily="18" charset="0"/>
                    <a:cs typeface="Times New Roman" pitchFamily="18" charset="0"/>
                  </a:rPr>
                  <a:t>, j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en-US" i="1" dirty="0" err="1">
                    <a:latin typeface="Times New Roman" pitchFamily="18" charset="0"/>
                    <a:cs typeface="Times New Roman" pitchFamily="18" charset="0"/>
                  </a:rPr>
                  <a:t>d</a:t>
                </a:r>
                <a:r>
                  <a:rPr lang="en-US" baseline="-25000" dirty="0" err="1">
                    <a:latin typeface="Times New Roman" pitchFamily="18" charset="0"/>
                    <a:cs typeface="Times New Roman" pitchFamily="18" charset="0"/>
                  </a:rPr>
                  <a:t>min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= </a:t>
                </a:r>
                <a:r>
                  <a:rPr lang="en-US" i="1" dirty="0" err="1">
                    <a:latin typeface="Times New Roman" pitchFamily="18" charset="0"/>
                    <a:cs typeface="Times New Roman" pitchFamily="18" charset="0"/>
                  </a:rPr>
                  <a:t>d</a:t>
                </a:r>
                <a:r>
                  <a:rPr lang="en-US" i="1" baseline="-25000" dirty="0" err="1">
                    <a:latin typeface="Times New Roman" pitchFamily="18" charset="0"/>
                    <a:cs typeface="Times New Roman" pitchFamily="18" charset="0"/>
                  </a:rPr>
                  <a:t>ij</a:t>
                </a:r>
                <a:r>
                  <a:rPr lang="en-US" i="1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  <a:endParaRPr lang="cs-CZ" i="1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cs-CZ" i="1" dirty="0">
                    <a:latin typeface="Times New Roman" pitchFamily="18" charset="0"/>
                    <a:cs typeface="Times New Roman" pitchFamily="18" charset="0"/>
                  </a:rPr>
                  <a:t>      </a:t>
                </a:r>
                <a:r>
                  <a:rPr lang="cs-CZ" dirty="0" err="1">
                    <a:cs typeface="Times New Roman" pitchFamily="18" charset="0"/>
                  </a:rPr>
                  <a:t>combine</a:t>
                </a:r>
                <a:r>
                  <a:rPr lang="cs-CZ" dirty="0">
                    <a:cs typeface="Times New Roman" pitchFamily="18" charset="0"/>
                  </a:rPr>
                  <a:t> </a:t>
                </a:r>
                <a:r>
                  <a:rPr lang="cs-CZ" dirty="0" err="1">
                    <a:cs typeface="Times New Roman" pitchFamily="18" charset="0"/>
                  </a:rPr>
                  <a:t>particles</a:t>
                </a:r>
                <a:r>
                  <a:rPr lang="cs-CZ" dirty="0">
                    <a:cs typeface="Times New Roman" pitchFamily="18" charset="0"/>
                  </a:rPr>
                  <a:t> </a:t>
                </a:r>
              </a:p>
              <a:p>
                <a:endParaRPr lang="cs-CZ" dirty="0">
                  <a:ea typeface="Cambria Math"/>
                  <a:cs typeface="Times New Roman" pitchFamily="18" charset="0"/>
                </a:endParaRPr>
              </a:p>
              <a:p>
                <a:r>
                  <a:rPr lang="cs-CZ" dirty="0">
                    <a:ea typeface="Cambria Math"/>
                    <a:cs typeface="Times New Roman" pitchFamily="18" charset="0"/>
                  </a:rPr>
                  <a:t>3.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∃</m:t>
                    </m:r>
                    <m:r>
                      <a:rPr lang="cs-CZ" i="1">
                        <a:latin typeface="Cambria Math"/>
                        <a:ea typeface="Cambria Math"/>
                      </a:rPr>
                      <m:t>𝑖</m:t>
                    </m:r>
                  </m:oMath>
                </a14:m>
                <a:r>
                  <a:rPr lang="cs-CZ" dirty="0">
                    <a:latin typeface="Times New Roman" pitchFamily="18" charset="0"/>
                    <a:cs typeface="Times New Roman" pitchFamily="18" charset="0"/>
                  </a:rPr>
                  <a:t>:</a:t>
                </a:r>
                <a:r>
                  <a:rPr lang="cs-CZ" dirty="0"/>
                  <a:t> </a:t>
                </a:r>
                <a:r>
                  <a:rPr lang="cs-CZ" i="1" dirty="0" err="1">
                    <a:latin typeface="Times New Roman" pitchFamily="18" charset="0"/>
                    <a:cs typeface="Times New Roman" pitchFamily="18" charset="0"/>
                  </a:rPr>
                  <a:t>d</a:t>
                </a:r>
                <a:r>
                  <a:rPr lang="cs-CZ" baseline="-25000" dirty="0" err="1">
                    <a:latin typeface="Times New Roman" pitchFamily="18" charset="0"/>
                    <a:cs typeface="Times New Roman" pitchFamily="18" charset="0"/>
                  </a:rPr>
                  <a:t>min</a:t>
                </a:r>
                <a:r>
                  <a:rPr lang="cs-CZ" dirty="0">
                    <a:latin typeface="Times New Roman" pitchFamily="18" charset="0"/>
                    <a:cs typeface="Times New Roman" pitchFamily="18" charset="0"/>
                  </a:rPr>
                  <a:t> = </a:t>
                </a:r>
                <a:r>
                  <a:rPr lang="cs-CZ" i="1" dirty="0" err="1">
                    <a:latin typeface="Times New Roman" pitchFamily="18" charset="0"/>
                    <a:cs typeface="Times New Roman" pitchFamily="18" charset="0"/>
                  </a:rPr>
                  <a:t>d</a:t>
                </a:r>
                <a:r>
                  <a:rPr lang="cs-CZ" i="1" baseline="-25000" dirty="0" err="1">
                    <a:latin typeface="Times New Roman" pitchFamily="18" charset="0"/>
                    <a:cs typeface="Times New Roman" pitchFamily="18" charset="0"/>
                  </a:rPr>
                  <a:t>i</a:t>
                </a:r>
                <a:r>
                  <a:rPr lang="cs-CZ" baseline="-25000" dirty="0" err="1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cs-CZ" baseline="-25000" dirty="0">
                    <a:latin typeface="Times New Roman" pitchFamily="18" charset="0"/>
                    <a:cs typeface="Times New Roman" pitchFamily="18" charset="0"/>
                  </a:rPr>
                  <a:t>,</a:t>
                </a:r>
              </a:p>
              <a:p>
                <a:r>
                  <a:rPr lang="cs-CZ" baseline="-25000" dirty="0">
                    <a:cs typeface="Times New Roman" pitchFamily="18" charset="0"/>
                  </a:rPr>
                  <a:t>         </a:t>
                </a:r>
                <a:r>
                  <a:rPr lang="cs-CZ" dirty="0" err="1">
                    <a:cs typeface="Times New Roman" pitchFamily="18" charset="0"/>
                  </a:rPr>
                  <a:t>The</a:t>
                </a:r>
                <a:r>
                  <a:rPr lang="cs-CZ" dirty="0">
                    <a:cs typeface="Times New Roman" pitchFamily="18" charset="0"/>
                  </a:rPr>
                  <a:t> </a:t>
                </a:r>
                <a:r>
                  <a:rPr lang="cs-CZ" dirty="0" err="1">
                    <a:cs typeface="Times New Roman" pitchFamily="18" charset="0"/>
                  </a:rPr>
                  <a:t>particle</a:t>
                </a:r>
                <a:r>
                  <a:rPr lang="cs-CZ" dirty="0">
                    <a:cs typeface="Times New Roman" pitchFamily="18" charset="0"/>
                  </a:rPr>
                  <a:t> </a:t>
                </a:r>
                <a:r>
                  <a:rPr lang="cs-CZ" dirty="0" err="1">
                    <a:cs typeface="Times New Roman" pitchFamily="18" charset="0"/>
                  </a:rPr>
                  <a:t>is</a:t>
                </a:r>
                <a:r>
                  <a:rPr lang="cs-CZ" dirty="0">
                    <a:cs typeface="Times New Roman" pitchFamily="18" charset="0"/>
                  </a:rPr>
                  <a:t> </a:t>
                </a:r>
                <a:r>
                  <a:rPr lang="cs-CZ" dirty="0" err="1">
                    <a:cs typeface="Times New Roman" pitchFamily="18" charset="0"/>
                  </a:rPr>
                  <a:t>the</a:t>
                </a:r>
                <a:r>
                  <a:rPr lang="cs-CZ" dirty="0">
                    <a:cs typeface="Times New Roman" pitchFamily="18" charset="0"/>
                  </a:rPr>
                  <a:t> </a:t>
                </a:r>
                <a:r>
                  <a:rPr lang="cs-CZ" dirty="0" err="1">
                    <a:cs typeface="Times New Roman" pitchFamily="18" charset="0"/>
                  </a:rPr>
                  <a:t>final</a:t>
                </a:r>
                <a:r>
                  <a:rPr lang="cs-CZ" dirty="0">
                    <a:cs typeface="Times New Roman" pitchFamily="18" charset="0"/>
                  </a:rPr>
                  <a:t> jet,</a:t>
                </a:r>
              </a:p>
              <a:p>
                <a:r>
                  <a:rPr lang="cs-CZ" dirty="0">
                    <a:cs typeface="Times New Roman" pitchFamily="18" charset="0"/>
                  </a:rPr>
                  <a:t>      </a:t>
                </a:r>
                <a:r>
                  <a:rPr lang="cs-CZ" dirty="0" err="1">
                    <a:cs typeface="Times New Roman" pitchFamily="18" charset="0"/>
                  </a:rPr>
                  <a:t>remove</a:t>
                </a:r>
                <a:r>
                  <a:rPr lang="cs-CZ" dirty="0">
                    <a:cs typeface="Times New Roman" pitchFamily="18" charset="0"/>
                  </a:rPr>
                  <a:t> </a:t>
                </a:r>
                <a:r>
                  <a:rPr lang="cs-CZ" dirty="0" err="1">
                    <a:cs typeface="Times New Roman" pitchFamily="18" charset="0"/>
                  </a:rPr>
                  <a:t>it</a:t>
                </a:r>
                <a:r>
                  <a:rPr lang="cs-CZ" dirty="0">
                    <a:cs typeface="Times New Roman" pitchFamily="18" charset="0"/>
                  </a:rPr>
                  <a:t> </a:t>
                </a:r>
                <a:r>
                  <a:rPr lang="cs-CZ" dirty="0" err="1">
                    <a:cs typeface="Times New Roman" pitchFamily="18" charset="0"/>
                  </a:rPr>
                  <a:t>from</a:t>
                </a:r>
                <a:r>
                  <a:rPr lang="cs-CZ" dirty="0">
                    <a:cs typeface="Times New Roman" pitchFamily="18" charset="0"/>
                  </a:rPr>
                  <a:t> </a:t>
                </a:r>
                <a:r>
                  <a:rPr lang="cs-CZ" dirty="0" err="1">
                    <a:cs typeface="Times New Roman" pitchFamily="18" charset="0"/>
                  </a:rPr>
                  <a:t>the</a:t>
                </a:r>
                <a:r>
                  <a:rPr lang="cs-CZ" dirty="0">
                    <a:cs typeface="Times New Roman" pitchFamily="18" charset="0"/>
                  </a:rPr>
                  <a:t> list</a:t>
                </a:r>
              </a:p>
              <a:p>
                <a:endParaRPr lang="cs-CZ" dirty="0">
                  <a:cs typeface="Times New Roman" pitchFamily="18" charset="0"/>
                </a:endParaRPr>
              </a:p>
              <a:p>
                <a:pPr marL="342900" indent="-342900">
                  <a:buAutoNum type="arabicPeriod" startAt="4"/>
                </a:pPr>
                <a:r>
                  <a:rPr lang="cs-CZ" dirty="0">
                    <a:cs typeface="Times New Roman" pitchFamily="18" charset="0"/>
                  </a:rPr>
                  <a:t>Start </a:t>
                </a:r>
                <a:r>
                  <a:rPr lang="cs-CZ" dirty="0" err="1">
                    <a:cs typeface="Times New Roman" pitchFamily="18" charset="0"/>
                  </a:rPr>
                  <a:t>again</a:t>
                </a:r>
                <a:r>
                  <a:rPr lang="cs-CZ" dirty="0">
                    <a:cs typeface="Times New Roman" pitchFamily="18" charset="0"/>
                  </a:rPr>
                  <a:t> </a:t>
                </a:r>
                <a:r>
                  <a:rPr lang="cs-CZ" dirty="0" err="1">
                    <a:cs typeface="Times New Roman" pitchFamily="18" charset="0"/>
                  </a:rPr>
                  <a:t>from</a:t>
                </a:r>
                <a:r>
                  <a:rPr lang="cs-CZ" dirty="0">
                    <a:cs typeface="Times New Roman" pitchFamily="18" charset="0"/>
                  </a:rPr>
                  <a:t> </a:t>
                </a:r>
                <a:r>
                  <a:rPr lang="cs-CZ" dirty="0" err="1">
                    <a:cs typeface="Times New Roman" pitchFamily="18" charset="0"/>
                  </a:rPr>
                  <a:t>the</a:t>
                </a:r>
                <a:r>
                  <a:rPr lang="cs-CZ" dirty="0">
                    <a:cs typeface="Times New Roman" pitchFamily="18" charset="0"/>
                  </a:rPr>
                  <a:t> top</a:t>
                </a:r>
              </a:p>
              <a:p>
                <a:r>
                  <a:rPr lang="cs-CZ" dirty="0">
                    <a:cs typeface="Times New Roman" pitchFamily="18" charset="0"/>
                  </a:rPr>
                  <a:t>       </a:t>
                </a:r>
                <a:r>
                  <a:rPr lang="cs-CZ" dirty="0" err="1">
                    <a:cs typeface="Times New Roman" pitchFamily="18" charset="0"/>
                  </a:rPr>
                  <a:t>until</a:t>
                </a:r>
                <a:r>
                  <a:rPr lang="cs-CZ" dirty="0">
                    <a:cs typeface="Times New Roman" pitchFamily="18" charset="0"/>
                  </a:rPr>
                  <a:t> no </a:t>
                </a:r>
                <a:r>
                  <a:rPr lang="cs-CZ" dirty="0" err="1">
                    <a:cs typeface="Times New Roman" pitchFamily="18" charset="0"/>
                  </a:rPr>
                  <a:t>particles</a:t>
                </a:r>
                <a:r>
                  <a:rPr lang="cs-CZ" dirty="0">
                    <a:cs typeface="Times New Roman" pitchFamily="18" charset="0"/>
                  </a:rPr>
                  <a:t> are </a:t>
                </a:r>
                <a:r>
                  <a:rPr lang="cs-CZ" dirty="0" err="1">
                    <a:cs typeface="Times New Roman" pitchFamily="18" charset="0"/>
                  </a:rPr>
                  <a:t>left</a:t>
                </a:r>
                <a:endParaRPr lang="cs-CZ" dirty="0">
                  <a:cs typeface="Times New Roman" pitchFamily="18" charset="0"/>
                </a:endParaRPr>
              </a:p>
              <a:p>
                <a:endParaRPr lang="cs-CZ" dirty="0">
                  <a:cs typeface="Times New Roman" pitchFamily="18" charset="0"/>
                </a:endParaRPr>
              </a:p>
              <a:p>
                <a:endParaRPr lang="cs-CZ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ovéPo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6387" y="2380239"/>
                <a:ext cx="2993576" cy="3693319"/>
              </a:xfrm>
              <a:prstGeom prst="rect">
                <a:avLst/>
              </a:prstGeom>
              <a:blipFill>
                <a:blip r:embed="rId29"/>
                <a:stretch>
                  <a:fillRect l="-1833" t="-990" r="-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Šipka ve tvaru U 4"/>
          <p:cNvSpPr/>
          <p:nvPr/>
        </p:nvSpPr>
        <p:spPr>
          <a:xfrm rot="16200000">
            <a:off x="5877759" y="3796249"/>
            <a:ext cx="2920970" cy="314264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37" name="TextovéPole 36"/>
          <p:cNvSpPr txBox="1"/>
          <p:nvPr/>
        </p:nvSpPr>
        <p:spPr>
          <a:xfrm>
            <a:off x="1595636" y="25471"/>
            <a:ext cx="92887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err="1">
                <a:solidFill>
                  <a:srgbClr val="0070C0"/>
                </a:solidFill>
              </a:rPr>
              <a:t>How</a:t>
            </a:r>
            <a:r>
              <a:rPr lang="cs-CZ" sz="3200" dirty="0">
                <a:solidFill>
                  <a:srgbClr val="0070C0"/>
                </a:solidFill>
              </a:rPr>
              <a:t> </a:t>
            </a:r>
            <a:r>
              <a:rPr lang="cs-CZ" sz="3200" dirty="0" err="1">
                <a:solidFill>
                  <a:srgbClr val="0070C0"/>
                </a:solidFill>
              </a:rPr>
              <a:t>does</a:t>
            </a:r>
            <a:r>
              <a:rPr lang="cs-CZ" sz="3200" dirty="0">
                <a:solidFill>
                  <a:srgbClr val="0070C0"/>
                </a:solidFill>
              </a:rPr>
              <a:t> </a:t>
            </a:r>
            <a:r>
              <a:rPr lang="cs-CZ" sz="3200" dirty="0" err="1">
                <a:solidFill>
                  <a:srgbClr val="0070C0"/>
                </a:solidFill>
              </a:rPr>
              <a:t>sequential</a:t>
            </a:r>
            <a:r>
              <a:rPr lang="cs-CZ" sz="3200" dirty="0">
                <a:solidFill>
                  <a:srgbClr val="0070C0"/>
                </a:solidFill>
              </a:rPr>
              <a:t> </a:t>
            </a:r>
            <a:r>
              <a:rPr lang="cs-CZ" sz="3200" dirty="0" err="1">
                <a:solidFill>
                  <a:srgbClr val="0070C0"/>
                </a:solidFill>
              </a:rPr>
              <a:t>recombination</a:t>
            </a:r>
            <a:r>
              <a:rPr lang="cs-CZ" sz="3200" dirty="0">
                <a:solidFill>
                  <a:srgbClr val="0070C0"/>
                </a:solidFill>
              </a:rPr>
              <a:t> </a:t>
            </a:r>
            <a:r>
              <a:rPr lang="cs-CZ" sz="3200" dirty="0" err="1">
                <a:solidFill>
                  <a:srgbClr val="0070C0"/>
                </a:solidFill>
              </a:rPr>
              <a:t>algorithm</a:t>
            </a:r>
            <a:r>
              <a:rPr lang="cs-CZ" sz="3200" dirty="0">
                <a:solidFill>
                  <a:srgbClr val="0070C0"/>
                </a:solidFill>
              </a:rPr>
              <a:t> </a:t>
            </a:r>
            <a:r>
              <a:rPr lang="cs-CZ" sz="3200" dirty="0" err="1">
                <a:solidFill>
                  <a:srgbClr val="0070C0"/>
                </a:solidFill>
              </a:rPr>
              <a:t>work</a:t>
            </a:r>
            <a:r>
              <a:rPr lang="cs-CZ" sz="3200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5C0538F-FB27-474F-ACA1-B93C1AD93B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31343"/>
            <a:ext cx="2743200" cy="365125"/>
          </a:xfrm>
        </p:spPr>
        <p:txBody>
          <a:bodyPr/>
          <a:lstStyle/>
          <a:p>
            <a:r>
              <a:rPr lang="en-US" dirty="0"/>
              <a:t>Jana Bielcikova (CTU Prague)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A7DE9A3-26F5-40F9-84D9-21A4DF68B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6FAF3CA6-12DF-4CCC-A9FE-B0B91F450A0E}" type="slidenum">
              <a:rPr lang="en-US" smtClean="0"/>
              <a:t>13</a:t>
            </a:fld>
            <a:endParaRPr lang="en-US"/>
          </a:p>
        </p:txBody>
      </p:sp>
      <p:sp>
        <p:nvSpPr>
          <p:cNvPr id="35" name="Obdélník 34">
            <a:extLst>
              <a:ext uri="{FF2B5EF4-FFF2-40B4-BE49-F238E27FC236}">
                <a16:creationId xmlns:a16="http://schemas.microsoft.com/office/drawing/2014/main" id="{19079538-E304-41F7-BCCF-E286D98078B3}"/>
              </a:ext>
            </a:extLst>
          </p:cNvPr>
          <p:cNvSpPr/>
          <p:nvPr/>
        </p:nvSpPr>
        <p:spPr>
          <a:xfrm>
            <a:off x="7547534" y="6163677"/>
            <a:ext cx="14516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i="1" dirty="0" err="1"/>
              <a:t>Courtesy</a:t>
            </a:r>
            <a:r>
              <a:rPr lang="cs-CZ" sz="1200" i="1" dirty="0"/>
              <a:t> M. </a:t>
            </a:r>
            <a:r>
              <a:rPr lang="cs-CZ" sz="1200" i="1"/>
              <a:t>Cacciari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61497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0472254-58BE-4D42-BB9F-728C9D93E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165" y="937745"/>
            <a:ext cx="10953750" cy="586018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FE7D216-A563-42A2-959F-9FB602FAB616}"/>
              </a:ext>
            </a:extLst>
          </p:cNvPr>
          <p:cNvSpPr txBox="1"/>
          <p:nvPr/>
        </p:nvSpPr>
        <p:spPr>
          <a:xfrm>
            <a:off x="560140" y="60072"/>
            <a:ext cx="70434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Do I need to write the code myself?  </a:t>
            </a:r>
          </a:p>
          <a:p>
            <a:r>
              <a:rPr lang="en-US" sz="3600" dirty="0">
                <a:solidFill>
                  <a:srgbClr val="0070C0"/>
                </a:solidFill>
              </a:rPr>
              <a:t>No, just use:</a:t>
            </a:r>
            <a:r>
              <a:rPr lang="cs-CZ" sz="36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E2F3EF81-CD29-4591-B17D-01ACEECC5905}"/>
              </a:ext>
            </a:extLst>
          </p:cNvPr>
          <p:cNvSpPr/>
          <p:nvPr/>
        </p:nvSpPr>
        <p:spPr>
          <a:xfrm>
            <a:off x="9275579" y="1815418"/>
            <a:ext cx="1698991" cy="36933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dirty="0"/>
              <a:t>http://fastjet.fr/</a:t>
            </a:r>
          </a:p>
        </p:txBody>
      </p:sp>
      <p:sp>
        <p:nvSpPr>
          <p:cNvPr id="8" name="Obdélník 8">
            <a:extLst>
              <a:ext uri="{FF2B5EF4-FFF2-40B4-BE49-F238E27FC236}">
                <a16:creationId xmlns:a16="http://schemas.microsoft.com/office/drawing/2014/main" id="{9DDB0829-5AFF-4E9E-B033-ECF4225A1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1170" y="660236"/>
            <a:ext cx="46927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400" i="1" dirty="0"/>
              <a:t>M. Cacciari, G.Salam and G.Soyez, JHEP0804 (2008) 005</a:t>
            </a:r>
            <a:endParaRPr lang="en-US" sz="1400" i="1" dirty="0"/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CBDEE2D-E9B9-4D82-B46B-06B11C9429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r>
              <a:rPr lang="en-US" dirty="0"/>
              <a:t>Jana Bielcikova (CTU Prague)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A2C2595-541C-4706-9DF1-F27A048F6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2839"/>
            <a:ext cx="2743200" cy="365125"/>
          </a:xfrm>
        </p:spPr>
        <p:txBody>
          <a:bodyPr/>
          <a:lstStyle/>
          <a:p>
            <a:fld id="{6FAF3CA6-12DF-4CCC-A9FE-B0B91F450A0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8831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196" y="2642034"/>
            <a:ext cx="4761756" cy="3414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0"/>
          <a:stretch/>
        </p:blipFill>
        <p:spPr bwMode="auto">
          <a:xfrm>
            <a:off x="6237432" y="2642034"/>
            <a:ext cx="4602018" cy="3663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778330" y="90398"/>
            <a:ext cx="456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How to define jet area</a:t>
            </a:r>
            <a:r>
              <a:rPr lang="cs-CZ" sz="3600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512119" y="801877"/>
            <a:ext cx="73958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     </a:t>
            </a:r>
            <a:r>
              <a:rPr lang="cs-CZ" sz="2000" dirty="0" err="1"/>
              <a:t>This</a:t>
            </a:r>
            <a:r>
              <a:rPr lang="cs-CZ" sz="2000" dirty="0"/>
              <a:t> </a:t>
            </a:r>
            <a:r>
              <a:rPr lang="cs-CZ" sz="2000" dirty="0" err="1"/>
              <a:t>is</a:t>
            </a:r>
            <a:r>
              <a:rPr lang="cs-CZ" sz="2000" dirty="0"/>
              <a:t> not </a:t>
            </a:r>
            <a:r>
              <a:rPr lang="cs-CZ" sz="2000" dirty="0" err="1"/>
              <a:t>that</a:t>
            </a:r>
            <a:r>
              <a:rPr lang="cs-CZ" sz="2000" dirty="0"/>
              <a:t> </a:t>
            </a:r>
            <a:r>
              <a:rPr lang="cs-CZ" sz="2000" dirty="0" err="1"/>
              <a:t>straightforward</a:t>
            </a:r>
            <a:r>
              <a:rPr lang="cs-CZ" sz="2000" dirty="0"/>
              <a:t> …</a:t>
            </a:r>
          </a:p>
          <a:p>
            <a:endParaRPr lang="cs-CZ" sz="2000" dirty="0"/>
          </a:p>
          <a:p>
            <a:pPr marL="285750" indent="-285750">
              <a:buFont typeface="Arial" charset="0"/>
              <a:buChar char="•"/>
            </a:pPr>
            <a:r>
              <a:rPr lang="cs-CZ" sz="2000" dirty="0"/>
              <a:t>let </a:t>
            </a:r>
            <a:r>
              <a:rPr lang="cs-CZ" sz="2000" dirty="0" err="1"/>
              <a:t>us</a:t>
            </a:r>
            <a:r>
              <a:rPr lang="cs-CZ" sz="2000" dirty="0"/>
              <a:t> </a:t>
            </a:r>
            <a:r>
              <a:rPr lang="cs-CZ" sz="2000" dirty="0" err="1"/>
              <a:t>add</a:t>
            </a:r>
            <a:r>
              <a:rPr lang="cs-CZ" sz="2000" dirty="0"/>
              <a:t> to </a:t>
            </a:r>
            <a:r>
              <a:rPr lang="cs-CZ" sz="2000" dirty="0" err="1"/>
              <a:t>each</a:t>
            </a:r>
            <a:r>
              <a:rPr lang="cs-CZ" sz="2000" dirty="0"/>
              <a:t> </a:t>
            </a:r>
            <a:r>
              <a:rPr lang="cs-CZ" sz="2000" dirty="0" err="1"/>
              <a:t>event</a:t>
            </a:r>
            <a:r>
              <a:rPr lang="cs-CZ" sz="2000" dirty="0"/>
              <a:t> many „soft </a:t>
            </a:r>
            <a:r>
              <a:rPr lang="cs-CZ" sz="2000" dirty="0" err="1"/>
              <a:t>particles</a:t>
            </a:r>
            <a:r>
              <a:rPr lang="cs-CZ" sz="2000" dirty="0"/>
              <a:t> – </a:t>
            </a:r>
            <a:r>
              <a:rPr lang="cs-CZ" sz="2000" dirty="0" err="1"/>
              <a:t>ghosts</a:t>
            </a:r>
            <a:r>
              <a:rPr lang="cs-CZ" sz="2000" dirty="0"/>
              <a:t>“ (10</a:t>
            </a:r>
            <a:r>
              <a:rPr lang="cs-CZ" sz="2000" baseline="30000" dirty="0"/>
              <a:t>-100 </a:t>
            </a:r>
            <a:r>
              <a:rPr lang="cs-CZ" sz="2000" dirty="0" err="1"/>
              <a:t>GeV</a:t>
            </a:r>
            <a:r>
              <a:rPr lang="cs-CZ" sz="2000" dirty="0"/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000" dirty="0" err="1"/>
              <a:t>the</a:t>
            </a:r>
            <a:r>
              <a:rPr lang="cs-CZ" sz="2000" dirty="0"/>
              <a:t> jet area A</a:t>
            </a:r>
            <a:r>
              <a:rPr lang="en-US" sz="2000" dirty="0"/>
              <a:t> is proportional to the </a:t>
            </a:r>
            <a:r>
              <a:rPr lang="cs-CZ" sz="2000" dirty="0" err="1"/>
              <a:t>number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particles</a:t>
            </a:r>
            <a:r>
              <a:rPr lang="cs-CZ" sz="2000" dirty="0"/>
              <a:t> in jet</a:t>
            </a:r>
          </a:p>
        </p:txBody>
      </p:sp>
      <p:cxnSp>
        <p:nvCxnSpPr>
          <p:cNvPr id="7" name="Přímá spojnice se šipkou 6"/>
          <p:cNvCxnSpPr>
            <a:cxnSpLocks/>
          </p:cNvCxnSpPr>
          <p:nvPr/>
        </p:nvCxnSpPr>
        <p:spPr>
          <a:xfrm>
            <a:off x="5895975" y="2190464"/>
            <a:ext cx="2244148" cy="304689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4509237" y="6203509"/>
            <a:ext cx="289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/>
              <a:t>Cacciari</a:t>
            </a:r>
            <a:r>
              <a:rPr lang="cs-CZ" i="1" dirty="0"/>
              <a:t>, </a:t>
            </a:r>
            <a:r>
              <a:rPr lang="cs-CZ" i="1" dirty="0" err="1"/>
              <a:t>Salam</a:t>
            </a:r>
            <a:r>
              <a:rPr lang="cs-CZ" i="1" dirty="0"/>
              <a:t>, </a:t>
            </a:r>
            <a:r>
              <a:rPr lang="cs-CZ" i="1" dirty="0" err="1"/>
              <a:t>Soyez</a:t>
            </a:r>
            <a:r>
              <a:rPr lang="cs-CZ" i="1" dirty="0"/>
              <a:t> (2008)</a:t>
            </a:r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C4A9845-9A11-4ABD-BBBD-A91F5B456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85001"/>
            <a:ext cx="2743200" cy="365125"/>
          </a:xfrm>
        </p:spPr>
        <p:txBody>
          <a:bodyPr/>
          <a:lstStyle/>
          <a:p>
            <a:r>
              <a:rPr lang="en-US" dirty="0"/>
              <a:t>Jana Bielcikova (CTU Prague)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AC365AE-07F2-4890-B95B-2D2852D77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6FAF3CA6-12DF-4CCC-A9FE-B0B91F450A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647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280" y="459076"/>
            <a:ext cx="3954388" cy="2830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956" y="354125"/>
            <a:ext cx="3946550" cy="2860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734" y="3068961"/>
            <a:ext cx="4076746" cy="2946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406" y="3068961"/>
            <a:ext cx="3946550" cy="2860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bdélník 8"/>
          <p:cNvSpPr/>
          <p:nvPr/>
        </p:nvSpPr>
        <p:spPr>
          <a:xfrm>
            <a:off x="1522611" y="6137314"/>
            <a:ext cx="62524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/>
              <a:t>M. </a:t>
            </a:r>
            <a:r>
              <a:rPr lang="cs-CZ" sz="1400" i="1" dirty="0" err="1"/>
              <a:t>Cacciari</a:t>
            </a:r>
            <a:r>
              <a:rPr lang="cs-CZ" sz="1400" i="1" dirty="0"/>
              <a:t>, G. P. </a:t>
            </a:r>
            <a:r>
              <a:rPr lang="cs-CZ" sz="1400" i="1" dirty="0" err="1"/>
              <a:t>Salam</a:t>
            </a:r>
            <a:r>
              <a:rPr lang="cs-CZ" sz="1400" i="1" dirty="0"/>
              <a:t>, G. </a:t>
            </a:r>
            <a:r>
              <a:rPr lang="cs-CZ" sz="1400" i="1" dirty="0" err="1"/>
              <a:t>Soyez</a:t>
            </a:r>
            <a:r>
              <a:rPr lang="cs-CZ" sz="1400" i="1" dirty="0"/>
              <a:t>: </a:t>
            </a:r>
            <a:r>
              <a:rPr lang="cs-CZ" sz="1400" i="1" dirty="0" err="1"/>
              <a:t>The</a:t>
            </a:r>
            <a:r>
              <a:rPr lang="cs-CZ" sz="1400" i="1" dirty="0"/>
              <a:t> anti-</a:t>
            </a:r>
            <a:r>
              <a:rPr lang="cs-CZ" sz="1400" i="1" dirty="0" err="1"/>
              <a:t>kt</a:t>
            </a:r>
            <a:r>
              <a:rPr lang="cs-CZ" sz="1400" i="1" dirty="0"/>
              <a:t> jet </a:t>
            </a:r>
            <a:r>
              <a:rPr lang="cs-CZ" sz="1400" i="1" dirty="0" err="1"/>
              <a:t>clustering</a:t>
            </a:r>
            <a:r>
              <a:rPr lang="cs-CZ" sz="1400" i="1" dirty="0"/>
              <a:t> </a:t>
            </a:r>
            <a:r>
              <a:rPr lang="cs-CZ" sz="1400" i="1" dirty="0" err="1"/>
              <a:t>algorithm</a:t>
            </a:r>
            <a:r>
              <a:rPr lang="cs-CZ" sz="1400" i="1" dirty="0"/>
              <a:t>, </a:t>
            </a:r>
          </a:p>
          <a:p>
            <a:r>
              <a:rPr lang="cs-CZ" sz="1400" i="1" dirty="0"/>
              <a:t>JHEP 0804 (2008) 063, arXiv:0802.1189v2 [</a:t>
            </a:r>
            <a:r>
              <a:rPr lang="cs-CZ" sz="1400" i="1" dirty="0" err="1"/>
              <a:t>hep-ph</a:t>
            </a:r>
            <a:r>
              <a:rPr lang="cs-CZ" sz="1400" i="1" dirty="0"/>
              <a:t>]</a:t>
            </a:r>
          </a:p>
        </p:txBody>
      </p:sp>
      <p:sp>
        <p:nvSpPr>
          <p:cNvPr id="7" name="TextovéPole 5"/>
          <p:cNvSpPr txBox="1"/>
          <p:nvPr/>
        </p:nvSpPr>
        <p:spPr>
          <a:xfrm>
            <a:off x="1990603" y="-23714"/>
            <a:ext cx="84407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The same event seen by different</a:t>
            </a:r>
            <a:r>
              <a:rPr lang="cs-CZ" sz="3200" dirty="0">
                <a:solidFill>
                  <a:srgbClr val="0070C0"/>
                </a:solidFill>
              </a:rPr>
              <a:t> jet </a:t>
            </a:r>
            <a:r>
              <a:rPr lang="cs-CZ" sz="3200" dirty="0" err="1">
                <a:solidFill>
                  <a:srgbClr val="0070C0"/>
                </a:solidFill>
              </a:rPr>
              <a:t>algorithms</a:t>
            </a:r>
            <a:r>
              <a:rPr lang="cs-CZ" sz="3200" dirty="0">
                <a:solidFill>
                  <a:srgbClr val="0070C0"/>
                </a:solidFill>
              </a:rPr>
              <a:t>…</a:t>
            </a:r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08628A3-9E16-4547-B2C1-0B9CF9A054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r>
              <a:rPr lang="en-US"/>
              <a:t>Jana Bielcikova (CTU Prague)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3C47E19-A788-4689-AC7F-443D8EA5B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7971"/>
            <a:ext cx="2743200" cy="365125"/>
          </a:xfrm>
        </p:spPr>
        <p:txBody>
          <a:bodyPr/>
          <a:lstStyle/>
          <a:p>
            <a:fld id="{6FAF3CA6-12DF-4CCC-A9FE-B0B91F450A0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202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536" y="2443303"/>
            <a:ext cx="5389919" cy="3618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5" y="2636912"/>
            <a:ext cx="3065313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2711625" y="369358"/>
            <a:ext cx="68084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err="1">
                <a:solidFill>
                  <a:srgbClr val="0070C0"/>
                </a:solidFill>
              </a:rPr>
              <a:t>Does</a:t>
            </a:r>
            <a:r>
              <a:rPr lang="cs-CZ" sz="3600" dirty="0">
                <a:solidFill>
                  <a:srgbClr val="0070C0"/>
                </a:solidFill>
              </a:rPr>
              <a:t> </a:t>
            </a:r>
            <a:r>
              <a:rPr lang="cs-CZ" sz="3600" dirty="0" err="1">
                <a:solidFill>
                  <a:srgbClr val="0070C0"/>
                </a:solidFill>
              </a:rPr>
              <a:t>the</a:t>
            </a:r>
            <a:r>
              <a:rPr lang="cs-CZ" sz="3600" dirty="0">
                <a:solidFill>
                  <a:srgbClr val="0070C0"/>
                </a:solidFill>
              </a:rPr>
              <a:t> background influence jet?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935481" y="2126830"/>
            <a:ext cx="1588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no background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745601" y="2073971"/>
            <a:ext cx="25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e</a:t>
            </a:r>
            <a:r>
              <a:rPr lang="cs-CZ"/>
              <a:t>mbedded</a:t>
            </a:r>
            <a:r>
              <a:rPr lang="cs-CZ" dirty="0"/>
              <a:t> in background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855740" y="1372126"/>
            <a:ext cx="4099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YES, </a:t>
            </a:r>
            <a:r>
              <a:rPr lang="cs-CZ" sz="2000" dirty="0" err="1"/>
              <a:t>it</a:t>
            </a:r>
            <a:r>
              <a:rPr lang="cs-CZ" sz="2000" dirty="0"/>
              <a:t> </a:t>
            </a:r>
            <a:r>
              <a:rPr lang="cs-CZ" sz="2000" dirty="0" err="1"/>
              <a:t>is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so </a:t>
            </a:r>
            <a:r>
              <a:rPr lang="cs-CZ" sz="2000" dirty="0" err="1"/>
              <a:t>called</a:t>
            </a:r>
            <a:r>
              <a:rPr lang="cs-CZ" sz="2000" dirty="0"/>
              <a:t> „</a:t>
            </a:r>
            <a:r>
              <a:rPr lang="cs-CZ" sz="2000" dirty="0" err="1"/>
              <a:t>back-reaction</a:t>
            </a:r>
            <a:r>
              <a:rPr lang="cs-CZ" sz="2000" dirty="0"/>
              <a:t>“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023992" y="6021288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loss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9264353" y="6021288"/>
            <a:ext cx="574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gain</a:t>
            </a:r>
            <a:endParaRPr lang="cs-CZ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16D5697-90E4-45EF-AFEF-00743DD40B1D}"/>
              </a:ext>
            </a:extLst>
          </p:cNvPr>
          <p:cNvSpPr txBox="1"/>
          <p:nvPr/>
        </p:nvSpPr>
        <p:spPr>
          <a:xfrm>
            <a:off x="2605377" y="6211643"/>
            <a:ext cx="1434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 err="1"/>
              <a:t>courtesy</a:t>
            </a:r>
            <a:r>
              <a:rPr lang="cs-CZ" sz="1200" i="1" dirty="0"/>
              <a:t> M. </a:t>
            </a:r>
            <a:r>
              <a:rPr lang="cs-CZ" sz="1200" i="1" dirty="0" err="1"/>
              <a:t>Cacciari</a:t>
            </a:r>
            <a:endParaRPr lang="cs-CZ" sz="1200" i="1" dirty="0"/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B57FE5C-BD7A-420D-A256-E552A0075B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r>
              <a:rPr lang="en-US" dirty="0"/>
              <a:t>Jana Bielcikova (CTU Prague)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1A10DCE-EC31-47D5-8D53-77D8F095C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6810"/>
            <a:ext cx="2743200" cy="365125"/>
          </a:xfrm>
        </p:spPr>
        <p:txBody>
          <a:bodyPr/>
          <a:lstStyle/>
          <a:p>
            <a:fld id="{6FAF3CA6-12DF-4CCC-A9FE-B0B91F450A0E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122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310432" y="6376057"/>
            <a:ext cx="8640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err="1"/>
              <a:t>Cacciari</a:t>
            </a:r>
            <a:r>
              <a:rPr lang="cs-CZ" sz="1400" i="1" dirty="0"/>
              <a:t>, </a:t>
            </a:r>
            <a:r>
              <a:rPr lang="cs-CZ" sz="1400" i="1" dirty="0" err="1"/>
              <a:t>Salam</a:t>
            </a:r>
            <a:r>
              <a:rPr lang="cs-CZ" sz="1400" i="1" dirty="0"/>
              <a:t>, </a:t>
            </a:r>
            <a:r>
              <a:rPr lang="cs-CZ" sz="1400" i="1" dirty="0" err="1"/>
              <a:t>Soyez</a:t>
            </a:r>
            <a:r>
              <a:rPr lang="cs-CZ" sz="1400" i="1" dirty="0"/>
              <a:t>: </a:t>
            </a:r>
            <a:r>
              <a:rPr lang="cs-CZ" sz="1400" i="1" dirty="0" err="1"/>
              <a:t>Catchment</a:t>
            </a:r>
            <a:r>
              <a:rPr lang="cs-CZ" sz="1400" i="1" dirty="0"/>
              <a:t> Area </a:t>
            </a:r>
            <a:r>
              <a:rPr lang="cs-CZ" sz="1400" i="1" dirty="0" err="1"/>
              <a:t>of</a:t>
            </a:r>
            <a:r>
              <a:rPr lang="cs-CZ" sz="1400" i="1" dirty="0"/>
              <a:t> </a:t>
            </a:r>
            <a:r>
              <a:rPr lang="cs-CZ" sz="1400" i="1" dirty="0" err="1"/>
              <a:t>Jets</a:t>
            </a:r>
            <a:r>
              <a:rPr lang="cs-CZ" sz="1400" i="1" dirty="0"/>
              <a:t>, </a:t>
            </a:r>
            <a:r>
              <a:rPr lang="cs-CZ" sz="1400" b="1" dirty="0"/>
              <a:t>JHEP 0804 (2008) 005, </a:t>
            </a:r>
            <a:r>
              <a:rPr lang="cs-CZ" sz="1400" i="1" dirty="0"/>
              <a:t>arXiv:0802.1188ss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648" y="692696"/>
            <a:ext cx="8862523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7672672" y="4896786"/>
            <a:ext cx="1434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 err="1"/>
              <a:t>courtesy</a:t>
            </a:r>
            <a:r>
              <a:rPr lang="cs-CZ" sz="1200" i="1" dirty="0"/>
              <a:t> M. </a:t>
            </a:r>
            <a:r>
              <a:rPr lang="cs-CZ" sz="1200" i="1" dirty="0" err="1"/>
              <a:t>Cacciari</a:t>
            </a:r>
            <a:endParaRPr lang="cs-CZ" sz="1200" i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2038892" y="5387130"/>
            <a:ext cx="8260109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cs-CZ" sz="2400" dirty="0" err="1"/>
              <a:t>The</a:t>
            </a:r>
            <a:r>
              <a:rPr lang="cs-CZ" sz="2400" dirty="0"/>
              <a:t> anti-</a:t>
            </a:r>
            <a:r>
              <a:rPr lang="cs-CZ" sz="2400" dirty="0" err="1"/>
              <a:t>k</a:t>
            </a:r>
            <a:r>
              <a:rPr lang="cs-CZ" sz="2400" baseline="-25000" dirty="0" err="1"/>
              <a:t>t</a:t>
            </a:r>
            <a:r>
              <a:rPr lang="cs-CZ" sz="2400" baseline="-25000" dirty="0"/>
              <a:t> </a:t>
            </a:r>
            <a:r>
              <a:rPr lang="cs-CZ" sz="2400" dirty="0" err="1"/>
              <a:t>algorithm</a:t>
            </a:r>
            <a:r>
              <a:rPr lang="cs-CZ" sz="2400" dirty="0"/>
              <a:t> </a:t>
            </a:r>
            <a:r>
              <a:rPr lang="cs-CZ" sz="2400" dirty="0" err="1"/>
              <a:t>is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least sensitive to </a:t>
            </a:r>
            <a:r>
              <a:rPr lang="cs-CZ" sz="2400" dirty="0" err="1"/>
              <a:t>the</a:t>
            </a:r>
            <a:r>
              <a:rPr lang="cs-CZ" sz="2400" dirty="0"/>
              <a:t> „</a:t>
            </a:r>
            <a:r>
              <a:rPr lang="cs-CZ" sz="2400" dirty="0" err="1"/>
              <a:t>back-reaction</a:t>
            </a:r>
            <a:r>
              <a:rPr lang="cs-CZ" sz="2400" dirty="0"/>
              <a:t>“ </a:t>
            </a:r>
          </a:p>
          <a:p>
            <a:r>
              <a:rPr lang="cs-CZ" sz="2400" dirty="0" err="1"/>
              <a:t>from</a:t>
            </a:r>
            <a:r>
              <a:rPr lang="cs-CZ" sz="2400" dirty="0"/>
              <a:t> background </a:t>
            </a:r>
            <a:r>
              <a:rPr lang="cs-CZ" sz="2400" dirty="0">
                <a:sym typeface="Wingdings"/>
              </a:rPr>
              <a:t> </a:t>
            </a:r>
            <a:r>
              <a:rPr lang="cs-CZ" sz="2400" dirty="0" err="1"/>
              <a:t>suitable</a:t>
            </a:r>
            <a:r>
              <a:rPr lang="cs-CZ" sz="2400" dirty="0"/>
              <a:t> to </a:t>
            </a:r>
            <a:r>
              <a:rPr lang="cs-CZ" sz="2400" dirty="0" err="1"/>
              <a:t>be</a:t>
            </a:r>
            <a:r>
              <a:rPr lang="cs-CZ" sz="2400" dirty="0"/>
              <a:t> </a:t>
            </a:r>
            <a:r>
              <a:rPr lang="cs-CZ" sz="2400" dirty="0" err="1"/>
              <a:t>used</a:t>
            </a:r>
            <a:r>
              <a:rPr lang="cs-CZ" sz="2400" dirty="0"/>
              <a:t> in A+A </a:t>
            </a:r>
            <a:r>
              <a:rPr lang="cs-CZ" sz="2400" dirty="0" err="1"/>
              <a:t>collisions</a:t>
            </a:r>
            <a:endParaRPr lang="cs-CZ" sz="2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1534121" y="119269"/>
            <a:ext cx="92696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>
                <a:solidFill>
                  <a:srgbClr val="0070C0"/>
                </a:solidFill>
              </a:rPr>
              <a:t>Sensitivity </a:t>
            </a:r>
            <a:r>
              <a:rPr lang="cs-CZ" sz="3200" dirty="0" err="1">
                <a:solidFill>
                  <a:srgbClr val="0070C0"/>
                </a:solidFill>
              </a:rPr>
              <a:t>of</a:t>
            </a:r>
            <a:r>
              <a:rPr lang="cs-CZ" sz="3200" dirty="0">
                <a:solidFill>
                  <a:srgbClr val="0070C0"/>
                </a:solidFill>
              </a:rPr>
              <a:t> jet </a:t>
            </a:r>
            <a:r>
              <a:rPr lang="cs-CZ" sz="3200" dirty="0" err="1">
                <a:solidFill>
                  <a:srgbClr val="0070C0"/>
                </a:solidFill>
              </a:rPr>
              <a:t>algorithms</a:t>
            </a:r>
            <a:r>
              <a:rPr lang="cs-CZ" sz="3200" dirty="0">
                <a:solidFill>
                  <a:srgbClr val="0070C0"/>
                </a:solidFill>
              </a:rPr>
              <a:t> to presence </a:t>
            </a:r>
            <a:r>
              <a:rPr lang="cs-CZ" sz="3200" dirty="0" err="1">
                <a:solidFill>
                  <a:srgbClr val="0070C0"/>
                </a:solidFill>
              </a:rPr>
              <a:t>of</a:t>
            </a:r>
            <a:r>
              <a:rPr lang="cs-CZ" sz="3200" dirty="0">
                <a:solidFill>
                  <a:srgbClr val="0070C0"/>
                </a:solidFill>
              </a:rPr>
              <a:t> background</a:t>
            </a:r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9DB9C9B-D5CC-47FE-A845-03ADE8CF3A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r>
              <a:rPr lang="en-US"/>
              <a:t>Jana Bielcikova (CTU Prague)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0A35221-AF50-486B-B74B-A8FEB8C8B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2174" y="6476639"/>
            <a:ext cx="2743200" cy="365125"/>
          </a:xfrm>
        </p:spPr>
        <p:txBody>
          <a:bodyPr/>
          <a:lstStyle/>
          <a:p>
            <a:fld id="{6FAF3CA6-12DF-4CCC-A9FE-B0B91F450A0E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188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:a16="http://schemas.microsoft.com/office/drawing/2014/main" id="{A6490289-1EBD-414C-9D8F-1FDE8C51BB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33450" y="2441856"/>
            <a:ext cx="1125855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+mn-lt"/>
                <a:cs typeface="Arial" pitchFamily="34" charset="0"/>
              </a:rPr>
              <a:t>Let us now move to heavy-ion collisions </a:t>
            </a:r>
            <a:br>
              <a:rPr lang="en-US" sz="3600" dirty="0">
                <a:solidFill>
                  <a:srgbClr val="0070C0"/>
                </a:solidFill>
                <a:latin typeface="+mn-lt"/>
                <a:cs typeface="Arial" pitchFamily="34" charset="0"/>
              </a:rPr>
            </a:br>
            <a:r>
              <a:rPr lang="en-US" sz="3600" dirty="0">
                <a:solidFill>
                  <a:srgbClr val="0070C0"/>
                </a:solidFill>
                <a:latin typeface="+mn-lt"/>
                <a:cs typeface="Arial" pitchFamily="34" charset="0"/>
              </a:rPr>
              <a:t>and QGP exploration …</a:t>
            </a:r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0838FDD-80A1-4E06-8A0E-8EE9288C0D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85001"/>
            <a:ext cx="2743200" cy="365125"/>
          </a:xfrm>
        </p:spPr>
        <p:txBody>
          <a:bodyPr/>
          <a:lstStyle/>
          <a:p>
            <a:r>
              <a:rPr lang="en-US" dirty="0"/>
              <a:t>Jana Bielcikova (CTU Prague)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373299A-6FE4-43F3-9C64-D6FEC32A4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85000"/>
            <a:ext cx="2743200" cy="365125"/>
          </a:xfrm>
        </p:spPr>
        <p:txBody>
          <a:bodyPr/>
          <a:lstStyle/>
          <a:p>
            <a:fld id="{6FAF3CA6-12DF-4CCC-A9FE-B0B91F450A0E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638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6E3FB67C-714B-4676-9FB7-CEF2A6985E12}"/>
              </a:ext>
            </a:extLst>
          </p:cNvPr>
          <p:cNvSpPr txBox="1"/>
          <p:nvPr/>
        </p:nvSpPr>
        <p:spPr>
          <a:xfrm>
            <a:off x="4539184" y="2506444"/>
            <a:ext cx="2939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A bit of history</a:t>
            </a:r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C725C67-6685-4F14-9660-80CA352E4E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39916"/>
            <a:ext cx="2743200" cy="365125"/>
          </a:xfrm>
        </p:spPr>
        <p:txBody>
          <a:bodyPr/>
          <a:lstStyle/>
          <a:p>
            <a:r>
              <a:rPr lang="en-US" dirty="0"/>
              <a:t>Jana Bielcikova (CTU Prague)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4B506F1-4F1C-4A2C-9B88-AD9E346B8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39915"/>
            <a:ext cx="2743200" cy="365125"/>
          </a:xfrm>
        </p:spPr>
        <p:txBody>
          <a:bodyPr/>
          <a:lstStyle/>
          <a:p>
            <a:fld id="{6FAF3CA6-12DF-4CCC-A9FE-B0B91F450A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6513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4620" y="399307"/>
            <a:ext cx="3933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Tomography of QGP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86255" y="5774139"/>
            <a:ext cx="448392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i="1" dirty="0"/>
              <a:t>… the lifetime of QGP is very short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036774" y="6417564"/>
            <a:ext cx="2133600" cy="476250"/>
          </a:xfrm>
        </p:spPr>
        <p:txBody>
          <a:bodyPr/>
          <a:lstStyle/>
          <a:p>
            <a:pPr>
              <a:defRPr/>
            </a:pPr>
            <a:fld id="{37100ADD-E86A-4929-A33C-DA3266100607}" type="slidenum"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</a:rPr>
              <a:pPr>
                <a:defRPr/>
              </a:pPr>
              <a:t>20</a:t>
            </a:fld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D357677F-EAB8-44B0-91F8-D6DC6BF7B17B}"/>
              </a:ext>
            </a:extLst>
          </p:cNvPr>
          <p:cNvGrpSpPr/>
          <p:nvPr/>
        </p:nvGrpSpPr>
        <p:grpSpPr>
          <a:xfrm>
            <a:off x="524620" y="1554896"/>
            <a:ext cx="11239536" cy="3517532"/>
            <a:chOff x="-45780" y="929766"/>
            <a:chExt cx="12585325" cy="3632562"/>
          </a:xfrm>
        </p:grpSpPr>
        <p:grpSp>
          <p:nvGrpSpPr>
            <p:cNvPr id="7" name="Skupina 6">
              <a:extLst>
                <a:ext uri="{FF2B5EF4-FFF2-40B4-BE49-F238E27FC236}">
                  <a16:creationId xmlns:a16="http://schemas.microsoft.com/office/drawing/2014/main" id="{37B10BBA-B131-4D35-A5FC-003371058CAD}"/>
                </a:ext>
              </a:extLst>
            </p:cNvPr>
            <p:cNvGrpSpPr/>
            <p:nvPr/>
          </p:nvGrpSpPr>
          <p:grpSpPr>
            <a:xfrm>
              <a:off x="-45780" y="929766"/>
              <a:ext cx="12585325" cy="3632562"/>
              <a:chOff x="-698537" y="305957"/>
              <a:chExt cx="12585325" cy="3632562"/>
            </a:xfrm>
          </p:grpSpPr>
          <p:pic>
            <p:nvPicPr>
              <p:cNvPr id="16" name="Obrázek 15">
                <a:extLst>
                  <a:ext uri="{FF2B5EF4-FFF2-40B4-BE49-F238E27FC236}">
                    <a16:creationId xmlns:a16="http://schemas.microsoft.com/office/drawing/2014/main" id="{2764C718-3DE6-4E25-A12C-14A9B74F42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606739" y="996328"/>
                <a:ext cx="12493527" cy="2707848"/>
              </a:xfrm>
              <a:prstGeom prst="rect">
                <a:avLst/>
              </a:prstGeom>
            </p:spPr>
          </p:pic>
          <p:sp>
            <p:nvSpPr>
              <p:cNvPr id="17" name="TextovéPole 16">
                <a:extLst>
                  <a:ext uri="{FF2B5EF4-FFF2-40B4-BE49-F238E27FC236}">
                    <a16:creationId xmlns:a16="http://schemas.microsoft.com/office/drawing/2014/main" id="{0F5612F4-1268-4BC2-8159-A467BCE66FDB}"/>
                  </a:ext>
                </a:extLst>
              </p:cNvPr>
              <p:cNvSpPr txBox="1"/>
              <p:nvPr/>
            </p:nvSpPr>
            <p:spPr>
              <a:xfrm>
                <a:off x="-615278" y="317715"/>
                <a:ext cx="966712" cy="7310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Initial</a:t>
                </a:r>
              </a:p>
              <a:p>
                <a:r>
                  <a:rPr lang="en-US" sz="2000" b="1" dirty="0"/>
                  <a:t>state</a:t>
                </a:r>
              </a:p>
            </p:txBody>
          </p:sp>
          <p:sp>
            <p:nvSpPr>
              <p:cNvPr id="18" name="TextovéPole 17">
                <a:extLst>
                  <a:ext uri="{FF2B5EF4-FFF2-40B4-BE49-F238E27FC236}">
                    <a16:creationId xmlns:a16="http://schemas.microsoft.com/office/drawing/2014/main" id="{C97C6144-F881-49B1-9F61-DA91232E334D}"/>
                  </a:ext>
                </a:extLst>
              </p:cNvPr>
              <p:cNvSpPr txBox="1"/>
              <p:nvPr/>
            </p:nvSpPr>
            <p:spPr>
              <a:xfrm>
                <a:off x="469838" y="323189"/>
                <a:ext cx="1402443" cy="7310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   </a:t>
                </a:r>
                <a:r>
                  <a:rPr lang="en-US" sz="2000" b="1" dirty="0"/>
                  <a:t>Hard</a:t>
                </a:r>
              </a:p>
              <a:p>
                <a:r>
                  <a:rPr lang="en-US" sz="2000" b="1" dirty="0"/>
                  <a:t>collisions</a:t>
                </a:r>
              </a:p>
            </p:txBody>
          </p:sp>
          <p:sp>
            <p:nvSpPr>
              <p:cNvPr id="19" name="TextovéPole 18">
                <a:extLst>
                  <a:ext uri="{FF2B5EF4-FFF2-40B4-BE49-F238E27FC236}">
                    <a16:creationId xmlns:a16="http://schemas.microsoft.com/office/drawing/2014/main" id="{89D39EBD-0D73-4A50-97CA-FC58648F8F7E}"/>
                  </a:ext>
                </a:extLst>
              </p:cNvPr>
              <p:cNvSpPr txBox="1"/>
              <p:nvPr/>
            </p:nvSpPr>
            <p:spPr>
              <a:xfrm>
                <a:off x="1673359" y="305957"/>
                <a:ext cx="1127038" cy="7310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QGP </a:t>
                </a:r>
              </a:p>
              <a:p>
                <a:r>
                  <a:rPr lang="en-US" sz="2000" b="1" dirty="0"/>
                  <a:t>phase</a:t>
                </a:r>
              </a:p>
            </p:txBody>
          </p:sp>
          <p:sp>
            <p:nvSpPr>
              <p:cNvPr id="20" name="TextovéPole 19">
                <a:extLst>
                  <a:ext uri="{FF2B5EF4-FFF2-40B4-BE49-F238E27FC236}">
                    <a16:creationId xmlns:a16="http://schemas.microsoft.com/office/drawing/2014/main" id="{28DEB6F7-7B0D-4458-9A47-E202AE7BB3FE}"/>
                  </a:ext>
                </a:extLst>
              </p:cNvPr>
              <p:cNvSpPr txBox="1"/>
              <p:nvPr/>
            </p:nvSpPr>
            <p:spPr>
              <a:xfrm>
                <a:off x="3113548" y="357611"/>
                <a:ext cx="1471216" cy="413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Expansion</a:t>
                </a:r>
              </a:p>
            </p:txBody>
          </p:sp>
          <p:sp>
            <p:nvSpPr>
              <p:cNvPr id="21" name="TextovéPole 20">
                <a:extLst>
                  <a:ext uri="{FF2B5EF4-FFF2-40B4-BE49-F238E27FC236}">
                    <a16:creationId xmlns:a16="http://schemas.microsoft.com/office/drawing/2014/main" id="{F9723EFD-323D-4245-9858-B12C7F782FD3}"/>
                  </a:ext>
                </a:extLst>
              </p:cNvPr>
              <p:cNvSpPr txBox="1"/>
              <p:nvPr/>
            </p:nvSpPr>
            <p:spPr>
              <a:xfrm>
                <a:off x="7204658" y="355688"/>
                <a:ext cx="2534584" cy="7310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Hadronization </a:t>
                </a:r>
              </a:p>
              <a:p>
                <a:r>
                  <a:rPr lang="en-US" sz="2000" b="1" dirty="0"/>
                  <a:t>and freeze-out</a:t>
                </a:r>
              </a:p>
            </p:txBody>
          </p:sp>
          <p:sp>
            <p:nvSpPr>
              <p:cNvPr id="22" name="TextovéPole 21">
                <a:extLst>
                  <a:ext uri="{FF2B5EF4-FFF2-40B4-BE49-F238E27FC236}">
                    <a16:creationId xmlns:a16="http://schemas.microsoft.com/office/drawing/2014/main" id="{1F98F921-5401-4713-9252-45FD176E27CE}"/>
                  </a:ext>
                </a:extLst>
              </p:cNvPr>
              <p:cNvSpPr txBox="1"/>
              <p:nvPr/>
            </p:nvSpPr>
            <p:spPr>
              <a:xfrm>
                <a:off x="-698537" y="3525325"/>
                <a:ext cx="8943046" cy="413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Time                0         ~ 0.5 </a:t>
                </a:r>
                <a:r>
                  <a:rPr lang="en-US" sz="2000" b="1" dirty="0" err="1"/>
                  <a:t>fm</a:t>
                </a:r>
                <a:r>
                  <a:rPr lang="en-US" sz="2000" b="1" dirty="0"/>
                  <a:t>/c                                                      10 </a:t>
                </a:r>
                <a:r>
                  <a:rPr lang="en-US" sz="2000" b="1" dirty="0" err="1"/>
                  <a:t>fm</a:t>
                </a:r>
                <a:r>
                  <a:rPr lang="en-US" sz="2000" b="1" dirty="0"/>
                  <a:t>/c           </a:t>
                </a:r>
              </a:p>
            </p:txBody>
          </p:sp>
        </p:grpSp>
        <p:sp>
          <p:nvSpPr>
            <p:cNvPr id="10" name="Šipka: doprava 9">
              <a:extLst>
                <a:ext uri="{FF2B5EF4-FFF2-40B4-BE49-F238E27FC236}">
                  <a16:creationId xmlns:a16="http://schemas.microsoft.com/office/drawing/2014/main" id="{E6908FAE-D074-4F78-BBD2-10EDDD3AE31B}"/>
                </a:ext>
              </a:extLst>
            </p:cNvPr>
            <p:cNvSpPr/>
            <p:nvPr/>
          </p:nvSpPr>
          <p:spPr>
            <a:xfrm>
              <a:off x="1122595" y="2744657"/>
              <a:ext cx="421194" cy="247348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Šipka: doprava 10">
              <a:extLst>
                <a:ext uri="{FF2B5EF4-FFF2-40B4-BE49-F238E27FC236}">
                  <a16:creationId xmlns:a16="http://schemas.microsoft.com/office/drawing/2014/main" id="{6E82F0A9-D047-4E4A-89EF-3AA8121D51DF}"/>
                </a:ext>
              </a:extLst>
            </p:cNvPr>
            <p:cNvSpPr/>
            <p:nvPr/>
          </p:nvSpPr>
          <p:spPr>
            <a:xfrm>
              <a:off x="1955507" y="2732088"/>
              <a:ext cx="421194" cy="247348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Šipka: doprava 11">
              <a:extLst>
                <a:ext uri="{FF2B5EF4-FFF2-40B4-BE49-F238E27FC236}">
                  <a16:creationId xmlns:a16="http://schemas.microsoft.com/office/drawing/2014/main" id="{96D1B0CA-A246-47F6-B18F-FDD48CF03643}"/>
                </a:ext>
              </a:extLst>
            </p:cNvPr>
            <p:cNvSpPr/>
            <p:nvPr/>
          </p:nvSpPr>
          <p:spPr>
            <a:xfrm>
              <a:off x="2907829" y="2722641"/>
              <a:ext cx="421194" cy="247348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Šipka: doprava 12">
              <a:extLst>
                <a:ext uri="{FF2B5EF4-FFF2-40B4-BE49-F238E27FC236}">
                  <a16:creationId xmlns:a16="http://schemas.microsoft.com/office/drawing/2014/main" id="{564B3F73-091B-4769-A65C-2E74812CF04A}"/>
                </a:ext>
              </a:extLst>
            </p:cNvPr>
            <p:cNvSpPr/>
            <p:nvPr/>
          </p:nvSpPr>
          <p:spPr>
            <a:xfrm>
              <a:off x="4291317" y="2720897"/>
              <a:ext cx="421194" cy="247348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Šipka: doprava 13">
              <a:extLst>
                <a:ext uri="{FF2B5EF4-FFF2-40B4-BE49-F238E27FC236}">
                  <a16:creationId xmlns:a16="http://schemas.microsoft.com/office/drawing/2014/main" id="{2891CC05-F2D2-46BE-8710-8A8C0D3D1AD1}"/>
                </a:ext>
              </a:extLst>
            </p:cNvPr>
            <p:cNvSpPr/>
            <p:nvPr/>
          </p:nvSpPr>
          <p:spPr>
            <a:xfrm>
              <a:off x="6151715" y="2710044"/>
              <a:ext cx="421194" cy="247348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Šipka: doprava 14">
              <a:extLst>
                <a:ext uri="{FF2B5EF4-FFF2-40B4-BE49-F238E27FC236}">
                  <a16:creationId xmlns:a16="http://schemas.microsoft.com/office/drawing/2014/main" id="{E1BA28F0-F6BD-488C-BCF6-EED70432829F}"/>
                </a:ext>
              </a:extLst>
            </p:cNvPr>
            <p:cNvSpPr/>
            <p:nvPr/>
          </p:nvSpPr>
          <p:spPr>
            <a:xfrm>
              <a:off x="8739997" y="2710044"/>
              <a:ext cx="421194" cy="247348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FBDA59C-DADA-41D9-A2C4-8CA09D6A79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626" y="6400038"/>
            <a:ext cx="2844800" cy="476250"/>
          </a:xfrm>
        </p:spPr>
        <p:txBody>
          <a:bodyPr/>
          <a:lstStyle/>
          <a:p>
            <a:pPr>
              <a:defRPr/>
            </a:pPr>
            <a:r>
              <a:rPr lang="en-US"/>
              <a:t>Jana Bielcikova (CTU Prague)</a:t>
            </a:r>
          </a:p>
        </p:txBody>
      </p:sp>
    </p:spTree>
    <p:extLst>
      <p:ext uri="{BB962C8B-B14F-4D97-AF65-F5344CB8AC3E}">
        <p14:creationId xmlns:p14="http://schemas.microsoft.com/office/powerpoint/2010/main" val="44558425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TextovéPole 4"/>
          <p:cNvSpPr txBox="1">
            <a:spLocks noChangeArrowheads="1"/>
          </p:cNvSpPr>
          <p:nvPr/>
        </p:nvSpPr>
        <p:spPr bwMode="auto">
          <a:xfrm>
            <a:off x="4210426" y="148307"/>
            <a:ext cx="94186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cs-CZ" sz="3600" b="1" dirty="0">
                <a:solidFill>
                  <a:srgbClr val="0070C0"/>
                </a:solidFill>
                <a:latin typeface="Calibri Light"/>
              </a:rPr>
              <a:t>QGP tomography</a:t>
            </a:r>
            <a:endParaRPr kumimoji="0" lang="en-US" altLang="cs-CZ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/>
              <a:ea typeface="+mn-ea"/>
              <a:cs typeface="Arial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320717" y="4140655"/>
            <a:ext cx="51215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   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  <a:sym typeface="Wingdings" panose="05000000000000000000" pitchFamily="2" charset="2"/>
            </a:endParaRP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614E6A69-03CC-49ED-9413-9E9A9843A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91" y="1500447"/>
            <a:ext cx="2202858" cy="2011943"/>
          </a:xfrm>
          <a:prstGeom prst="rect">
            <a:avLst/>
          </a:prstGeom>
        </p:spPr>
      </p:pic>
      <p:pic>
        <p:nvPicPr>
          <p:cNvPr id="17" name="Picture 16" descr="A picture containing text, mammal&#10;&#10;Description automatically generated">
            <a:extLst>
              <a:ext uri="{FF2B5EF4-FFF2-40B4-BE49-F238E27FC236}">
                <a16:creationId xmlns:a16="http://schemas.microsoft.com/office/drawing/2014/main" id="{FE6EF6F4-B801-4024-B24A-83D161E94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91" y="3752789"/>
            <a:ext cx="4086387" cy="25199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16DBE3-6E7D-41D9-9291-958CD81B7973}"/>
              </a:ext>
            </a:extLst>
          </p:cNvPr>
          <p:cNvSpPr txBox="1"/>
          <p:nvPr/>
        </p:nvSpPr>
        <p:spPr>
          <a:xfrm>
            <a:off x="320717" y="835117"/>
            <a:ext cx="4364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CT (Computed Tomography) in medicine</a:t>
            </a:r>
            <a:endParaRPr lang="cs-CZ" sz="2000" dirty="0">
              <a:solidFill>
                <a:srgbClr val="0070C0"/>
              </a:solidFill>
            </a:endParaRP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C0E1E9C0-3706-4F4D-B75D-B16ACB50CE5D}"/>
              </a:ext>
            </a:extLst>
          </p:cNvPr>
          <p:cNvSpPr txBox="1"/>
          <p:nvPr/>
        </p:nvSpPr>
        <p:spPr>
          <a:xfrm>
            <a:off x="2881478" y="1698441"/>
            <a:ext cx="1563023" cy="13234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The probe enters to medium from outside</a:t>
            </a:r>
          </a:p>
        </p:txBody>
      </p:sp>
      <p:pic>
        <p:nvPicPr>
          <p:cNvPr id="11" name="Picture 137" descr="tomography2">
            <a:extLst>
              <a:ext uri="{FF2B5EF4-FFF2-40B4-BE49-F238E27FC236}">
                <a16:creationId xmlns:a16="http://schemas.microsoft.com/office/drawing/2014/main" id="{D85E7FFC-FC7D-4CEB-B2C9-A1A0936BF1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t="6806"/>
          <a:stretch/>
        </p:blipFill>
        <p:spPr bwMode="auto">
          <a:xfrm>
            <a:off x="5549817" y="1870024"/>
            <a:ext cx="3912953" cy="3314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4">
            <a:extLst>
              <a:ext uri="{FF2B5EF4-FFF2-40B4-BE49-F238E27FC236}">
                <a16:creationId xmlns:a16="http://schemas.microsoft.com/office/drawing/2014/main" id="{43A6C7C9-AF14-48DB-A075-5669A9EFA483}"/>
              </a:ext>
            </a:extLst>
          </p:cNvPr>
          <p:cNvSpPr txBox="1"/>
          <p:nvPr/>
        </p:nvSpPr>
        <p:spPr>
          <a:xfrm>
            <a:off x="8314802" y="1700754"/>
            <a:ext cx="3390900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The probe is created together </a:t>
            </a:r>
          </a:p>
          <a:p>
            <a:r>
              <a:rPr lang="en-US" sz="2000" dirty="0"/>
              <a:t>with medium and propagates </a:t>
            </a:r>
          </a:p>
          <a:p>
            <a:r>
              <a:rPr lang="en-US" sz="2000" dirty="0"/>
              <a:t>through the medium</a:t>
            </a:r>
            <a:endParaRPr lang="cs-CZ" sz="2000" dirty="0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5527CA05-1FF5-449D-BC31-A3C200452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6067" y="887869"/>
            <a:ext cx="3476586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cs-CZ" sz="2000" dirty="0">
                <a:solidFill>
                  <a:srgbClr val="000000"/>
                </a:solidFill>
              </a:rPr>
              <a:t>QGP lifetime is very short 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altLang="cs-CZ" sz="2000" dirty="0">
                <a:solidFill>
                  <a:srgbClr val="000000"/>
                </a:solidFill>
                <a:sym typeface="Wingdings" panose="05000000000000000000" pitchFamily="2" charset="2"/>
              </a:rPr>
              <a:t>in-situ probes needed</a:t>
            </a:r>
            <a:endParaRPr lang="en-US" altLang="cs-CZ" sz="2000" dirty="0">
              <a:solidFill>
                <a:srgbClr val="000000"/>
              </a:solidFill>
            </a:endParaRPr>
          </a:p>
        </p:txBody>
      </p:sp>
      <p:sp>
        <p:nvSpPr>
          <p:cNvPr id="16" name="Obdélník 5">
            <a:extLst>
              <a:ext uri="{FF2B5EF4-FFF2-40B4-BE49-F238E27FC236}">
                <a16:creationId xmlns:a16="http://schemas.microsoft.com/office/drawing/2014/main" id="{B24C6B56-C342-4D2A-91F5-BDF2AC34C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1741" y="5240697"/>
            <a:ext cx="3275121" cy="1310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defRPr/>
            </a:pPr>
            <a:r>
              <a:rPr lang="en-US" altLang="cs-CZ" sz="2000" dirty="0">
                <a:solidFill>
                  <a:srgbClr val="0070C0"/>
                </a:solidFill>
                <a:latin typeface="Calibri"/>
                <a:cs typeface="Arial" pitchFamily="34" charset="0"/>
              </a:rPr>
              <a:t>Photons, W</a:t>
            </a:r>
            <a:r>
              <a:rPr lang="cs-CZ" altLang="cs-CZ" sz="2000" dirty="0">
                <a:solidFill>
                  <a:srgbClr val="0070C0"/>
                </a:solidFill>
                <a:latin typeface="Calibri"/>
                <a:cs typeface="Arial" pitchFamily="34" charset="0"/>
              </a:rPr>
              <a:t> a</a:t>
            </a:r>
            <a:r>
              <a:rPr lang="en-US" altLang="cs-CZ" sz="2000" dirty="0" err="1">
                <a:solidFill>
                  <a:srgbClr val="0070C0"/>
                </a:solidFill>
                <a:latin typeface="Calibri"/>
                <a:cs typeface="Arial" pitchFamily="34" charset="0"/>
              </a:rPr>
              <a:t>nd</a:t>
            </a:r>
            <a:r>
              <a:rPr lang="en-US" altLang="cs-CZ" sz="2000" dirty="0">
                <a:solidFill>
                  <a:srgbClr val="0070C0"/>
                </a:solidFill>
                <a:latin typeface="Calibri"/>
                <a:cs typeface="Arial" pitchFamily="34" charset="0"/>
              </a:rPr>
              <a:t> Z </a:t>
            </a:r>
            <a:r>
              <a:rPr lang="cs-CZ" altLang="cs-CZ" sz="2000" dirty="0">
                <a:solidFill>
                  <a:srgbClr val="0070C0"/>
                </a:solidFill>
                <a:latin typeface="Calibri"/>
                <a:cs typeface="Arial" pitchFamily="34" charset="0"/>
              </a:rPr>
              <a:t>boson</a:t>
            </a:r>
            <a:r>
              <a:rPr lang="en-US" altLang="cs-CZ" sz="2000" dirty="0">
                <a:solidFill>
                  <a:srgbClr val="0070C0"/>
                </a:solidFill>
                <a:latin typeface="Calibri"/>
                <a:cs typeface="Arial" pitchFamily="34" charset="0"/>
              </a:rPr>
              <a:t>s: </a:t>
            </a:r>
          </a:p>
          <a:p>
            <a:pPr lvl="0">
              <a:defRPr/>
            </a:pPr>
            <a:r>
              <a:rPr lang="en-US" altLang="cs-CZ" sz="2000" dirty="0">
                <a:solidFill>
                  <a:prstClr val="black"/>
                </a:solidFill>
                <a:latin typeface="Calibri"/>
                <a:cs typeface="Arial" pitchFamily="34" charset="0"/>
              </a:rPr>
              <a:t>do not carry color charge, bring information about initial </a:t>
            </a:r>
            <a:r>
              <a:rPr lang="cs-CZ" altLang="cs-CZ" sz="2000" dirty="0">
                <a:solidFill>
                  <a:prstClr val="black"/>
                </a:solidFill>
                <a:latin typeface="Calibri"/>
                <a:cs typeface="Arial" pitchFamily="34" charset="0"/>
              </a:rPr>
              <a:t>sta</a:t>
            </a:r>
            <a:r>
              <a:rPr lang="en-US" altLang="cs-CZ" sz="2000" dirty="0" err="1">
                <a:solidFill>
                  <a:prstClr val="black"/>
                </a:solidFill>
                <a:latin typeface="Calibri"/>
                <a:cs typeface="Arial" pitchFamily="34" charset="0"/>
              </a:rPr>
              <a:t>te</a:t>
            </a:r>
            <a:r>
              <a:rPr lang="cs-CZ" altLang="cs-CZ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n-US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" name="Obdélník 5">
            <a:extLst>
              <a:ext uri="{FF2B5EF4-FFF2-40B4-BE49-F238E27FC236}">
                <a16:creationId xmlns:a16="http://schemas.microsoft.com/office/drawing/2014/main" id="{013BC8E5-705D-4ABA-9B85-A7C09DE0D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776" y="5191250"/>
            <a:ext cx="3912953" cy="160043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cs-CZ" sz="2000" dirty="0">
                <a:solidFill>
                  <a:srgbClr val="0070C0"/>
                </a:solidFill>
              </a:rPr>
              <a:t>Jets, heavy quarks, </a:t>
            </a:r>
            <a:r>
              <a:rPr lang="en-US" altLang="cs-CZ" sz="2000" dirty="0" err="1">
                <a:solidFill>
                  <a:srgbClr val="0070C0"/>
                </a:solidFill>
              </a:rPr>
              <a:t>quarkonia</a:t>
            </a:r>
            <a:r>
              <a:rPr lang="en-US" altLang="cs-CZ" sz="2000" dirty="0">
                <a:solidFill>
                  <a:srgbClr val="0070C0"/>
                </a:solidFill>
              </a:rPr>
              <a:t> :</a:t>
            </a:r>
          </a:p>
          <a:p>
            <a:r>
              <a:rPr lang="en-US" altLang="cs-CZ" sz="2000" dirty="0"/>
              <a:t>originate from initial hard scattering </a:t>
            </a:r>
          </a:p>
          <a:p>
            <a:r>
              <a:rPr lang="en-US" altLang="cs-CZ" sz="2000" dirty="0"/>
              <a:t>of </a:t>
            </a:r>
            <a:r>
              <a:rPr lang="en-US" altLang="cs-CZ" sz="2000" dirty="0" err="1"/>
              <a:t>partons</a:t>
            </a:r>
            <a:r>
              <a:rPr lang="en-US" altLang="cs-CZ" sz="2000" dirty="0"/>
              <a:t>, which carry a color charge, interact with nuclear matter</a:t>
            </a:r>
            <a:endParaRPr lang="en-US" altLang="cs-CZ" sz="2000" dirty="0">
              <a:latin typeface="Arial" panose="020B0604020202020204" pitchFamily="34" charset="0"/>
            </a:endParaRPr>
          </a:p>
          <a:p>
            <a:r>
              <a:rPr lang="cs-CZ" altLang="cs-CZ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n-US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84974054-B842-4D93-9376-069A5F5F0587}"/>
              </a:ext>
            </a:extLst>
          </p:cNvPr>
          <p:cNvSpPr/>
          <p:nvPr/>
        </p:nvSpPr>
        <p:spPr>
          <a:xfrm>
            <a:off x="7744296" y="4436854"/>
            <a:ext cx="427552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dirty="0"/>
              <a:t>𝜏</a:t>
            </a:r>
            <a:r>
              <a:rPr lang="en-US" baseline="-25000" dirty="0"/>
              <a:t>b</a:t>
            </a:r>
            <a:r>
              <a:rPr lang="en-US" dirty="0"/>
              <a:t>~ 0.02 </a:t>
            </a:r>
            <a:r>
              <a:rPr lang="en-US" dirty="0" err="1"/>
              <a:t>fm</a:t>
            </a:r>
            <a:r>
              <a:rPr lang="en-US" dirty="0"/>
              <a:t>/</a:t>
            </a:r>
            <a:r>
              <a:rPr lang="en-US" i="1" dirty="0"/>
              <a:t>c</a:t>
            </a:r>
            <a:r>
              <a:rPr lang="en-US" dirty="0"/>
              <a:t> &lt; 𝜏</a:t>
            </a:r>
            <a:r>
              <a:rPr lang="en-US" baseline="-25000" dirty="0"/>
              <a:t>c </a:t>
            </a:r>
            <a:r>
              <a:rPr lang="en-US" dirty="0"/>
              <a:t>~0.07 </a:t>
            </a:r>
            <a:r>
              <a:rPr lang="en-US" dirty="0" err="1"/>
              <a:t>fm</a:t>
            </a:r>
            <a:r>
              <a:rPr lang="en-US" dirty="0"/>
              <a:t>/</a:t>
            </a:r>
            <a:r>
              <a:rPr lang="en-US" i="1" dirty="0"/>
              <a:t>c</a:t>
            </a:r>
            <a:r>
              <a:rPr lang="en-US" dirty="0"/>
              <a:t> &lt; 𝜏</a:t>
            </a:r>
            <a:r>
              <a:rPr lang="en-US" baseline="-25000" dirty="0"/>
              <a:t>QGP</a:t>
            </a:r>
            <a:r>
              <a:rPr lang="en-US" dirty="0"/>
              <a:t> ~1 </a:t>
            </a:r>
            <a:r>
              <a:rPr lang="en-US" dirty="0" err="1"/>
              <a:t>fm</a:t>
            </a:r>
            <a:r>
              <a:rPr lang="en-US" dirty="0"/>
              <a:t>/</a:t>
            </a:r>
            <a:r>
              <a:rPr lang="en-US" i="1" dirty="0"/>
              <a:t>c</a:t>
            </a:r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AC35E71-BA6E-4C71-BCD8-33A6824829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78031"/>
            <a:ext cx="2743200" cy="365125"/>
          </a:xfrm>
        </p:spPr>
        <p:txBody>
          <a:bodyPr/>
          <a:lstStyle/>
          <a:p>
            <a:r>
              <a:rPr lang="en-US" dirty="0"/>
              <a:t>Jana Bielcikova (CTU Prague)</a:t>
            </a:r>
          </a:p>
        </p:txBody>
      </p:sp>
    </p:spTree>
    <p:extLst>
      <p:ext uri="{BB962C8B-B14F-4D97-AF65-F5344CB8AC3E}">
        <p14:creationId xmlns:p14="http://schemas.microsoft.com/office/powerpoint/2010/main" val="317798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6">
            <a:extLst>
              <a:ext uri="{FF2B5EF4-FFF2-40B4-BE49-F238E27FC236}">
                <a16:creationId xmlns:a16="http://schemas.microsoft.com/office/drawing/2014/main" id="{60574997-A8AC-48BB-A941-5CD1BE736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" r="31709" b="24313"/>
          <a:stretch/>
        </p:blipFill>
        <p:spPr bwMode="auto">
          <a:xfrm>
            <a:off x="6676700" y="1052943"/>
            <a:ext cx="3696048" cy="2404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7" name="Zástupný symbol pro datum 1"/>
          <p:cNvSpPr>
            <a:spLocks noGrp="1"/>
          </p:cNvSpPr>
          <p:nvPr>
            <p:ph type="dt" sz="quarter" idx="10"/>
          </p:nvPr>
        </p:nvSpPr>
        <p:spPr>
          <a:xfrm>
            <a:off x="0" y="6492875"/>
            <a:ext cx="2743200" cy="365125"/>
          </a:xfrm>
          <a:noFill/>
        </p:spPr>
        <p:txBody>
          <a:bodyPr/>
          <a:lstStyle/>
          <a:p>
            <a:r>
              <a:rPr lang="en-US">
                <a:latin typeface="Arial" pitchFamily="34" charset="0"/>
                <a:cs typeface="Arial" pitchFamily="34" charset="0"/>
              </a:rPr>
              <a:t>Jana Bielcikova (CTU Prague)</a:t>
            </a:r>
          </a:p>
        </p:txBody>
      </p:sp>
      <p:sp>
        <p:nvSpPr>
          <p:cNvPr id="1029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9374043" y="6506596"/>
            <a:ext cx="2743200" cy="365125"/>
          </a:xfrm>
          <a:noFill/>
        </p:spPr>
        <p:txBody>
          <a:bodyPr/>
          <a:lstStyle/>
          <a:p>
            <a:fld id="{438528B5-6476-4D71-9905-5F68781AF3A8}" type="slidenum">
              <a:rPr lang="en-US" smtClean="0">
                <a:latin typeface="Arial" pitchFamily="34" charset="0"/>
                <a:cs typeface="Arial" pitchFamily="34" charset="0"/>
              </a:rPr>
              <a:pPr/>
              <a:t>22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30" name="Rectangle 53"/>
          <p:cNvSpPr>
            <a:spLocks noGrp="1" noChangeArrowheads="1"/>
          </p:cNvSpPr>
          <p:nvPr>
            <p:ph type="title" idx="4294967295"/>
          </p:nvPr>
        </p:nvSpPr>
        <p:spPr>
          <a:xfrm>
            <a:off x="484633" y="-247492"/>
            <a:ext cx="8361656" cy="1819117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Calibri" panose="020F0502020204030204"/>
              </a:rPr>
              <a:t>High-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/>
              </a:rPr>
              <a:t>p</a:t>
            </a:r>
            <a:r>
              <a:rPr lang="en-US" sz="3600" baseline="-25000" dirty="0" err="1">
                <a:solidFill>
                  <a:srgbClr val="0070C0"/>
                </a:solidFill>
                <a:latin typeface="Calibri" panose="020F0502020204030204"/>
              </a:rPr>
              <a:t>T</a:t>
            </a:r>
            <a:r>
              <a:rPr lang="en-US" sz="3600" dirty="0">
                <a:solidFill>
                  <a:srgbClr val="0070C0"/>
                </a:solidFill>
                <a:latin typeface="Calibri" panose="020F0502020204030204"/>
              </a:rPr>
              <a:t> particle production pp collisions</a:t>
            </a:r>
            <a:endParaRPr lang="en-US" sz="36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032" name="Text Box 29"/>
          <p:cNvSpPr txBox="1">
            <a:spLocks noChangeArrowheads="1"/>
          </p:cNvSpPr>
          <p:nvPr/>
        </p:nvSpPr>
        <p:spPr bwMode="auto">
          <a:xfrm>
            <a:off x="9024938" y="1571625"/>
            <a:ext cx="304800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sz="1400" b="1">
              <a:latin typeface="Trebuchet MS" pitchFamily="34" charset="0"/>
            </a:endParaRPr>
          </a:p>
        </p:txBody>
      </p:sp>
      <p:grpSp>
        <p:nvGrpSpPr>
          <p:cNvPr id="3" name="Skupina 64"/>
          <p:cNvGrpSpPr>
            <a:grpSpLocks/>
          </p:cNvGrpSpPr>
          <p:nvPr/>
        </p:nvGrpSpPr>
        <p:grpSpPr bwMode="auto">
          <a:xfrm>
            <a:off x="381992" y="1192062"/>
            <a:ext cx="9502000" cy="2862322"/>
            <a:chOff x="-95061" y="2763240"/>
            <a:chExt cx="7542027" cy="2862339"/>
          </a:xfrm>
        </p:grpSpPr>
        <p:sp>
          <p:nvSpPr>
            <p:cNvPr id="1034" name="Text Box 24"/>
            <p:cNvSpPr txBox="1">
              <a:spLocks noChangeArrowheads="1"/>
            </p:cNvSpPr>
            <p:nvPr/>
          </p:nvSpPr>
          <p:spPr bwMode="auto">
            <a:xfrm>
              <a:off x="-95061" y="2763240"/>
              <a:ext cx="5429250" cy="2862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 dirty="0" err="1">
                  <a:solidFill>
                    <a:srgbClr val="0070C0"/>
                  </a:solidFill>
                </a:rPr>
                <a:t>p+p</a:t>
              </a:r>
              <a:r>
                <a:rPr lang="en-US" sz="2000" dirty="0">
                  <a:solidFill>
                    <a:srgbClr val="0070C0"/>
                  </a:solidFill>
                </a:rPr>
                <a:t>:</a:t>
              </a:r>
            </a:p>
            <a:p>
              <a:r>
                <a:rPr lang="en-US" sz="2000" dirty="0"/>
                <a:t>Hard </a:t>
              </a:r>
              <a:r>
                <a:rPr lang="en-US" sz="2000" dirty="0" err="1"/>
                <a:t>parton</a:t>
              </a:r>
              <a:r>
                <a:rPr lang="en-US" sz="2000" dirty="0"/>
                <a:t> scattering:</a:t>
              </a:r>
              <a:r>
                <a:rPr lang="en-US" sz="2000" i="1" dirty="0"/>
                <a:t>  a large Q</a:t>
              </a:r>
              <a:r>
                <a:rPr lang="en-US" sz="2000" i="1" baseline="30000" dirty="0"/>
                <a:t>2</a:t>
              </a:r>
              <a:r>
                <a:rPr lang="en-US" sz="2000" i="1" dirty="0"/>
                <a:t> process  </a:t>
              </a:r>
            </a:p>
            <a:p>
              <a:r>
                <a:rPr lang="en-US" sz="2000" i="1" dirty="0">
                  <a:sym typeface="Wingdings" panose="05000000000000000000" pitchFamily="2" charset="2"/>
                </a:rPr>
                <a:t>      </a:t>
              </a:r>
              <a:r>
                <a:rPr lang="en-US" sz="2000" dirty="0">
                  <a:sym typeface="Wingdings" panose="05000000000000000000" pitchFamily="2" charset="2"/>
                </a:rPr>
                <a:t> </a:t>
              </a:r>
              <a:r>
                <a:rPr lang="en-US" sz="2000" i="1" dirty="0"/>
                <a:t>initial phase of a collision &lt;&lt; 1 </a:t>
              </a:r>
              <a:r>
                <a:rPr lang="en-US" sz="2000" i="1" dirty="0" err="1"/>
                <a:t>fm</a:t>
              </a:r>
              <a:r>
                <a:rPr lang="en-US" sz="2000" i="1" dirty="0"/>
                <a:t>/c</a:t>
              </a:r>
            </a:p>
            <a:p>
              <a:r>
                <a:rPr lang="en-US" sz="2000" dirty="0"/>
                <a:t>can be calculated in perturbative QCD</a:t>
              </a:r>
            </a:p>
            <a:p>
              <a:endParaRPr lang="en-US" sz="2000" i="1" dirty="0"/>
            </a:p>
            <a:p>
              <a:r>
                <a:rPr lang="en-US" sz="2000" dirty="0"/>
                <a:t>It is followed by a </a:t>
              </a:r>
              <a:r>
                <a:rPr lang="en-US" sz="2000" dirty="0" err="1"/>
                <a:t>parton</a:t>
              </a:r>
              <a:r>
                <a:rPr lang="en-US" sz="2000" dirty="0"/>
                <a:t> shower </a:t>
              </a:r>
            </a:p>
            <a:p>
              <a:r>
                <a:rPr lang="en-US" sz="2000" dirty="0">
                  <a:sym typeface="Wingdings" panose="05000000000000000000" pitchFamily="2" charset="2"/>
                </a:rPr>
                <a:t>        </a:t>
              </a:r>
              <a:r>
                <a:rPr lang="en-US" sz="2000" dirty="0" err="1"/>
                <a:t>partons</a:t>
              </a:r>
              <a:r>
                <a:rPr lang="en-US" sz="2000" dirty="0"/>
                <a:t> eventually </a:t>
              </a:r>
              <a:r>
                <a:rPr lang="en-US" sz="2000" dirty="0" err="1"/>
                <a:t>hadronize</a:t>
              </a:r>
              <a:r>
                <a:rPr lang="en-US" sz="2000" dirty="0"/>
                <a:t> and form jets</a:t>
              </a:r>
            </a:p>
            <a:p>
              <a:r>
                <a:rPr lang="en-US" sz="2000" dirty="0"/>
                <a:t> </a:t>
              </a:r>
            </a:p>
            <a:p>
              <a:r>
                <a:rPr lang="en-US" sz="2000" dirty="0"/>
                <a:t>Collinear factorization:</a:t>
              </a:r>
            </a:p>
          </p:txBody>
        </p:sp>
        <p:grpSp>
          <p:nvGrpSpPr>
            <p:cNvPr id="11" name="Group 3"/>
            <p:cNvGrpSpPr>
              <a:grpSpLocks/>
            </p:cNvGrpSpPr>
            <p:nvPr/>
          </p:nvGrpSpPr>
          <p:grpSpPr bwMode="auto">
            <a:xfrm>
              <a:off x="6027741" y="3019419"/>
              <a:ext cx="1419225" cy="1457325"/>
              <a:chOff x="400" y="864"/>
              <a:chExt cx="894" cy="918"/>
            </a:xfrm>
          </p:grpSpPr>
          <p:sp>
            <p:nvSpPr>
              <p:cNvPr id="1062" name="Text Box 8"/>
              <p:cNvSpPr txBox="1">
                <a:spLocks noChangeArrowheads="1"/>
              </p:cNvSpPr>
              <p:nvPr/>
            </p:nvSpPr>
            <p:spPr bwMode="auto">
              <a:xfrm>
                <a:off x="1178" y="1609"/>
                <a:ext cx="116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endParaRPr lang="cs-CZ" sz="1200" b="1">
                  <a:latin typeface="Times New Roman" pitchFamily="18" charset="0"/>
                </a:endParaRPr>
              </a:p>
            </p:txBody>
          </p:sp>
          <p:sp>
            <p:nvSpPr>
              <p:cNvPr id="1074" name="Text Box 21"/>
              <p:cNvSpPr txBox="1">
                <a:spLocks noChangeArrowheads="1"/>
              </p:cNvSpPr>
              <p:nvPr/>
            </p:nvSpPr>
            <p:spPr bwMode="auto">
              <a:xfrm>
                <a:off x="400" y="864"/>
                <a:ext cx="116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endParaRPr lang="cs-CZ" sz="1200" b="1">
                  <a:latin typeface="Times New Roman" pitchFamily="18" charset="0"/>
                </a:endParaRPr>
              </a:p>
            </p:txBody>
          </p:sp>
        </p:grpSp>
      </p:grpSp>
      <p:grpSp>
        <p:nvGrpSpPr>
          <p:cNvPr id="65" name="Skupina 61">
            <a:extLst>
              <a:ext uri="{FF2B5EF4-FFF2-40B4-BE49-F238E27FC236}">
                <a16:creationId xmlns:a16="http://schemas.microsoft.com/office/drawing/2014/main" id="{5ECD60D0-0DE7-4D93-8396-B2241BDD856B}"/>
              </a:ext>
            </a:extLst>
          </p:cNvPr>
          <p:cNvGrpSpPr>
            <a:grpSpLocks/>
          </p:cNvGrpSpPr>
          <p:nvPr/>
        </p:nvGrpSpPr>
        <p:grpSpPr bwMode="auto">
          <a:xfrm>
            <a:off x="1390650" y="4259520"/>
            <a:ext cx="8924689" cy="2053709"/>
            <a:chOff x="358931" y="4080328"/>
            <a:chExt cx="8925324" cy="2053404"/>
          </a:xfrm>
        </p:grpSpPr>
        <p:sp>
          <p:nvSpPr>
            <p:cNvPr id="66" name="Rectangle 57">
              <a:extLst>
                <a:ext uri="{FF2B5EF4-FFF2-40B4-BE49-F238E27FC236}">
                  <a16:creationId xmlns:a16="http://schemas.microsoft.com/office/drawing/2014/main" id="{C4E0F983-6061-4571-BC77-B40BEFC2D0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0471" y="4080328"/>
              <a:ext cx="1648282" cy="1380712"/>
            </a:xfrm>
            <a:prstGeom prst="rect">
              <a:avLst/>
            </a:prstGeom>
            <a:solidFill>
              <a:srgbClr val="FAF37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 dirty="0"/>
            </a:p>
          </p:txBody>
        </p:sp>
        <p:sp>
          <p:nvSpPr>
            <p:cNvPr id="67" name="Rectangle 59">
              <a:extLst>
                <a:ext uri="{FF2B5EF4-FFF2-40B4-BE49-F238E27FC236}">
                  <a16:creationId xmlns:a16="http://schemas.microsoft.com/office/drawing/2014/main" id="{03749CD0-2CB3-43B5-AAF6-E3D0ECC805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8754" y="4087323"/>
              <a:ext cx="1663334" cy="1394165"/>
            </a:xfrm>
            <a:prstGeom prst="rect">
              <a:avLst/>
            </a:prstGeom>
            <a:solidFill>
              <a:srgbClr val="FF6B6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cs-CZ"/>
            </a:p>
          </p:txBody>
        </p:sp>
        <p:sp>
          <p:nvSpPr>
            <p:cNvPr id="68" name="Rectangle 60">
              <a:extLst>
                <a:ext uri="{FF2B5EF4-FFF2-40B4-BE49-F238E27FC236}">
                  <a16:creationId xmlns:a16="http://schemas.microsoft.com/office/drawing/2014/main" id="{91E4AAF3-FFD6-462D-9893-7A083E4DEC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541" y="4081310"/>
              <a:ext cx="3032931" cy="1379731"/>
            </a:xfrm>
            <a:prstGeom prst="rect">
              <a:avLst/>
            </a:prstGeom>
            <a:solidFill>
              <a:srgbClr val="3399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cs-CZ" sz="800">
                <a:solidFill>
                  <a:srgbClr val="3399FF"/>
                </a:solidFill>
              </a:endParaRPr>
            </a:p>
          </p:txBody>
        </p:sp>
        <p:graphicFrame>
          <p:nvGraphicFramePr>
            <p:cNvPr id="69" name="Object 2">
              <a:extLst>
                <a:ext uri="{FF2B5EF4-FFF2-40B4-BE49-F238E27FC236}">
                  <a16:creationId xmlns:a16="http://schemas.microsoft.com/office/drawing/2014/main" id="{EBE718B8-3A73-44AA-A3A4-62D4619646D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74061321"/>
                </p:ext>
              </p:extLst>
            </p:nvPr>
          </p:nvGraphicFramePr>
          <p:xfrm>
            <a:off x="358931" y="4178481"/>
            <a:ext cx="7187124" cy="6539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79" name="Equation" r:id="rId5" imgW="4051080" imgH="469800" progId="Equation.3">
                    <p:embed/>
                  </p:oleObj>
                </mc:Choice>
                <mc:Fallback>
                  <p:oleObj name="Equation" r:id="rId5" imgW="4051080" imgH="469800" progId="Equation.3">
                    <p:embed/>
                    <p:pic>
                      <p:nvPicPr>
                        <p:cNvPr id="1026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8931" y="4178481"/>
                          <a:ext cx="7187124" cy="65395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0" name="Text Box 62">
              <a:extLst>
                <a:ext uri="{FF2B5EF4-FFF2-40B4-BE49-F238E27FC236}">
                  <a16:creationId xmlns:a16="http://schemas.microsoft.com/office/drawing/2014/main" id="{62E41D81-1E9D-4D32-892D-A399AA8B8E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7768" y="4819080"/>
              <a:ext cx="2780126" cy="3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/>
                <a:t>P</a:t>
              </a:r>
              <a:r>
                <a:rPr lang="en-US" dirty="0"/>
                <a:t>arton distribution function</a:t>
              </a:r>
            </a:p>
          </p:txBody>
        </p:sp>
        <p:sp>
          <p:nvSpPr>
            <p:cNvPr id="71" name="Text Box 63">
              <a:extLst>
                <a:ext uri="{FF2B5EF4-FFF2-40B4-BE49-F238E27FC236}">
                  <a16:creationId xmlns:a16="http://schemas.microsoft.com/office/drawing/2014/main" id="{01B6C53D-14D8-43C8-92AB-A864FFF06B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45586" y="4832656"/>
              <a:ext cx="1178051" cy="646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dirty="0"/>
                <a:t>Matrix element</a:t>
              </a:r>
            </a:p>
          </p:txBody>
        </p:sp>
        <p:sp>
          <p:nvSpPr>
            <p:cNvPr id="72" name="Text Box 64">
              <a:extLst>
                <a:ext uri="{FF2B5EF4-FFF2-40B4-BE49-F238E27FC236}">
                  <a16:creationId xmlns:a16="http://schemas.microsoft.com/office/drawing/2014/main" id="{2F6F92D5-2729-485E-B8D6-506DD8BBC9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02132" y="4826184"/>
              <a:ext cx="2282123" cy="646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dirty="0"/>
                <a:t>Fragmentation </a:t>
              </a:r>
            </a:p>
            <a:p>
              <a:r>
                <a:rPr lang="en-US" dirty="0"/>
                <a:t>function</a:t>
              </a:r>
            </a:p>
          </p:txBody>
        </p:sp>
        <p:sp>
          <p:nvSpPr>
            <p:cNvPr id="73" name="Text Box 65">
              <a:extLst>
                <a:ext uri="{FF2B5EF4-FFF2-40B4-BE49-F238E27FC236}">
                  <a16:creationId xmlns:a16="http://schemas.microsoft.com/office/drawing/2014/main" id="{9F914ADF-161E-4426-AB93-49C4AACA2D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4719" y="5481488"/>
              <a:ext cx="2474187" cy="646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/>
                <a:t>     </a:t>
              </a:r>
              <a:r>
                <a:rPr lang="en-US" dirty="0"/>
                <a:t>measured in DIS</a:t>
              </a:r>
            </a:p>
            <a:p>
              <a:r>
                <a:rPr lang="en-US" dirty="0">
                  <a:solidFill>
                    <a:srgbClr val="0070C0"/>
                  </a:solidFill>
                </a:rPr>
                <a:t>initial state (saturation?)</a:t>
              </a:r>
            </a:p>
          </p:txBody>
        </p:sp>
        <p:sp>
          <p:nvSpPr>
            <p:cNvPr id="74" name="Text Box 66">
              <a:extLst>
                <a:ext uri="{FF2B5EF4-FFF2-40B4-BE49-F238E27FC236}">
                  <a16:creationId xmlns:a16="http://schemas.microsoft.com/office/drawing/2014/main" id="{2408A839-8A4C-4119-9DC7-8139E837A5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18728" y="5518271"/>
              <a:ext cx="1553741" cy="6154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Arial Unicode MS" pitchFamily="34" charset="-128"/>
                </a:rPr>
                <a:t>               </a:t>
              </a:r>
              <a:r>
                <a:rPr lang="en-US" dirty="0" err="1"/>
                <a:t>e</a:t>
              </a:r>
              <a:r>
                <a:rPr lang="en-US" baseline="30000" dirty="0" err="1"/>
                <a:t>+</a:t>
              </a:r>
              <a:r>
                <a:rPr lang="en-US" dirty="0" err="1"/>
                <a:t>e</a:t>
              </a:r>
              <a:r>
                <a:rPr lang="en-US" baseline="30000" dirty="0"/>
                <a:t>-</a:t>
              </a:r>
              <a:r>
                <a:rPr lang="en-US" dirty="0"/>
                <a:t> </a:t>
              </a:r>
              <a:endParaRPr lang="en-US" dirty="0">
                <a:solidFill>
                  <a:srgbClr val="CC0000"/>
                </a:solidFill>
              </a:endParaRPr>
            </a:p>
            <a:p>
              <a:r>
                <a:rPr lang="en-US" sz="1600" dirty="0">
                  <a:solidFill>
                    <a:srgbClr val="CC0000"/>
                  </a:solidFill>
                  <a:latin typeface="Arial Unicode MS" pitchFamily="34" charset="-128"/>
                </a:rPr>
                <a:t>                   </a:t>
              </a:r>
              <a:endParaRPr lang="en-US" baseline="30000" dirty="0">
                <a:solidFill>
                  <a:srgbClr val="CC0000"/>
                </a:solidFill>
              </a:endParaRPr>
            </a:p>
          </p:txBody>
        </p:sp>
        <p:sp>
          <p:nvSpPr>
            <p:cNvPr id="75" name="Text Box 67">
              <a:extLst>
                <a:ext uri="{FF2B5EF4-FFF2-40B4-BE49-F238E27FC236}">
                  <a16:creationId xmlns:a16="http://schemas.microsoft.com/office/drawing/2014/main" id="{264B3BCD-8FE3-46C8-88EE-BD6A7E6897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72685" y="5461040"/>
              <a:ext cx="728136" cy="3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 err="1"/>
                <a:t>pQCD</a:t>
              </a:r>
              <a:endParaRPr lang="en-US" dirty="0"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Skupina 12">
            <a:extLst>
              <a:ext uri="{FF2B5EF4-FFF2-40B4-BE49-F238E27FC236}">
                <a16:creationId xmlns:a16="http://schemas.microsoft.com/office/drawing/2014/main" id="{84AE5FD0-7443-4368-9B30-5E9A3913A61C}"/>
              </a:ext>
            </a:extLst>
          </p:cNvPr>
          <p:cNvGrpSpPr>
            <a:grpSpLocks/>
          </p:cNvGrpSpPr>
          <p:nvPr/>
        </p:nvGrpSpPr>
        <p:grpSpPr bwMode="auto">
          <a:xfrm>
            <a:off x="4651323" y="3160780"/>
            <a:ext cx="4500562" cy="3544888"/>
            <a:chOff x="4643438" y="1500174"/>
            <a:chExt cx="4500562" cy="3545301"/>
          </a:xfrm>
        </p:grpSpPr>
        <p:pic>
          <p:nvPicPr>
            <p:cNvPr id="41" name="Obrázek 6" descr="QGloss.jpg">
              <a:extLst>
                <a:ext uri="{FF2B5EF4-FFF2-40B4-BE49-F238E27FC236}">
                  <a16:creationId xmlns:a16="http://schemas.microsoft.com/office/drawing/2014/main" id="{E9932784-AD54-4B74-8AE5-957D7864B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rcRect l="4166" t="38542" b="3125"/>
            <a:stretch>
              <a:fillRect/>
            </a:stretch>
          </p:blipFill>
          <p:spPr bwMode="auto">
            <a:xfrm>
              <a:off x="4643438" y="1500174"/>
              <a:ext cx="4500562" cy="35453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" name="TextovéPole 11">
              <a:extLst>
                <a:ext uri="{FF2B5EF4-FFF2-40B4-BE49-F238E27FC236}">
                  <a16:creationId xmlns:a16="http://schemas.microsoft.com/office/drawing/2014/main" id="{499AD95C-6B0A-45E9-AD06-E5312AB275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29520" y="1571612"/>
              <a:ext cx="150175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i="1"/>
                <a:t>I. Vitev, QM2008</a:t>
              </a:r>
              <a:endParaRPr lang="cs-CZ" sz="1400" i="1"/>
            </a:p>
          </p:txBody>
        </p:sp>
      </p:grpSp>
      <p:sp>
        <p:nvSpPr>
          <p:cNvPr id="1029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9374043" y="6506596"/>
            <a:ext cx="2743200" cy="365125"/>
          </a:xfrm>
          <a:noFill/>
        </p:spPr>
        <p:txBody>
          <a:bodyPr/>
          <a:lstStyle/>
          <a:p>
            <a:fld id="{438528B5-6476-4D71-9905-5F68781AF3A8}" type="slidenum">
              <a:rPr lang="en-US" smtClean="0">
                <a:latin typeface="Arial" pitchFamily="34" charset="0"/>
                <a:cs typeface="Arial" pitchFamily="34" charset="0"/>
              </a:rPr>
              <a:pPr/>
              <a:t>23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30" name="Rectangle 53"/>
          <p:cNvSpPr>
            <a:spLocks noGrp="1" noChangeArrowheads="1"/>
          </p:cNvSpPr>
          <p:nvPr>
            <p:ph type="title" idx="4294967295"/>
          </p:nvPr>
        </p:nvSpPr>
        <p:spPr>
          <a:xfrm>
            <a:off x="1336974" y="-179301"/>
            <a:ext cx="10473034" cy="1585241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>
                <a:solidFill>
                  <a:srgbClr val="0070C0"/>
                </a:solidFill>
                <a:latin typeface="+mn-lt"/>
              </a:rPr>
              <a:t>High-</a:t>
            </a:r>
            <a:r>
              <a:rPr lang="en-US" sz="3600" dirty="0" err="1">
                <a:solidFill>
                  <a:srgbClr val="0070C0"/>
                </a:solidFill>
                <a:latin typeface="+mn-lt"/>
              </a:rPr>
              <a:t>p</a:t>
            </a:r>
            <a:r>
              <a:rPr lang="en-US" sz="3600" baseline="-25000" dirty="0" err="1">
                <a:solidFill>
                  <a:srgbClr val="0070C0"/>
                </a:solidFill>
                <a:latin typeface="+mn-lt"/>
              </a:rPr>
              <a:t>T</a:t>
            </a:r>
            <a:r>
              <a:rPr lang="en-US" sz="3600" dirty="0">
                <a:solidFill>
                  <a:srgbClr val="0070C0"/>
                </a:solidFill>
                <a:latin typeface="+mn-lt"/>
              </a:rPr>
              <a:t> particle production A+A collisions</a:t>
            </a:r>
          </a:p>
        </p:txBody>
      </p:sp>
      <p:sp>
        <p:nvSpPr>
          <p:cNvPr id="1032" name="Text Box 29"/>
          <p:cNvSpPr txBox="1">
            <a:spLocks noChangeArrowheads="1"/>
          </p:cNvSpPr>
          <p:nvPr/>
        </p:nvSpPr>
        <p:spPr bwMode="auto">
          <a:xfrm>
            <a:off x="9024938" y="1571625"/>
            <a:ext cx="304800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sz="1400" b="1">
              <a:latin typeface="Trebuchet MS" pitchFamily="34" charset="0"/>
            </a:endParaRPr>
          </a:p>
        </p:txBody>
      </p:sp>
      <p:grpSp>
        <p:nvGrpSpPr>
          <p:cNvPr id="3" name="Skupina 64"/>
          <p:cNvGrpSpPr>
            <a:grpSpLocks/>
          </p:cNvGrpSpPr>
          <p:nvPr/>
        </p:nvGrpSpPr>
        <p:grpSpPr bwMode="auto">
          <a:xfrm>
            <a:off x="381992" y="827449"/>
            <a:ext cx="9502000" cy="2185214"/>
            <a:chOff x="-95061" y="2763240"/>
            <a:chExt cx="7542027" cy="2185227"/>
          </a:xfrm>
        </p:grpSpPr>
        <p:sp>
          <p:nvSpPr>
            <p:cNvPr id="1034" name="Text Box 24"/>
            <p:cNvSpPr txBox="1">
              <a:spLocks noChangeArrowheads="1"/>
            </p:cNvSpPr>
            <p:nvPr/>
          </p:nvSpPr>
          <p:spPr bwMode="auto">
            <a:xfrm>
              <a:off x="-95061" y="2763240"/>
              <a:ext cx="5429250" cy="2185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 sz="2000" dirty="0">
                <a:sym typeface="Wingdings" pitchFamily="2" charset="2"/>
              </a:endParaRPr>
            </a:p>
            <a:p>
              <a:endParaRPr lang="en-US" sz="2000" dirty="0">
                <a:sym typeface="Wingdings" pitchFamily="2" charset="2"/>
              </a:endParaRPr>
            </a:p>
            <a:p>
              <a:endParaRPr lang="en-US" sz="2000" dirty="0">
                <a:sym typeface="Wingdings" pitchFamily="2" charset="2"/>
              </a:endParaRPr>
            </a:p>
            <a:p>
              <a:endParaRPr lang="en-US" sz="2000" dirty="0">
                <a:sym typeface="Wingdings" pitchFamily="2" charset="2"/>
              </a:endParaRPr>
            </a:p>
            <a:p>
              <a:endParaRPr lang="en-US" sz="2000" dirty="0">
                <a:sym typeface="Wingdings" pitchFamily="2" charset="2"/>
              </a:endParaRPr>
            </a:p>
            <a:p>
              <a:endParaRPr lang="en-US" dirty="0">
                <a:sym typeface="Wingdings" pitchFamily="2" charset="2"/>
              </a:endParaRPr>
            </a:p>
            <a:p>
              <a:endParaRPr lang="en-US" dirty="0">
                <a:sym typeface="Wingdings" pitchFamily="2" charset="2"/>
              </a:endParaRPr>
            </a:p>
          </p:txBody>
        </p:sp>
        <p:grpSp>
          <p:nvGrpSpPr>
            <p:cNvPr id="11" name="Group 3"/>
            <p:cNvGrpSpPr>
              <a:grpSpLocks/>
            </p:cNvGrpSpPr>
            <p:nvPr/>
          </p:nvGrpSpPr>
          <p:grpSpPr bwMode="auto">
            <a:xfrm>
              <a:off x="6027741" y="3019419"/>
              <a:ext cx="1419225" cy="1457325"/>
              <a:chOff x="400" y="864"/>
              <a:chExt cx="894" cy="918"/>
            </a:xfrm>
          </p:grpSpPr>
          <p:sp>
            <p:nvSpPr>
              <p:cNvPr id="1062" name="Text Box 8"/>
              <p:cNvSpPr txBox="1">
                <a:spLocks noChangeArrowheads="1"/>
              </p:cNvSpPr>
              <p:nvPr/>
            </p:nvSpPr>
            <p:spPr bwMode="auto">
              <a:xfrm>
                <a:off x="1178" y="1609"/>
                <a:ext cx="116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endParaRPr lang="cs-CZ" sz="1200" b="1">
                  <a:latin typeface="Times New Roman" pitchFamily="18" charset="0"/>
                </a:endParaRPr>
              </a:p>
            </p:txBody>
          </p:sp>
          <p:sp>
            <p:nvSpPr>
              <p:cNvPr id="1074" name="Text Box 21"/>
              <p:cNvSpPr txBox="1">
                <a:spLocks noChangeArrowheads="1"/>
              </p:cNvSpPr>
              <p:nvPr/>
            </p:nvSpPr>
            <p:spPr bwMode="auto">
              <a:xfrm>
                <a:off x="400" y="864"/>
                <a:ext cx="116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endParaRPr lang="cs-CZ" sz="1200" b="1">
                  <a:latin typeface="Times New Roman" pitchFamily="18" charset="0"/>
                </a:endParaRPr>
              </a:p>
            </p:txBody>
          </p:sp>
        </p:grpSp>
      </p:grpSp>
      <p:sp>
        <p:nvSpPr>
          <p:cNvPr id="76" name="Obdélník 75">
            <a:extLst>
              <a:ext uri="{FF2B5EF4-FFF2-40B4-BE49-F238E27FC236}">
                <a16:creationId xmlns:a16="http://schemas.microsoft.com/office/drawing/2014/main" id="{35707ED2-6477-4F59-8610-496918F25F72}"/>
              </a:ext>
            </a:extLst>
          </p:cNvPr>
          <p:cNvSpPr/>
          <p:nvPr/>
        </p:nvSpPr>
        <p:spPr>
          <a:xfrm>
            <a:off x="198813" y="3465042"/>
            <a:ext cx="4025499" cy="23698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Parton energy loss in medium: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elastic scatterings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gluon radiation</a:t>
            </a:r>
          </a:p>
          <a:p>
            <a:endParaRPr lang="en-US" sz="800" dirty="0"/>
          </a:p>
          <a:p>
            <a:r>
              <a:rPr lang="en-US" sz="2000" dirty="0"/>
              <a:t>Depends on: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color charge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quark mass (dead cone effect)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path length in medium</a:t>
            </a:r>
          </a:p>
        </p:txBody>
      </p:sp>
      <p:sp>
        <p:nvSpPr>
          <p:cNvPr id="77" name="Obdélník 7">
            <a:extLst>
              <a:ext uri="{FF2B5EF4-FFF2-40B4-BE49-F238E27FC236}">
                <a16:creationId xmlns:a16="http://schemas.microsoft.com/office/drawing/2014/main" id="{60951DA4-E162-4494-A18F-A5DDB1271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813" y="6022894"/>
            <a:ext cx="4500562" cy="707886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 dirty="0">
                <a:solidFill>
                  <a:srgbClr val="0070C0"/>
                </a:solidFill>
              </a:rPr>
              <a:t>Goal:</a:t>
            </a:r>
            <a:r>
              <a:rPr lang="en-US" altLang="en-US" sz="2000" dirty="0">
                <a:solidFill>
                  <a:srgbClr val="000000"/>
                </a:solidFill>
              </a:rPr>
              <a:t> </a:t>
            </a:r>
            <a:r>
              <a:rPr lang="cs-CZ" altLang="en-US" sz="2000" dirty="0">
                <a:solidFill>
                  <a:srgbClr val="000000"/>
                </a:solidFill>
              </a:rPr>
              <a:t>U</a:t>
            </a:r>
            <a:r>
              <a:rPr lang="en-US" altLang="en-US" sz="2000" dirty="0">
                <a:solidFill>
                  <a:srgbClr val="000000"/>
                </a:solidFill>
              </a:rPr>
              <a:t>se in-medium </a:t>
            </a:r>
            <a:r>
              <a:rPr lang="en-US" altLang="en-US" sz="2000" dirty="0" err="1">
                <a:solidFill>
                  <a:srgbClr val="000000"/>
                </a:solidFill>
              </a:rPr>
              <a:t>parton</a:t>
            </a:r>
            <a:r>
              <a:rPr lang="en-US" altLang="en-US" sz="2000" dirty="0">
                <a:solidFill>
                  <a:srgbClr val="000000"/>
                </a:solidFill>
              </a:rPr>
              <a:t> energy loss </a:t>
            </a:r>
          </a:p>
          <a:p>
            <a:r>
              <a:rPr lang="en-US" altLang="en-US" sz="2000" dirty="0">
                <a:solidFill>
                  <a:srgbClr val="000000"/>
                </a:solidFill>
              </a:rPr>
              <a:t>to quantify medium properties</a:t>
            </a:r>
            <a:r>
              <a:rPr lang="cs-CZ" altLang="en-US" sz="2000" dirty="0">
                <a:solidFill>
                  <a:srgbClr val="000000"/>
                </a:solidFill>
              </a:rPr>
              <a:t>.</a:t>
            </a:r>
            <a:r>
              <a:rPr lang="en-US" altLang="en-US" sz="2000" dirty="0">
                <a:solidFill>
                  <a:srgbClr val="000000"/>
                </a:solidFill>
              </a:rPr>
              <a:t>  </a:t>
            </a:r>
            <a:endParaRPr lang="cs-CZ" altLang="en-US" sz="2000" dirty="0">
              <a:solidFill>
                <a:srgbClr val="000000"/>
              </a:solidFill>
            </a:endParaRPr>
          </a:p>
        </p:txBody>
      </p:sp>
      <p:sp>
        <p:nvSpPr>
          <p:cNvPr id="79" name="Rectangle 2">
            <a:extLst>
              <a:ext uri="{FF2B5EF4-FFF2-40B4-BE49-F238E27FC236}">
                <a16:creationId xmlns:a16="http://schemas.microsoft.com/office/drawing/2014/main" id="{BB6D5D97-D9C4-4213-A854-696A719EE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7079" y="3723045"/>
            <a:ext cx="2926108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9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cs-CZ" altLang="en-US" sz="2000" dirty="0">
                <a:solidFill>
                  <a:srgbClr val="000000"/>
                </a:solidFill>
                <a:sym typeface="Wingdings" panose="05000000000000000000" pitchFamily="2" charset="2"/>
              </a:rPr>
              <a:t>Parton </a:t>
            </a:r>
            <a:r>
              <a:rPr lang="en-US" altLang="en-US" sz="2000" dirty="0">
                <a:solidFill>
                  <a:srgbClr val="000000"/>
                </a:solidFill>
                <a:sym typeface="Wingdings" panose="05000000000000000000" pitchFamily="2" charset="2"/>
              </a:rPr>
              <a:t>interaction with medium not trivial,   </a:t>
            </a:r>
            <a:r>
              <a:rPr lang="cs-CZ" altLang="en-US" sz="2000" dirty="0">
                <a:solidFill>
                  <a:srgbClr val="000000"/>
                </a:solidFill>
                <a:sym typeface="Wingdings" panose="05000000000000000000" pitchFamily="2" charset="2"/>
              </a:rPr>
              <a:t>   </a:t>
            </a:r>
          </a:p>
          <a:p>
            <a:r>
              <a:rPr lang="en-US" altLang="en-US" sz="2000" dirty="0">
                <a:solidFill>
                  <a:srgbClr val="000000"/>
                </a:solidFill>
                <a:sym typeface="Wingdings" panose="05000000000000000000" pitchFamily="2" charset="2"/>
              </a:rPr>
              <a:t>depends on strength of coupling, dynamics of fireball</a:t>
            </a:r>
            <a:r>
              <a:rPr lang="en-US" altLang="en-US" sz="2000" dirty="0">
                <a:solidFill>
                  <a:srgbClr val="0070C0"/>
                </a:solidFill>
                <a:sym typeface="Wingdings" panose="05000000000000000000" pitchFamily="2" charset="2"/>
              </a:rPr>
              <a:t>  </a:t>
            </a:r>
          </a:p>
          <a:p>
            <a:r>
              <a:rPr lang="en-US" altLang="en-US" sz="2000" dirty="0">
                <a:solidFill>
                  <a:srgbClr val="0070C0"/>
                </a:solidFill>
                <a:sym typeface="Wingdings" panose="05000000000000000000" pitchFamily="2" charset="2"/>
              </a:rPr>
              <a:t>…  </a:t>
            </a:r>
            <a:r>
              <a:rPr lang="en-US" altLang="en-US" sz="2000" i="1" dirty="0">
                <a:solidFill>
                  <a:srgbClr val="0070C0"/>
                </a:solidFill>
                <a:sym typeface="Wingdings" panose="05000000000000000000" pitchFamily="2" charset="2"/>
              </a:rPr>
              <a:t>challenge for theorists</a:t>
            </a:r>
          </a:p>
        </p:txBody>
      </p:sp>
      <p:sp>
        <p:nvSpPr>
          <p:cNvPr id="80" name="TextovéPole 79">
            <a:extLst>
              <a:ext uri="{FF2B5EF4-FFF2-40B4-BE49-F238E27FC236}">
                <a16:creationId xmlns:a16="http://schemas.microsoft.com/office/drawing/2014/main" id="{661F1C32-4A71-413F-B2B3-67DD9C96C473}"/>
              </a:ext>
            </a:extLst>
          </p:cNvPr>
          <p:cNvSpPr txBox="1"/>
          <p:nvPr/>
        </p:nvSpPr>
        <p:spPr>
          <a:xfrm>
            <a:off x="9067079" y="5662037"/>
            <a:ext cx="2869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 see talk by Carlos Salgado</a:t>
            </a:r>
            <a:endParaRPr lang="en-US" dirty="0"/>
          </a:p>
        </p:txBody>
      </p:sp>
      <p:grpSp>
        <p:nvGrpSpPr>
          <p:cNvPr id="27" name="Skupina 61">
            <a:extLst>
              <a:ext uri="{FF2B5EF4-FFF2-40B4-BE49-F238E27FC236}">
                <a16:creationId xmlns:a16="http://schemas.microsoft.com/office/drawing/2014/main" id="{B21E3415-08F3-49DC-9D7A-A75EA53F7888}"/>
              </a:ext>
            </a:extLst>
          </p:cNvPr>
          <p:cNvGrpSpPr>
            <a:grpSpLocks/>
          </p:cNvGrpSpPr>
          <p:nvPr/>
        </p:nvGrpSpPr>
        <p:grpSpPr bwMode="auto">
          <a:xfrm>
            <a:off x="448840" y="1193452"/>
            <a:ext cx="8925203" cy="2330708"/>
            <a:chOff x="358417" y="4080328"/>
            <a:chExt cx="8925838" cy="2330362"/>
          </a:xfrm>
        </p:grpSpPr>
        <p:sp>
          <p:nvSpPr>
            <p:cNvPr id="28" name="Rectangle 57">
              <a:extLst>
                <a:ext uri="{FF2B5EF4-FFF2-40B4-BE49-F238E27FC236}">
                  <a16:creationId xmlns:a16="http://schemas.microsoft.com/office/drawing/2014/main" id="{31BE360F-5494-42FF-A684-FC944828F1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0471" y="4080328"/>
              <a:ext cx="1648282" cy="1380712"/>
            </a:xfrm>
            <a:prstGeom prst="rect">
              <a:avLst/>
            </a:prstGeom>
            <a:solidFill>
              <a:srgbClr val="FAF37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 dirty="0"/>
            </a:p>
          </p:txBody>
        </p:sp>
        <p:sp>
          <p:nvSpPr>
            <p:cNvPr id="29" name="Rectangle 59">
              <a:extLst>
                <a:ext uri="{FF2B5EF4-FFF2-40B4-BE49-F238E27FC236}">
                  <a16:creationId xmlns:a16="http://schemas.microsoft.com/office/drawing/2014/main" id="{26A6A055-728C-4C9C-B595-5EB341BBE9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8754" y="4087323"/>
              <a:ext cx="1663334" cy="1394165"/>
            </a:xfrm>
            <a:prstGeom prst="rect">
              <a:avLst/>
            </a:prstGeom>
            <a:solidFill>
              <a:srgbClr val="FF6B6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cs-CZ"/>
            </a:p>
          </p:txBody>
        </p:sp>
        <p:sp>
          <p:nvSpPr>
            <p:cNvPr id="30" name="Rectangle 60">
              <a:extLst>
                <a:ext uri="{FF2B5EF4-FFF2-40B4-BE49-F238E27FC236}">
                  <a16:creationId xmlns:a16="http://schemas.microsoft.com/office/drawing/2014/main" id="{2232BA8A-1310-42DE-BC05-F8E4E3D467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541" y="4081310"/>
              <a:ext cx="3032931" cy="1379731"/>
            </a:xfrm>
            <a:prstGeom prst="rect">
              <a:avLst/>
            </a:prstGeom>
            <a:solidFill>
              <a:srgbClr val="3399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cs-CZ" sz="800">
                <a:solidFill>
                  <a:srgbClr val="3399FF"/>
                </a:solidFill>
              </a:endParaRPr>
            </a:p>
          </p:txBody>
        </p:sp>
        <p:graphicFrame>
          <p:nvGraphicFramePr>
            <p:cNvPr id="31" name="Object 2">
              <a:extLst>
                <a:ext uri="{FF2B5EF4-FFF2-40B4-BE49-F238E27FC236}">
                  <a16:creationId xmlns:a16="http://schemas.microsoft.com/office/drawing/2014/main" id="{E6D60486-1E7A-4388-A8A7-09B202E3347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77179330"/>
                </p:ext>
              </p:extLst>
            </p:nvPr>
          </p:nvGraphicFramePr>
          <p:xfrm>
            <a:off x="358417" y="4178901"/>
            <a:ext cx="7188200" cy="6540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03" name="Equation" r:id="rId5" imgW="4051080" imgH="469800" progId="Equation.3">
                    <p:embed/>
                  </p:oleObj>
                </mc:Choice>
                <mc:Fallback>
                  <p:oleObj name="Equation" r:id="rId5" imgW="4051080" imgH="469800" progId="Equation.3">
                    <p:embed/>
                    <p:pic>
                      <p:nvPicPr>
                        <p:cNvPr id="69" name="Object 2">
                          <a:extLst>
                            <a:ext uri="{FF2B5EF4-FFF2-40B4-BE49-F238E27FC236}">
                              <a16:creationId xmlns:a16="http://schemas.microsoft.com/office/drawing/2014/main" id="{EBE718B8-3A73-44AA-A3A4-62D4619646D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8417" y="4178901"/>
                          <a:ext cx="7188200" cy="65404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" name="Text Box 62">
              <a:extLst>
                <a:ext uri="{FF2B5EF4-FFF2-40B4-BE49-F238E27FC236}">
                  <a16:creationId xmlns:a16="http://schemas.microsoft.com/office/drawing/2014/main" id="{B2569E56-CF9E-4FA1-B29F-D672ECC23F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7768" y="4819080"/>
              <a:ext cx="2780126" cy="3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/>
                <a:t>P</a:t>
              </a:r>
              <a:r>
                <a:rPr lang="en-US" dirty="0"/>
                <a:t>arton distribution function</a:t>
              </a:r>
            </a:p>
          </p:txBody>
        </p:sp>
        <p:sp>
          <p:nvSpPr>
            <p:cNvPr id="33" name="Text Box 63">
              <a:extLst>
                <a:ext uri="{FF2B5EF4-FFF2-40B4-BE49-F238E27FC236}">
                  <a16:creationId xmlns:a16="http://schemas.microsoft.com/office/drawing/2014/main" id="{F686D1B8-D8A2-45F5-A741-9F3EE32D43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45586" y="4832656"/>
              <a:ext cx="1178051" cy="646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dirty="0"/>
                <a:t>Matrix element</a:t>
              </a:r>
            </a:p>
          </p:txBody>
        </p:sp>
        <p:sp>
          <p:nvSpPr>
            <p:cNvPr id="34" name="Text Box 64">
              <a:extLst>
                <a:ext uri="{FF2B5EF4-FFF2-40B4-BE49-F238E27FC236}">
                  <a16:creationId xmlns:a16="http://schemas.microsoft.com/office/drawing/2014/main" id="{EBA53F6E-42C6-46B5-AB09-E95731CC21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02132" y="4826184"/>
              <a:ext cx="2282123" cy="646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dirty="0"/>
                <a:t>Fragmentation </a:t>
              </a:r>
            </a:p>
            <a:p>
              <a:r>
                <a:rPr lang="en-US" dirty="0"/>
                <a:t>function</a:t>
              </a:r>
            </a:p>
          </p:txBody>
        </p:sp>
        <p:sp>
          <p:nvSpPr>
            <p:cNvPr id="35" name="Text Box 65">
              <a:extLst>
                <a:ext uri="{FF2B5EF4-FFF2-40B4-BE49-F238E27FC236}">
                  <a16:creationId xmlns:a16="http://schemas.microsoft.com/office/drawing/2014/main" id="{966384D6-F39D-4903-B032-4F0589CF3C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4719" y="5481488"/>
              <a:ext cx="2474187" cy="646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/>
                <a:t>     </a:t>
              </a:r>
              <a:r>
                <a:rPr lang="en-US" dirty="0"/>
                <a:t>measured in DIS</a:t>
              </a:r>
            </a:p>
            <a:p>
              <a:r>
                <a:rPr lang="en-US" dirty="0">
                  <a:solidFill>
                    <a:srgbClr val="0070C0"/>
                  </a:solidFill>
                </a:rPr>
                <a:t>initial state (saturation?)</a:t>
              </a:r>
            </a:p>
          </p:txBody>
        </p:sp>
        <p:sp>
          <p:nvSpPr>
            <p:cNvPr id="36" name="Text Box 66">
              <a:extLst>
                <a:ext uri="{FF2B5EF4-FFF2-40B4-BE49-F238E27FC236}">
                  <a16:creationId xmlns:a16="http://schemas.microsoft.com/office/drawing/2014/main" id="{47AA9EE6-122E-4D86-A66A-1B60B8612A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18728" y="5518271"/>
              <a:ext cx="2314388" cy="8924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/>
                <a:t>         final state effects </a:t>
              </a:r>
            </a:p>
            <a:p>
              <a:r>
                <a:rPr lang="en-US" dirty="0">
                  <a:solidFill>
                    <a:srgbClr val="CC0000"/>
                  </a:solidFill>
                </a:rPr>
                <a:t>                </a:t>
              </a:r>
            </a:p>
            <a:p>
              <a:r>
                <a:rPr lang="en-US" sz="1600" dirty="0">
                  <a:solidFill>
                    <a:srgbClr val="CC0000"/>
                  </a:solidFill>
                  <a:latin typeface="Arial Unicode MS" pitchFamily="34" charset="-128"/>
                </a:rPr>
                <a:t>     </a:t>
              </a:r>
              <a:endParaRPr lang="en-US" baseline="30000" dirty="0">
                <a:solidFill>
                  <a:srgbClr val="CC0000"/>
                </a:solidFill>
              </a:endParaRPr>
            </a:p>
          </p:txBody>
        </p:sp>
        <p:sp>
          <p:nvSpPr>
            <p:cNvPr id="37" name="Text Box 67">
              <a:extLst>
                <a:ext uri="{FF2B5EF4-FFF2-40B4-BE49-F238E27FC236}">
                  <a16:creationId xmlns:a16="http://schemas.microsoft.com/office/drawing/2014/main" id="{0D401D77-3CE6-4CB3-BB56-63AF07B516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72685" y="5461040"/>
              <a:ext cx="728136" cy="3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 err="1"/>
                <a:t>pQCD</a:t>
              </a:r>
              <a:endParaRPr lang="en-US" dirty="0"/>
            </a:p>
          </p:txBody>
        </p:sp>
      </p:grp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1F41FCA3-C4AA-4FE9-AA20-51B3F5E0D445}"/>
              </a:ext>
            </a:extLst>
          </p:cNvPr>
          <p:cNvCxnSpPr>
            <a:cxnSpLocks/>
          </p:cNvCxnSpPr>
          <p:nvPr/>
        </p:nvCxnSpPr>
        <p:spPr>
          <a:xfrm flipV="1">
            <a:off x="4387194" y="2908340"/>
            <a:ext cx="2570113" cy="61039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52184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87CC570C-5E36-401C-9A86-7C946DE799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45" t="2183" r="9046" b="7429"/>
          <a:stretch/>
        </p:blipFill>
        <p:spPr>
          <a:xfrm>
            <a:off x="5630375" y="1089061"/>
            <a:ext cx="6404680" cy="552785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9DD6C2C-E306-468A-BA90-E803F69C40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054" b="82039"/>
          <a:stretch/>
        </p:blipFill>
        <p:spPr>
          <a:xfrm>
            <a:off x="355641" y="160096"/>
            <a:ext cx="5274734" cy="66901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C0F5772-6916-45EC-BB73-0391FE18DF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87" t="49619" r="17481" b="23871"/>
          <a:stretch/>
        </p:blipFill>
        <p:spPr>
          <a:xfrm>
            <a:off x="0" y="829108"/>
            <a:ext cx="6404681" cy="131867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6E8FAA9-D96F-44A0-A2BD-55A84F3DA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0034" y="316801"/>
            <a:ext cx="1828800" cy="51758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68FAA9BC-60F3-4EB6-8972-56479C21AA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003" t="25586" r="1"/>
          <a:stretch/>
        </p:blipFill>
        <p:spPr>
          <a:xfrm>
            <a:off x="664054" y="3187567"/>
            <a:ext cx="4302268" cy="351033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A13A196-F48C-4FBD-B626-AE7B6869FA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68" t="76913" r="16900" b="6891"/>
          <a:stretch/>
        </p:blipFill>
        <p:spPr>
          <a:xfrm>
            <a:off x="1" y="1488443"/>
            <a:ext cx="6404680" cy="805645"/>
          </a:xfrm>
          <a:prstGeom prst="rect">
            <a:avLst/>
          </a:prstGeom>
        </p:spPr>
      </p:pic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949FB5F7-5BA8-4A63-8DA1-2B782494191C}"/>
              </a:ext>
            </a:extLst>
          </p:cNvPr>
          <p:cNvCxnSpPr/>
          <p:nvPr/>
        </p:nvCxnSpPr>
        <p:spPr>
          <a:xfrm flipH="1" flipV="1">
            <a:off x="3202340" y="3429000"/>
            <a:ext cx="2273427" cy="27113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3158B3F0-BF10-4185-ABCA-FDE504BDBFE8}"/>
              </a:ext>
            </a:extLst>
          </p:cNvPr>
          <p:cNvCxnSpPr>
            <a:cxnSpLocks/>
          </p:cNvCxnSpPr>
          <p:nvPr/>
        </p:nvCxnSpPr>
        <p:spPr>
          <a:xfrm flipH="1">
            <a:off x="3891516" y="4563913"/>
            <a:ext cx="1945758" cy="1205026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bdélník 13">
            <a:extLst>
              <a:ext uri="{FF2B5EF4-FFF2-40B4-BE49-F238E27FC236}">
                <a16:creationId xmlns:a16="http://schemas.microsoft.com/office/drawing/2014/main" id="{D2933F99-52DD-47C1-A7F1-E2A735A0485F}"/>
              </a:ext>
            </a:extLst>
          </p:cNvPr>
          <p:cNvSpPr/>
          <p:nvPr/>
        </p:nvSpPr>
        <p:spPr>
          <a:xfrm>
            <a:off x="6879265" y="5558541"/>
            <a:ext cx="5155790" cy="980371"/>
          </a:xfrm>
          <a:prstGeom prst="rect">
            <a:avLst/>
          </a:prstGeom>
          <a:solidFill>
            <a:srgbClr val="FFC0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17161A52-5875-49C5-B2A8-7D684E615601}"/>
              </a:ext>
            </a:extLst>
          </p:cNvPr>
          <p:cNvSpPr/>
          <p:nvPr/>
        </p:nvSpPr>
        <p:spPr>
          <a:xfrm>
            <a:off x="5630375" y="5869172"/>
            <a:ext cx="1244054" cy="672027"/>
          </a:xfrm>
          <a:prstGeom prst="rect">
            <a:avLst/>
          </a:prstGeom>
          <a:solidFill>
            <a:srgbClr val="FFC0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26D022C-DDB8-4B5A-A197-88875FCCCD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7201" y="6475857"/>
            <a:ext cx="2743200" cy="365125"/>
          </a:xfrm>
        </p:spPr>
        <p:txBody>
          <a:bodyPr/>
          <a:lstStyle/>
          <a:p>
            <a:r>
              <a:rPr lang="en-US" dirty="0"/>
              <a:t>Jana Bielcikova (CTU Prague)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3724354-1650-4A64-8D02-E0A25AABF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6463" y="6506461"/>
            <a:ext cx="2743200" cy="365125"/>
          </a:xfrm>
        </p:spPr>
        <p:txBody>
          <a:bodyPr/>
          <a:lstStyle/>
          <a:p>
            <a:fld id="{6FAF3CA6-12DF-4CCC-A9FE-B0B91F450A0E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1438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3F55B05-A384-4FB3-AA24-A9B7327D0F0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25</a:t>
            </a:fld>
            <a:endParaRPr lang="en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08A962D-948B-4103-9523-E652137CFB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8" t="12235" b="3064"/>
          <a:stretch/>
        </p:blipFill>
        <p:spPr>
          <a:xfrm>
            <a:off x="887307" y="973667"/>
            <a:ext cx="10241280" cy="491066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5683674-291E-4E01-9B91-53B775A1E840}"/>
              </a:ext>
            </a:extLst>
          </p:cNvPr>
          <p:cNvSpPr txBox="1"/>
          <p:nvPr/>
        </p:nvSpPr>
        <p:spPr>
          <a:xfrm>
            <a:off x="6570134" y="6348260"/>
            <a:ext cx="3502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Slide courtesy Y. Tachibana</a:t>
            </a:r>
            <a:endParaRPr lang="cs-CZ" sz="2400" dirty="0"/>
          </a:p>
        </p:txBody>
      </p:sp>
      <p:sp>
        <p:nvSpPr>
          <p:cNvPr id="7" name="Google Shape;261;p41">
            <a:extLst>
              <a:ext uri="{FF2B5EF4-FFF2-40B4-BE49-F238E27FC236}">
                <a16:creationId xmlns:a16="http://schemas.microsoft.com/office/drawing/2014/main" id="{1A7351A8-7EBE-4FC9-B124-508A785CF8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82299" y="2100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+mn-lt"/>
              </a:rPr>
              <a:t>Models for medium response in a nutshell</a:t>
            </a:r>
            <a:endParaRPr sz="3600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168905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3B1A5F4C-3E2F-4EB7-9F39-CDBFDCAE135C}"/>
              </a:ext>
            </a:extLst>
          </p:cNvPr>
          <p:cNvSpPr/>
          <p:nvPr/>
        </p:nvSpPr>
        <p:spPr>
          <a:xfrm>
            <a:off x="73072" y="6403868"/>
            <a:ext cx="7925913" cy="338554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 </a:t>
            </a:r>
            <a:r>
              <a:rPr kumimoji="0" lang="en-US" sz="16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arXiv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preprint arXiv:1903.07706 (2019),  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https://github.com/JETSCAPE/JETSCAPE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26B739-D69E-4CCA-96BC-52EBB10D6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EE23C460-B53F-4C82-B902-08582E9CD919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26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TextBox 4">
            <a:extLst>
              <a:ext uri="{FF2B5EF4-FFF2-40B4-BE49-F238E27FC236}">
                <a16:creationId xmlns:a16="http://schemas.microsoft.com/office/drawing/2014/main" id="{357AE3CE-C410-43C8-BFAA-F9ECF2F8DB77}"/>
              </a:ext>
            </a:extLst>
          </p:cNvPr>
          <p:cNvSpPr txBox="1"/>
          <p:nvPr/>
        </p:nvSpPr>
        <p:spPr>
          <a:xfrm>
            <a:off x="394645" y="244363"/>
            <a:ext cx="1973617" cy="6463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JETSCAPE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B0445BD-2968-4B3B-ACA5-E51C957DE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598" y="2150976"/>
            <a:ext cx="9856813" cy="41953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4C0EB4-F078-4244-85E5-577017E35829}"/>
              </a:ext>
            </a:extLst>
          </p:cNvPr>
          <p:cNvSpPr txBox="1"/>
          <p:nvPr/>
        </p:nvSpPr>
        <p:spPr>
          <a:xfrm>
            <a:off x="394645" y="890694"/>
            <a:ext cx="5561353" cy="163121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91440" tIns="45720" rIns="91440" bIns="45720" rtlCol="0">
            <a:spAutoFit/>
          </a:bodyPr>
          <a:lstStyle/>
          <a:p>
            <a:pPr marL="285744" marR="0" lvl="0" indent="-285744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f-ZA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Modular framework, allows for study of different physics concepts in a consistent environment.</a:t>
            </a:r>
          </a:p>
          <a:p>
            <a:pPr marL="285744" marR="0" lvl="0" indent="-285744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Applicable to full range of HI phenomenology.</a:t>
            </a:r>
          </a:p>
          <a:p>
            <a:pPr marL="285744" marR="0" lvl="0" indent="-285744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Bayesian analysis enables systematic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   model-to-data comparison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21DE218-73E5-4BC9-9E96-C7B041C8C8A0}"/>
              </a:ext>
            </a:extLst>
          </p:cNvPr>
          <p:cNvSpPr txBox="1"/>
          <p:nvPr/>
        </p:nvSpPr>
        <p:spPr>
          <a:xfrm>
            <a:off x="9101649" y="5928799"/>
            <a:ext cx="164038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courtesy C. Park</a:t>
            </a:r>
            <a:endParaRPr kumimoji="0" lang="cs-CZ" sz="1333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A90AF017-0869-480A-ACA2-D5E91EF60520}"/>
              </a:ext>
            </a:extLst>
          </p:cNvPr>
          <p:cNvSpPr/>
          <p:nvPr/>
        </p:nvSpPr>
        <p:spPr>
          <a:xfrm>
            <a:off x="7015944" y="1173387"/>
            <a:ext cx="38902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JETSCAPE “PP19” tune provides reasonable agreement with experiments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PYTHIA at mid-rapidity |y|&lt;2. </a:t>
            </a:r>
          </a:p>
        </p:txBody>
      </p:sp>
    </p:spTree>
    <p:extLst>
      <p:ext uri="{BB962C8B-B14F-4D97-AF65-F5344CB8AC3E}">
        <p14:creationId xmlns:p14="http://schemas.microsoft.com/office/powerpoint/2010/main" val="9354296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5"/>
          <p:cNvSpPr txBox="1">
            <a:spLocks noChangeArrowheads="1"/>
          </p:cNvSpPr>
          <p:nvPr/>
        </p:nvSpPr>
        <p:spPr bwMode="auto">
          <a:xfrm>
            <a:off x="1955800" y="5556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cs-CZ" sz="3400">
              <a:solidFill>
                <a:srgbClr val="0070C0"/>
              </a:solidFill>
            </a:endParaRPr>
          </a:p>
        </p:txBody>
      </p:sp>
      <p:sp>
        <p:nvSpPr>
          <p:cNvPr id="21508" name="Rectangle 5"/>
          <p:cNvSpPr>
            <a:spLocks noGrp="1" noChangeArrowheads="1"/>
          </p:cNvSpPr>
          <p:nvPr>
            <p:ph type="title"/>
          </p:nvPr>
        </p:nvSpPr>
        <p:spPr>
          <a:xfrm>
            <a:off x="2038350" y="-123825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altLang="cs-CZ" sz="3400" dirty="0"/>
              <a:t>Sensitivity of different </a:t>
            </a:r>
            <a:r>
              <a:rPr lang="en-US" altLang="cs-CZ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observables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25660" y="6456270"/>
            <a:ext cx="467544" cy="365125"/>
          </a:xfrm>
        </p:spPr>
        <p:txBody>
          <a:bodyPr/>
          <a:lstStyle/>
          <a:p>
            <a:pPr>
              <a:defRPr/>
            </a:pPr>
            <a:fld id="{4624E648-6AE5-4665-BEE9-A78253909A41}" type="slidenum">
              <a:rPr lang="cs-CZ" sz="140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rPr>
              <a:pPr>
                <a:defRPr/>
              </a:pPr>
              <a:t>27</a:t>
            </a:fld>
            <a:endParaRPr lang="cs-CZ" sz="1400" dirty="0">
              <a:solidFill>
                <a:prstClr val="black">
                  <a:lumMod val="65000"/>
                  <a:lumOff val="35000"/>
                </a:prstClr>
              </a:solidFill>
              <a:latin typeface="Arial"/>
            </a:endParaRPr>
          </a:p>
        </p:txBody>
      </p:sp>
      <p:grpSp>
        <p:nvGrpSpPr>
          <p:cNvPr id="21509" name="Skupina 8"/>
          <p:cNvGrpSpPr>
            <a:grpSpLocks/>
          </p:cNvGrpSpPr>
          <p:nvPr/>
        </p:nvGrpSpPr>
        <p:grpSpPr bwMode="auto">
          <a:xfrm>
            <a:off x="526187" y="3760696"/>
            <a:ext cx="7931150" cy="2878137"/>
            <a:chOff x="515070" y="1878427"/>
            <a:chExt cx="7931150" cy="2876855"/>
          </a:xfrm>
        </p:grpSpPr>
        <p:pic>
          <p:nvPicPr>
            <p:cNvPr id="2151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070" y="1916832"/>
              <a:ext cx="7931150" cy="283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7" name="TextovéPole 6"/>
            <p:cNvSpPr txBox="1">
              <a:spLocks noChangeArrowheads="1"/>
            </p:cNvSpPr>
            <p:nvPr/>
          </p:nvSpPr>
          <p:spPr bwMode="auto">
            <a:xfrm>
              <a:off x="1835696" y="1878427"/>
              <a:ext cx="720080" cy="36933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cs-CZ">
                  <a:solidFill>
                    <a:prstClr val="black"/>
                  </a:solidFill>
                </a:rPr>
                <a:t> h - h </a:t>
              </a:r>
              <a:endParaRPr lang="cs-CZ" altLang="cs-CZ">
                <a:solidFill>
                  <a:prstClr val="black"/>
                </a:solidFill>
              </a:endParaRPr>
            </a:p>
          </p:txBody>
        </p:sp>
        <p:sp>
          <p:nvSpPr>
            <p:cNvPr id="21518" name="TextovéPole 9"/>
            <p:cNvSpPr txBox="1">
              <a:spLocks noChangeArrowheads="1"/>
            </p:cNvSpPr>
            <p:nvPr/>
          </p:nvSpPr>
          <p:spPr bwMode="auto">
            <a:xfrm>
              <a:off x="6804248" y="1878427"/>
              <a:ext cx="676788" cy="36933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cs-CZ">
                  <a:solidFill>
                    <a:prstClr val="black"/>
                  </a:solidFill>
                </a:rPr>
                <a:t> </a:t>
              </a:r>
              <a:r>
                <a:rPr lang="en-US" altLang="cs-CZ">
                  <a:solidFill>
                    <a:prstClr val="black"/>
                  </a:solidFill>
                  <a:latin typeface="Symbol" pitchFamily="18" charset="2"/>
                </a:rPr>
                <a:t>g</a:t>
              </a:r>
              <a:r>
                <a:rPr lang="en-US" altLang="cs-CZ">
                  <a:solidFill>
                    <a:prstClr val="black"/>
                  </a:solidFill>
                </a:rPr>
                <a:t> - h</a:t>
              </a:r>
              <a:endParaRPr lang="cs-CZ" altLang="cs-CZ">
                <a:solidFill>
                  <a:prstClr val="black"/>
                </a:solidFill>
              </a:endParaRPr>
            </a:p>
          </p:txBody>
        </p:sp>
        <p:sp>
          <p:nvSpPr>
            <p:cNvPr id="21519" name="TextovéPole 10"/>
            <p:cNvSpPr txBox="1">
              <a:spLocks noChangeArrowheads="1"/>
            </p:cNvSpPr>
            <p:nvPr/>
          </p:nvSpPr>
          <p:spPr bwMode="auto">
            <a:xfrm>
              <a:off x="4283968" y="1878427"/>
              <a:ext cx="761747" cy="36933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cs-CZ">
                  <a:solidFill>
                    <a:prstClr val="black"/>
                  </a:solidFill>
                </a:rPr>
                <a:t>jet - h</a:t>
              </a:r>
              <a:endParaRPr lang="cs-CZ" altLang="cs-CZ">
                <a:solidFill>
                  <a:prstClr val="black"/>
                </a:solidFill>
              </a:endParaRPr>
            </a:p>
          </p:txBody>
        </p:sp>
      </p:grpSp>
      <p:pic>
        <p:nvPicPr>
          <p:cNvPr id="215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8" r="52542"/>
          <a:stretch>
            <a:fillRect/>
          </a:stretch>
        </p:blipFill>
        <p:spPr bwMode="auto">
          <a:xfrm>
            <a:off x="507206" y="1254407"/>
            <a:ext cx="2897188" cy="261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ovéPole 11"/>
          <p:cNvSpPr txBox="1">
            <a:spLocks noChangeArrowheads="1"/>
          </p:cNvSpPr>
          <p:nvPr/>
        </p:nvSpPr>
        <p:spPr bwMode="auto">
          <a:xfrm rot="-5400000">
            <a:off x="-667920" y="4912007"/>
            <a:ext cx="2203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cs-CZ" sz="1400" i="1">
                <a:solidFill>
                  <a:prstClr val="black"/>
                </a:solidFill>
              </a:rPr>
              <a:t>T. Renk, YaJEM</a:t>
            </a:r>
            <a:endParaRPr lang="cs-CZ" altLang="cs-CZ" sz="1400" i="1">
              <a:solidFill>
                <a:prstClr val="black"/>
              </a:solidFill>
            </a:endParaRPr>
          </a:p>
        </p:txBody>
      </p:sp>
      <p:sp>
        <p:nvSpPr>
          <p:cNvPr id="21512" name="TextovéPole 14"/>
          <p:cNvSpPr txBox="1">
            <a:spLocks noChangeArrowheads="1"/>
          </p:cNvSpPr>
          <p:nvPr/>
        </p:nvSpPr>
        <p:spPr bwMode="auto">
          <a:xfrm>
            <a:off x="1607955" y="886107"/>
            <a:ext cx="1230313" cy="368300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cs-CZ" dirty="0">
                <a:solidFill>
                  <a:prstClr val="black"/>
                </a:solidFill>
              </a:rPr>
              <a:t>  single  h </a:t>
            </a:r>
            <a:endParaRPr lang="cs-CZ" altLang="cs-CZ" dirty="0">
              <a:solidFill>
                <a:prstClr val="black"/>
              </a:solidFill>
            </a:endParaRPr>
          </a:p>
        </p:txBody>
      </p:sp>
      <p:sp>
        <p:nvSpPr>
          <p:cNvPr id="21513" name="Text Box 10"/>
          <p:cNvSpPr txBox="1">
            <a:spLocks noChangeArrowheads="1"/>
          </p:cNvSpPr>
          <p:nvPr/>
        </p:nvSpPr>
        <p:spPr bwMode="auto">
          <a:xfrm rot="-5400000">
            <a:off x="-1108291" y="2020888"/>
            <a:ext cx="328136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cs-CZ" sz="1400" i="1" dirty="0" err="1">
                <a:solidFill>
                  <a:prstClr val="black"/>
                </a:solidFill>
              </a:rPr>
              <a:t>Renk</a:t>
            </a:r>
            <a:r>
              <a:rPr lang="en-US" altLang="cs-CZ" sz="1400" i="1" dirty="0">
                <a:solidFill>
                  <a:prstClr val="black"/>
                </a:solidFill>
              </a:rPr>
              <a:t>, </a:t>
            </a:r>
            <a:r>
              <a:rPr lang="en-US" altLang="cs-CZ" sz="1400" i="1" dirty="0" err="1">
                <a:solidFill>
                  <a:prstClr val="black"/>
                </a:solidFill>
              </a:rPr>
              <a:t>Eskola</a:t>
            </a:r>
            <a:r>
              <a:rPr lang="en-US" altLang="cs-CZ" sz="1400" i="1" dirty="0">
                <a:solidFill>
                  <a:prstClr val="black"/>
                </a:solidFill>
              </a:rPr>
              <a:t>, PRC 75, 054910 (2007)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cs-CZ" sz="1200" dirty="0">
                <a:solidFill>
                  <a:srgbClr val="EEECE1"/>
                </a:solidFill>
              </a:rPr>
              <a:t> 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3445396" y="1317713"/>
            <a:ext cx="5582554" cy="2000548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94BB7"/>
                </a:solidFill>
                <a:latin typeface="Arial"/>
                <a:cs typeface="Arial" pitchFamily="34" charset="0"/>
              </a:rPr>
              <a:t>Surface bias dependence: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800" dirty="0">
              <a:solidFill>
                <a:srgbClr val="094BB7"/>
              </a:solidFill>
              <a:latin typeface="Arial"/>
              <a:cs typeface="Arial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Arial"/>
                <a:cs typeface="Arial" pitchFamily="34" charset="0"/>
              </a:rPr>
              <a:t>single hadron and jet-hadron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Arial"/>
                <a:cs typeface="Arial" pitchFamily="34" charset="0"/>
              </a:rPr>
              <a:t>    observables: strong surface bias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800" dirty="0">
              <a:solidFill>
                <a:prstClr val="black"/>
              </a:solidFill>
              <a:latin typeface="Arial"/>
              <a:cs typeface="Arial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Arial"/>
                <a:cs typeface="Arial" pitchFamily="34" charset="0"/>
              </a:rPr>
              <a:t>di-hadron correlations: show less bias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800" dirty="0">
              <a:solidFill>
                <a:prstClr val="black"/>
              </a:solidFill>
              <a:latin typeface="Arial"/>
              <a:cs typeface="Arial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Symbol" pitchFamily="18" charset="2"/>
                <a:cs typeface="Arial" pitchFamily="34" charset="0"/>
              </a:rPr>
              <a:t>g </a:t>
            </a:r>
            <a:r>
              <a:rPr lang="en-US" sz="2000" dirty="0">
                <a:solidFill>
                  <a:prstClr val="black"/>
                </a:solidFill>
                <a:latin typeface="Arial"/>
                <a:cs typeface="Arial" pitchFamily="34" charset="0"/>
              </a:rPr>
              <a:t>or Z triggered: offer unbiased measurement</a:t>
            </a:r>
            <a:endParaRPr lang="cs-CZ" sz="2000" dirty="0">
              <a:solidFill>
                <a:prstClr val="black"/>
              </a:solidFill>
              <a:latin typeface="Arial"/>
              <a:cs typeface="Arial" pitchFamily="34" charset="0"/>
            </a:endParaRPr>
          </a:p>
        </p:txBody>
      </p:sp>
      <p:grpSp>
        <p:nvGrpSpPr>
          <p:cNvPr id="2" name="Skupina 91">
            <a:extLst>
              <a:ext uri="{FF2B5EF4-FFF2-40B4-BE49-F238E27FC236}">
                <a16:creationId xmlns:a16="http://schemas.microsoft.com/office/drawing/2014/main" id="{9AF35DB8-256E-47E7-20FD-5119B5C7F5C0}"/>
              </a:ext>
            </a:extLst>
          </p:cNvPr>
          <p:cNvGrpSpPr/>
          <p:nvPr/>
        </p:nvGrpSpPr>
        <p:grpSpPr>
          <a:xfrm>
            <a:off x="8744411" y="1087016"/>
            <a:ext cx="3348912" cy="4705759"/>
            <a:chOff x="979425" y="665139"/>
            <a:chExt cx="4373984" cy="5199119"/>
          </a:xfrm>
        </p:grpSpPr>
        <p:grpSp>
          <p:nvGrpSpPr>
            <p:cNvPr id="3" name="Skupina 81">
              <a:extLst>
                <a:ext uri="{FF2B5EF4-FFF2-40B4-BE49-F238E27FC236}">
                  <a16:creationId xmlns:a16="http://schemas.microsoft.com/office/drawing/2014/main" id="{549CE7F3-0D2F-4A0C-18CF-A3F87CA11088}"/>
                </a:ext>
              </a:extLst>
            </p:cNvPr>
            <p:cNvGrpSpPr/>
            <p:nvPr/>
          </p:nvGrpSpPr>
          <p:grpSpPr>
            <a:xfrm>
              <a:off x="979425" y="665139"/>
              <a:ext cx="4373984" cy="5199119"/>
              <a:chOff x="1489787" y="537549"/>
              <a:chExt cx="4373984" cy="5199119"/>
            </a:xfrm>
          </p:grpSpPr>
          <p:grpSp>
            <p:nvGrpSpPr>
              <p:cNvPr id="8" name="Group 3">
                <a:extLst>
                  <a:ext uri="{FF2B5EF4-FFF2-40B4-BE49-F238E27FC236}">
                    <a16:creationId xmlns:a16="http://schemas.microsoft.com/office/drawing/2014/main" id="{BE67FA3C-1C24-A32F-49E8-57153A6CEFD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31635">
                <a:off x="3819070" y="537549"/>
                <a:ext cx="2044701" cy="2162175"/>
                <a:chOff x="1624" y="607"/>
                <a:chExt cx="1288" cy="1362"/>
              </a:xfrm>
            </p:grpSpPr>
            <p:sp>
              <p:nvSpPr>
                <p:cNvPr id="58" name="Line 4">
                  <a:extLst>
                    <a:ext uri="{FF2B5EF4-FFF2-40B4-BE49-F238E27FC236}">
                      <a16:creationId xmlns:a16="http://schemas.microsoft.com/office/drawing/2014/main" id="{2A17434B-62D0-5991-97E1-4552A94744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3467527" flipH="1" flipV="1">
                  <a:off x="2117" y="914"/>
                  <a:ext cx="328" cy="1263"/>
                </a:xfrm>
                <a:prstGeom prst="line">
                  <a:avLst/>
                </a:prstGeom>
                <a:noFill/>
                <a:ln w="38100">
                  <a:solidFill>
                    <a:schemeClr val="accent5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9" name="Line 5">
                  <a:extLst>
                    <a:ext uri="{FF2B5EF4-FFF2-40B4-BE49-F238E27FC236}">
                      <a16:creationId xmlns:a16="http://schemas.microsoft.com/office/drawing/2014/main" id="{C324F43E-E062-3D9F-D8BB-EC77D870E8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326890" flipH="1" flipV="1">
                  <a:off x="1624" y="785"/>
                  <a:ext cx="277" cy="1184"/>
                </a:xfrm>
                <a:prstGeom prst="line">
                  <a:avLst/>
                </a:prstGeom>
                <a:noFill/>
                <a:ln w="38100">
                  <a:solidFill>
                    <a:schemeClr val="accent5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0" name="Oval 6">
                  <a:extLst>
                    <a:ext uri="{FF2B5EF4-FFF2-40B4-BE49-F238E27FC236}">
                      <a16:creationId xmlns:a16="http://schemas.microsoft.com/office/drawing/2014/main" id="{4C56F091-2A09-D12B-4E30-9FCF0ECD9A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234859">
                  <a:off x="1674" y="738"/>
                  <a:ext cx="1076" cy="356"/>
                </a:xfrm>
                <a:prstGeom prst="ellipse">
                  <a:avLst/>
                </a:prstGeom>
                <a:noFill/>
                <a:ln w="38100">
                  <a:solidFill>
                    <a:schemeClr val="accent5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61" name="Line 7">
                  <a:extLst>
                    <a:ext uri="{FF2B5EF4-FFF2-40B4-BE49-F238E27FC236}">
                      <a16:creationId xmlns:a16="http://schemas.microsoft.com/office/drawing/2014/main" id="{166BD11B-1D84-79B2-6A1D-F9AA0434CA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326890" flipV="1">
                  <a:off x="1912" y="607"/>
                  <a:ext cx="319" cy="1327"/>
                </a:xfrm>
                <a:prstGeom prst="line">
                  <a:avLst/>
                </a:prstGeom>
                <a:noFill/>
                <a:ln w="38100">
                  <a:solidFill>
                    <a:schemeClr val="accent5">
                      <a:lumMod val="75000"/>
                    </a:schemeClr>
                  </a:solidFill>
                  <a:prstDash val="sysDot"/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" name="Skupina 80">
                <a:extLst>
                  <a:ext uri="{FF2B5EF4-FFF2-40B4-BE49-F238E27FC236}">
                    <a16:creationId xmlns:a16="http://schemas.microsoft.com/office/drawing/2014/main" id="{A826ACF7-638F-DD37-CBF2-450A492C1453}"/>
                  </a:ext>
                </a:extLst>
              </p:cNvPr>
              <p:cNvGrpSpPr/>
              <p:nvPr/>
            </p:nvGrpSpPr>
            <p:grpSpPr>
              <a:xfrm>
                <a:off x="1489787" y="1072640"/>
                <a:ext cx="3169865" cy="4664028"/>
                <a:chOff x="6880494" y="187938"/>
                <a:chExt cx="3169865" cy="4664028"/>
              </a:xfrm>
            </p:grpSpPr>
            <p:grpSp>
              <p:nvGrpSpPr>
                <p:cNvPr id="10" name="Skupina 79">
                  <a:extLst>
                    <a:ext uri="{FF2B5EF4-FFF2-40B4-BE49-F238E27FC236}">
                      <a16:creationId xmlns:a16="http://schemas.microsoft.com/office/drawing/2014/main" id="{D505FD00-C4F0-4B13-1D06-9FCBA9175DDD}"/>
                    </a:ext>
                  </a:extLst>
                </p:cNvPr>
                <p:cNvGrpSpPr/>
                <p:nvPr/>
              </p:nvGrpSpPr>
              <p:grpSpPr>
                <a:xfrm>
                  <a:off x="6880494" y="187938"/>
                  <a:ext cx="3169865" cy="4664028"/>
                  <a:chOff x="6880494" y="187938"/>
                  <a:chExt cx="3169865" cy="4664028"/>
                </a:xfrm>
              </p:grpSpPr>
              <p:grpSp>
                <p:nvGrpSpPr>
                  <p:cNvPr id="43" name="Group 40">
                    <a:extLst>
                      <a:ext uri="{FF2B5EF4-FFF2-40B4-BE49-F238E27FC236}">
                        <a16:creationId xmlns:a16="http://schemas.microsoft.com/office/drawing/2014/main" id="{E5E73856-0D21-7174-7022-6199811C6A8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880494" y="3731191"/>
                    <a:ext cx="908893" cy="1120775"/>
                    <a:chOff x="818" y="3444"/>
                    <a:chExt cx="549" cy="706"/>
                  </a:xfrm>
                </p:grpSpPr>
                <p:sp>
                  <p:nvSpPr>
                    <p:cNvPr id="51" name="Line 41">
                      <a:extLst>
                        <a:ext uri="{FF2B5EF4-FFF2-40B4-BE49-F238E27FC236}">
                          <a16:creationId xmlns:a16="http://schemas.microsoft.com/office/drawing/2014/main" id="{F7906576-6277-05EC-69BA-203F4CD999F9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 rot="12836131" flipV="1">
                      <a:off x="818" y="3444"/>
                      <a:ext cx="283" cy="70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" name="Line 42">
                      <a:extLst>
                        <a:ext uri="{FF2B5EF4-FFF2-40B4-BE49-F238E27FC236}">
                          <a16:creationId xmlns:a16="http://schemas.microsoft.com/office/drawing/2014/main" id="{24A1C441-4F24-6AC2-148D-CCAEFD979594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 rot="12836131" flipV="1">
                      <a:off x="987" y="3495"/>
                      <a:ext cx="141" cy="56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3" name="Line 43">
                      <a:extLst>
                        <a:ext uri="{FF2B5EF4-FFF2-40B4-BE49-F238E27FC236}">
                          <a16:creationId xmlns:a16="http://schemas.microsoft.com/office/drawing/2014/main" id="{4655EBEC-8476-530C-43FB-457EEB1DA26B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 rot="12836131" flipV="1">
                      <a:off x="1023" y="3507"/>
                      <a:ext cx="188" cy="28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" name="Line 44">
                      <a:extLst>
                        <a:ext uri="{FF2B5EF4-FFF2-40B4-BE49-F238E27FC236}">
                          <a16:creationId xmlns:a16="http://schemas.microsoft.com/office/drawing/2014/main" id="{2C10FD4E-8D6A-69E0-8EB8-6523DB18D188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 rot="12836131" flipV="1">
                      <a:off x="950" y="3484"/>
                      <a:ext cx="282" cy="23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" name="Line 45">
                      <a:extLst>
                        <a:ext uri="{FF2B5EF4-FFF2-40B4-BE49-F238E27FC236}">
                          <a16:creationId xmlns:a16="http://schemas.microsoft.com/office/drawing/2014/main" id="{F50B8EA3-4CA4-8363-0C33-5A52AB56525E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 rot="12836131" flipV="1">
                      <a:off x="1052" y="3561"/>
                      <a:ext cx="76" cy="46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" name="Line 46">
                      <a:extLst>
                        <a:ext uri="{FF2B5EF4-FFF2-40B4-BE49-F238E27FC236}">
                          <a16:creationId xmlns:a16="http://schemas.microsoft.com/office/drawing/2014/main" id="{F3C4A21A-CC60-A892-8AA4-176520D438C9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1073" y="3628"/>
                      <a:ext cx="188" cy="33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" name="Oval 47">
                      <a:extLst>
                        <a:ext uri="{FF2B5EF4-FFF2-40B4-BE49-F238E27FC236}">
                          <a16:creationId xmlns:a16="http://schemas.microsoft.com/office/drawing/2014/main" id="{BAAA6AA6-0CC3-4CC4-BFD7-DD57BC0DFC0A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 flipH="1">
                      <a:off x="1175" y="3526"/>
                      <a:ext cx="192" cy="192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4" name="Group 48">
                    <a:extLst>
                      <a:ext uri="{FF2B5EF4-FFF2-40B4-BE49-F238E27FC236}">
                        <a16:creationId xmlns:a16="http://schemas.microsoft.com/office/drawing/2014/main" id="{4C22F841-75C1-248C-9A14-9C0D1F95D20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144777" y="187938"/>
                    <a:ext cx="905582" cy="1589088"/>
                    <a:chOff x="1697" y="1104"/>
                    <a:chExt cx="547" cy="1001"/>
                  </a:xfrm>
                </p:grpSpPr>
                <p:sp>
                  <p:nvSpPr>
                    <p:cNvPr id="45" name="Line 50">
                      <a:extLst>
                        <a:ext uri="{FF2B5EF4-FFF2-40B4-BE49-F238E27FC236}">
                          <a16:creationId xmlns:a16="http://schemas.microsoft.com/office/drawing/2014/main" id="{AC5C4080-D61D-09AD-2840-287E4B3FE0B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21" y="1776"/>
                      <a:ext cx="339" cy="17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" name="Line 51">
                      <a:extLst>
                        <a:ext uri="{FF2B5EF4-FFF2-40B4-BE49-F238E27FC236}">
                          <a16:creationId xmlns:a16="http://schemas.microsoft.com/office/drawing/2014/main" id="{5305466B-4883-AE72-A275-F22EC4AE9379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1821" y="1104"/>
                      <a:ext cx="423" cy="84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" name="Line 52">
                      <a:extLst>
                        <a:ext uri="{FF2B5EF4-FFF2-40B4-BE49-F238E27FC236}">
                          <a16:creationId xmlns:a16="http://schemas.microsoft.com/office/drawing/2014/main" id="{29C875E3-77BA-3888-8888-9C8A32E8FD88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1821" y="1408"/>
                      <a:ext cx="135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48" name="Line 53">
                      <a:extLst>
                        <a:ext uri="{FF2B5EF4-FFF2-40B4-BE49-F238E27FC236}">
                          <a16:creationId xmlns:a16="http://schemas.microsoft.com/office/drawing/2014/main" id="{7C3C22DB-EDB2-C8A1-DD67-9B8DE83E5684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1821" y="1408"/>
                      <a:ext cx="363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" name="Line 54">
                      <a:extLst>
                        <a:ext uri="{FF2B5EF4-FFF2-40B4-BE49-F238E27FC236}">
                          <a16:creationId xmlns:a16="http://schemas.microsoft.com/office/drawing/2014/main" id="{8AA98271-310F-87D3-72D0-03D7119F8290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1821" y="1622"/>
                      <a:ext cx="47" cy="28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0" name="Oval 55">
                      <a:extLst>
                        <a:ext uri="{FF2B5EF4-FFF2-40B4-BE49-F238E27FC236}">
                          <a16:creationId xmlns:a16="http://schemas.microsoft.com/office/drawing/2014/main" id="{0E9D26B2-5AAB-0369-E146-C2D5BDDA9EA7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 flipH="1">
                      <a:off x="1697" y="1913"/>
                      <a:ext cx="192" cy="192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/>
                    </a:p>
                  </p:txBody>
                </p:sp>
              </p:grpSp>
            </p:grpSp>
            <p:grpSp>
              <p:nvGrpSpPr>
                <p:cNvPr id="11" name="Skupina 78">
                  <a:extLst>
                    <a:ext uri="{FF2B5EF4-FFF2-40B4-BE49-F238E27FC236}">
                      <a16:creationId xmlns:a16="http://schemas.microsoft.com/office/drawing/2014/main" id="{024FAC04-FD1D-804D-0F67-66867796DEB9}"/>
                    </a:ext>
                  </a:extLst>
                </p:cNvPr>
                <p:cNvGrpSpPr/>
                <p:nvPr/>
              </p:nvGrpSpPr>
              <p:grpSpPr>
                <a:xfrm>
                  <a:off x="7145131" y="2026417"/>
                  <a:ext cx="2644067" cy="1721868"/>
                  <a:chOff x="7145131" y="2026417"/>
                  <a:chExt cx="2644067" cy="1721868"/>
                </a:xfrm>
              </p:grpSpPr>
              <p:grpSp>
                <p:nvGrpSpPr>
                  <p:cNvPr id="12" name="Group 9">
                    <a:extLst>
                      <a:ext uri="{FF2B5EF4-FFF2-40B4-BE49-F238E27FC236}">
                        <a16:creationId xmlns:a16="http://schemas.microsoft.com/office/drawing/2014/main" id="{5F5E803A-21FB-462B-E42E-128911335950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 rot="14720882" flipH="1" flipV="1">
                    <a:off x="7947877" y="2759235"/>
                    <a:ext cx="1119188" cy="149225"/>
                    <a:chOff x="804" y="3206"/>
                    <a:chExt cx="2344" cy="314"/>
                  </a:xfrm>
                </p:grpSpPr>
                <p:sp>
                  <p:nvSpPr>
                    <p:cNvPr id="36" name="Freeform 10">
                      <a:extLst>
                        <a:ext uri="{FF2B5EF4-FFF2-40B4-BE49-F238E27FC236}">
                          <a16:creationId xmlns:a16="http://schemas.microsoft.com/office/drawing/2014/main" id="{F2AEE4E4-2B40-7E2C-9983-9B25CF4CDB8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804" y="3218"/>
                      <a:ext cx="352" cy="302"/>
                    </a:xfrm>
                    <a:custGeom>
                      <a:avLst/>
                      <a:gdLst>
                        <a:gd name="T0" fmla="*/ 0 w 352"/>
                        <a:gd name="T1" fmla="*/ 302 h 302"/>
                        <a:gd name="T2" fmla="*/ 108 w 352"/>
                        <a:gd name="T3" fmla="*/ 294 h 302"/>
                        <a:gd name="T4" fmla="*/ 200 w 352"/>
                        <a:gd name="T5" fmla="*/ 258 h 302"/>
                        <a:gd name="T6" fmla="*/ 240 w 352"/>
                        <a:gd name="T7" fmla="*/ 202 h 302"/>
                        <a:gd name="T8" fmla="*/ 252 w 352"/>
                        <a:gd name="T9" fmla="*/ 98 h 302"/>
                        <a:gd name="T10" fmla="*/ 212 w 352"/>
                        <a:gd name="T11" fmla="*/ 34 h 302"/>
                        <a:gd name="T12" fmla="*/ 148 w 352"/>
                        <a:gd name="T13" fmla="*/ 2 h 302"/>
                        <a:gd name="T14" fmla="*/ 96 w 352"/>
                        <a:gd name="T15" fmla="*/ 25 h 302"/>
                        <a:gd name="T16" fmla="*/ 52 w 352"/>
                        <a:gd name="T17" fmla="*/ 94 h 302"/>
                        <a:gd name="T18" fmla="*/ 56 w 352"/>
                        <a:gd name="T19" fmla="*/ 190 h 302"/>
                        <a:gd name="T20" fmla="*/ 108 w 352"/>
                        <a:gd name="T21" fmla="*/ 258 h 302"/>
                        <a:gd name="T22" fmla="*/ 216 w 352"/>
                        <a:gd name="T23" fmla="*/ 290 h 302"/>
                        <a:gd name="T24" fmla="*/ 352 w 352"/>
                        <a:gd name="T25" fmla="*/ 302 h 30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352" h="302">
                          <a:moveTo>
                            <a:pt x="0" y="302"/>
                          </a:moveTo>
                          <a:cubicBezTo>
                            <a:pt x="18" y="300"/>
                            <a:pt x="74" y="301"/>
                            <a:pt x="108" y="294"/>
                          </a:cubicBezTo>
                          <a:cubicBezTo>
                            <a:pt x="141" y="286"/>
                            <a:pt x="177" y="273"/>
                            <a:pt x="200" y="258"/>
                          </a:cubicBezTo>
                          <a:cubicBezTo>
                            <a:pt x="222" y="242"/>
                            <a:pt x="231" y="228"/>
                            <a:pt x="240" y="202"/>
                          </a:cubicBezTo>
                          <a:cubicBezTo>
                            <a:pt x="248" y="175"/>
                            <a:pt x="256" y="126"/>
                            <a:pt x="252" y="98"/>
                          </a:cubicBezTo>
                          <a:cubicBezTo>
                            <a:pt x="247" y="70"/>
                            <a:pt x="229" y="49"/>
                            <a:pt x="212" y="34"/>
                          </a:cubicBezTo>
                          <a:cubicBezTo>
                            <a:pt x="194" y="18"/>
                            <a:pt x="167" y="3"/>
                            <a:pt x="148" y="2"/>
                          </a:cubicBezTo>
                          <a:cubicBezTo>
                            <a:pt x="128" y="0"/>
                            <a:pt x="112" y="9"/>
                            <a:pt x="96" y="25"/>
                          </a:cubicBezTo>
                          <a:cubicBezTo>
                            <a:pt x="80" y="40"/>
                            <a:pt x="58" y="66"/>
                            <a:pt x="52" y="94"/>
                          </a:cubicBezTo>
                          <a:cubicBezTo>
                            <a:pt x="45" y="121"/>
                            <a:pt x="46" y="162"/>
                            <a:pt x="56" y="190"/>
                          </a:cubicBezTo>
                          <a:cubicBezTo>
                            <a:pt x="65" y="217"/>
                            <a:pt x="81" y="241"/>
                            <a:pt x="108" y="258"/>
                          </a:cubicBezTo>
                          <a:cubicBezTo>
                            <a:pt x="134" y="274"/>
                            <a:pt x="175" y="282"/>
                            <a:pt x="216" y="290"/>
                          </a:cubicBezTo>
                          <a:cubicBezTo>
                            <a:pt x="256" y="297"/>
                            <a:pt x="323" y="299"/>
                            <a:pt x="352" y="302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99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7" name="Freeform 11">
                      <a:extLst>
                        <a:ext uri="{FF2B5EF4-FFF2-40B4-BE49-F238E27FC236}">
                          <a16:creationId xmlns:a16="http://schemas.microsoft.com/office/drawing/2014/main" id="{0DC82879-F43B-1730-AB4F-D5D4B612642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136" y="3216"/>
                      <a:ext cx="352" cy="302"/>
                    </a:xfrm>
                    <a:custGeom>
                      <a:avLst/>
                      <a:gdLst>
                        <a:gd name="T0" fmla="*/ 0 w 352"/>
                        <a:gd name="T1" fmla="*/ 302 h 302"/>
                        <a:gd name="T2" fmla="*/ 108 w 352"/>
                        <a:gd name="T3" fmla="*/ 294 h 302"/>
                        <a:gd name="T4" fmla="*/ 200 w 352"/>
                        <a:gd name="T5" fmla="*/ 258 h 302"/>
                        <a:gd name="T6" fmla="*/ 240 w 352"/>
                        <a:gd name="T7" fmla="*/ 202 h 302"/>
                        <a:gd name="T8" fmla="*/ 252 w 352"/>
                        <a:gd name="T9" fmla="*/ 98 h 302"/>
                        <a:gd name="T10" fmla="*/ 212 w 352"/>
                        <a:gd name="T11" fmla="*/ 34 h 302"/>
                        <a:gd name="T12" fmla="*/ 148 w 352"/>
                        <a:gd name="T13" fmla="*/ 2 h 302"/>
                        <a:gd name="T14" fmla="*/ 96 w 352"/>
                        <a:gd name="T15" fmla="*/ 25 h 302"/>
                        <a:gd name="T16" fmla="*/ 52 w 352"/>
                        <a:gd name="T17" fmla="*/ 94 h 302"/>
                        <a:gd name="T18" fmla="*/ 56 w 352"/>
                        <a:gd name="T19" fmla="*/ 190 h 302"/>
                        <a:gd name="T20" fmla="*/ 108 w 352"/>
                        <a:gd name="T21" fmla="*/ 258 h 302"/>
                        <a:gd name="T22" fmla="*/ 216 w 352"/>
                        <a:gd name="T23" fmla="*/ 290 h 302"/>
                        <a:gd name="T24" fmla="*/ 352 w 352"/>
                        <a:gd name="T25" fmla="*/ 302 h 30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352" h="302">
                          <a:moveTo>
                            <a:pt x="0" y="302"/>
                          </a:moveTo>
                          <a:cubicBezTo>
                            <a:pt x="18" y="300"/>
                            <a:pt x="74" y="301"/>
                            <a:pt x="108" y="294"/>
                          </a:cubicBezTo>
                          <a:cubicBezTo>
                            <a:pt x="141" y="286"/>
                            <a:pt x="177" y="273"/>
                            <a:pt x="200" y="258"/>
                          </a:cubicBezTo>
                          <a:cubicBezTo>
                            <a:pt x="222" y="242"/>
                            <a:pt x="231" y="228"/>
                            <a:pt x="240" y="202"/>
                          </a:cubicBezTo>
                          <a:cubicBezTo>
                            <a:pt x="248" y="175"/>
                            <a:pt x="256" y="126"/>
                            <a:pt x="252" y="98"/>
                          </a:cubicBezTo>
                          <a:cubicBezTo>
                            <a:pt x="247" y="70"/>
                            <a:pt x="229" y="49"/>
                            <a:pt x="212" y="34"/>
                          </a:cubicBezTo>
                          <a:cubicBezTo>
                            <a:pt x="194" y="18"/>
                            <a:pt x="167" y="3"/>
                            <a:pt x="148" y="2"/>
                          </a:cubicBezTo>
                          <a:cubicBezTo>
                            <a:pt x="128" y="0"/>
                            <a:pt x="112" y="9"/>
                            <a:pt x="96" y="25"/>
                          </a:cubicBezTo>
                          <a:cubicBezTo>
                            <a:pt x="80" y="40"/>
                            <a:pt x="58" y="66"/>
                            <a:pt x="52" y="94"/>
                          </a:cubicBezTo>
                          <a:cubicBezTo>
                            <a:pt x="45" y="121"/>
                            <a:pt x="46" y="162"/>
                            <a:pt x="56" y="190"/>
                          </a:cubicBezTo>
                          <a:cubicBezTo>
                            <a:pt x="65" y="217"/>
                            <a:pt x="81" y="241"/>
                            <a:pt x="108" y="258"/>
                          </a:cubicBezTo>
                          <a:cubicBezTo>
                            <a:pt x="134" y="274"/>
                            <a:pt x="175" y="282"/>
                            <a:pt x="216" y="290"/>
                          </a:cubicBezTo>
                          <a:cubicBezTo>
                            <a:pt x="256" y="297"/>
                            <a:pt x="323" y="299"/>
                            <a:pt x="352" y="302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99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38" name="Freeform 12">
                      <a:extLst>
                        <a:ext uri="{FF2B5EF4-FFF2-40B4-BE49-F238E27FC236}">
                          <a16:creationId xmlns:a16="http://schemas.microsoft.com/office/drawing/2014/main" id="{40A4BBE3-54F8-6A47-0641-4A169ADD581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468" y="3214"/>
                      <a:ext cx="352" cy="302"/>
                    </a:xfrm>
                    <a:custGeom>
                      <a:avLst/>
                      <a:gdLst>
                        <a:gd name="T0" fmla="*/ 0 w 352"/>
                        <a:gd name="T1" fmla="*/ 302 h 302"/>
                        <a:gd name="T2" fmla="*/ 108 w 352"/>
                        <a:gd name="T3" fmla="*/ 294 h 302"/>
                        <a:gd name="T4" fmla="*/ 200 w 352"/>
                        <a:gd name="T5" fmla="*/ 258 h 302"/>
                        <a:gd name="T6" fmla="*/ 240 w 352"/>
                        <a:gd name="T7" fmla="*/ 202 h 302"/>
                        <a:gd name="T8" fmla="*/ 252 w 352"/>
                        <a:gd name="T9" fmla="*/ 98 h 302"/>
                        <a:gd name="T10" fmla="*/ 212 w 352"/>
                        <a:gd name="T11" fmla="*/ 34 h 302"/>
                        <a:gd name="T12" fmla="*/ 148 w 352"/>
                        <a:gd name="T13" fmla="*/ 2 h 302"/>
                        <a:gd name="T14" fmla="*/ 96 w 352"/>
                        <a:gd name="T15" fmla="*/ 25 h 302"/>
                        <a:gd name="T16" fmla="*/ 52 w 352"/>
                        <a:gd name="T17" fmla="*/ 94 h 302"/>
                        <a:gd name="T18" fmla="*/ 56 w 352"/>
                        <a:gd name="T19" fmla="*/ 190 h 302"/>
                        <a:gd name="T20" fmla="*/ 108 w 352"/>
                        <a:gd name="T21" fmla="*/ 258 h 302"/>
                        <a:gd name="T22" fmla="*/ 216 w 352"/>
                        <a:gd name="T23" fmla="*/ 290 h 302"/>
                        <a:gd name="T24" fmla="*/ 352 w 352"/>
                        <a:gd name="T25" fmla="*/ 302 h 30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352" h="302">
                          <a:moveTo>
                            <a:pt x="0" y="302"/>
                          </a:moveTo>
                          <a:cubicBezTo>
                            <a:pt x="18" y="300"/>
                            <a:pt x="74" y="301"/>
                            <a:pt x="108" y="294"/>
                          </a:cubicBezTo>
                          <a:cubicBezTo>
                            <a:pt x="141" y="286"/>
                            <a:pt x="177" y="273"/>
                            <a:pt x="200" y="258"/>
                          </a:cubicBezTo>
                          <a:cubicBezTo>
                            <a:pt x="222" y="242"/>
                            <a:pt x="231" y="228"/>
                            <a:pt x="240" y="202"/>
                          </a:cubicBezTo>
                          <a:cubicBezTo>
                            <a:pt x="248" y="175"/>
                            <a:pt x="256" y="126"/>
                            <a:pt x="252" y="98"/>
                          </a:cubicBezTo>
                          <a:cubicBezTo>
                            <a:pt x="247" y="70"/>
                            <a:pt x="229" y="49"/>
                            <a:pt x="212" y="34"/>
                          </a:cubicBezTo>
                          <a:cubicBezTo>
                            <a:pt x="194" y="18"/>
                            <a:pt x="167" y="3"/>
                            <a:pt x="148" y="2"/>
                          </a:cubicBezTo>
                          <a:cubicBezTo>
                            <a:pt x="128" y="0"/>
                            <a:pt x="112" y="9"/>
                            <a:pt x="96" y="25"/>
                          </a:cubicBezTo>
                          <a:cubicBezTo>
                            <a:pt x="80" y="40"/>
                            <a:pt x="58" y="66"/>
                            <a:pt x="52" y="94"/>
                          </a:cubicBezTo>
                          <a:cubicBezTo>
                            <a:pt x="45" y="121"/>
                            <a:pt x="46" y="162"/>
                            <a:pt x="56" y="190"/>
                          </a:cubicBezTo>
                          <a:cubicBezTo>
                            <a:pt x="65" y="217"/>
                            <a:pt x="81" y="241"/>
                            <a:pt x="108" y="258"/>
                          </a:cubicBezTo>
                          <a:cubicBezTo>
                            <a:pt x="134" y="274"/>
                            <a:pt x="175" y="282"/>
                            <a:pt x="216" y="290"/>
                          </a:cubicBezTo>
                          <a:cubicBezTo>
                            <a:pt x="256" y="297"/>
                            <a:pt x="323" y="299"/>
                            <a:pt x="352" y="302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99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" name="Freeform 13">
                      <a:extLst>
                        <a:ext uri="{FF2B5EF4-FFF2-40B4-BE49-F238E27FC236}">
                          <a16:creationId xmlns:a16="http://schemas.microsoft.com/office/drawing/2014/main" id="{273C8846-3D39-6B65-A216-E3BE7FB18E5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800" y="3212"/>
                      <a:ext cx="352" cy="302"/>
                    </a:xfrm>
                    <a:custGeom>
                      <a:avLst/>
                      <a:gdLst>
                        <a:gd name="T0" fmla="*/ 0 w 352"/>
                        <a:gd name="T1" fmla="*/ 302 h 302"/>
                        <a:gd name="T2" fmla="*/ 108 w 352"/>
                        <a:gd name="T3" fmla="*/ 294 h 302"/>
                        <a:gd name="T4" fmla="*/ 200 w 352"/>
                        <a:gd name="T5" fmla="*/ 258 h 302"/>
                        <a:gd name="T6" fmla="*/ 240 w 352"/>
                        <a:gd name="T7" fmla="*/ 202 h 302"/>
                        <a:gd name="T8" fmla="*/ 252 w 352"/>
                        <a:gd name="T9" fmla="*/ 98 h 302"/>
                        <a:gd name="T10" fmla="*/ 212 w 352"/>
                        <a:gd name="T11" fmla="*/ 34 h 302"/>
                        <a:gd name="T12" fmla="*/ 148 w 352"/>
                        <a:gd name="T13" fmla="*/ 2 h 302"/>
                        <a:gd name="T14" fmla="*/ 96 w 352"/>
                        <a:gd name="T15" fmla="*/ 25 h 302"/>
                        <a:gd name="T16" fmla="*/ 52 w 352"/>
                        <a:gd name="T17" fmla="*/ 94 h 302"/>
                        <a:gd name="T18" fmla="*/ 56 w 352"/>
                        <a:gd name="T19" fmla="*/ 190 h 302"/>
                        <a:gd name="T20" fmla="*/ 108 w 352"/>
                        <a:gd name="T21" fmla="*/ 258 h 302"/>
                        <a:gd name="T22" fmla="*/ 216 w 352"/>
                        <a:gd name="T23" fmla="*/ 290 h 302"/>
                        <a:gd name="T24" fmla="*/ 352 w 352"/>
                        <a:gd name="T25" fmla="*/ 302 h 30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352" h="302">
                          <a:moveTo>
                            <a:pt x="0" y="302"/>
                          </a:moveTo>
                          <a:cubicBezTo>
                            <a:pt x="18" y="300"/>
                            <a:pt x="74" y="301"/>
                            <a:pt x="108" y="294"/>
                          </a:cubicBezTo>
                          <a:cubicBezTo>
                            <a:pt x="141" y="286"/>
                            <a:pt x="177" y="273"/>
                            <a:pt x="200" y="258"/>
                          </a:cubicBezTo>
                          <a:cubicBezTo>
                            <a:pt x="222" y="242"/>
                            <a:pt x="231" y="228"/>
                            <a:pt x="240" y="202"/>
                          </a:cubicBezTo>
                          <a:cubicBezTo>
                            <a:pt x="248" y="175"/>
                            <a:pt x="256" y="126"/>
                            <a:pt x="252" y="98"/>
                          </a:cubicBezTo>
                          <a:cubicBezTo>
                            <a:pt x="247" y="70"/>
                            <a:pt x="229" y="49"/>
                            <a:pt x="212" y="34"/>
                          </a:cubicBezTo>
                          <a:cubicBezTo>
                            <a:pt x="194" y="18"/>
                            <a:pt x="167" y="3"/>
                            <a:pt x="148" y="2"/>
                          </a:cubicBezTo>
                          <a:cubicBezTo>
                            <a:pt x="128" y="0"/>
                            <a:pt x="112" y="9"/>
                            <a:pt x="96" y="25"/>
                          </a:cubicBezTo>
                          <a:cubicBezTo>
                            <a:pt x="80" y="40"/>
                            <a:pt x="58" y="66"/>
                            <a:pt x="52" y="94"/>
                          </a:cubicBezTo>
                          <a:cubicBezTo>
                            <a:pt x="45" y="121"/>
                            <a:pt x="46" y="162"/>
                            <a:pt x="56" y="190"/>
                          </a:cubicBezTo>
                          <a:cubicBezTo>
                            <a:pt x="65" y="217"/>
                            <a:pt x="81" y="241"/>
                            <a:pt x="108" y="258"/>
                          </a:cubicBezTo>
                          <a:cubicBezTo>
                            <a:pt x="134" y="274"/>
                            <a:pt x="175" y="282"/>
                            <a:pt x="216" y="290"/>
                          </a:cubicBezTo>
                          <a:cubicBezTo>
                            <a:pt x="256" y="297"/>
                            <a:pt x="323" y="299"/>
                            <a:pt x="352" y="302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99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" name="Freeform 14">
                      <a:extLst>
                        <a:ext uri="{FF2B5EF4-FFF2-40B4-BE49-F238E27FC236}">
                          <a16:creationId xmlns:a16="http://schemas.microsoft.com/office/drawing/2014/main" id="{DF3B52F8-1144-618B-AF23-0EE62F3EE43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132" y="3210"/>
                      <a:ext cx="352" cy="302"/>
                    </a:xfrm>
                    <a:custGeom>
                      <a:avLst/>
                      <a:gdLst>
                        <a:gd name="T0" fmla="*/ 0 w 352"/>
                        <a:gd name="T1" fmla="*/ 302 h 302"/>
                        <a:gd name="T2" fmla="*/ 108 w 352"/>
                        <a:gd name="T3" fmla="*/ 294 h 302"/>
                        <a:gd name="T4" fmla="*/ 200 w 352"/>
                        <a:gd name="T5" fmla="*/ 258 h 302"/>
                        <a:gd name="T6" fmla="*/ 240 w 352"/>
                        <a:gd name="T7" fmla="*/ 202 h 302"/>
                        <a:gd name="T8" fmla="*/ 252 w 352"/>
                        <a:gd name="T9" fmla="*/ 98 h 302"/>
                        <a:gd name="T10" fmla="*/ 212 w 352"/>
                        <a:gd name="T11" fmla="*/ 34 h 302"/>
                        <a:gd name="T12" fmla="*/ 148 w 352"/>
                        <a:gd name="T13" fmla="*/ 2 h 302"/>
                        <a:gd name="T14" fmla="*/ 96 w 352"/>
                        <a:gd name="T15" fmla="*/ 25 h 302"/>
                        <a:gd name="T16" fmla="*/ 52 w 352"/>
                        <a:gd name="T17" fmla="*/ 94 h 302"/>
                        <a:gd name="T18" fmla="*/ 56 w 352"/>
                        <a:gd name="T19" fmla="*/ 190 h 302"/>
                        <a:gd name="T20" fmla="*/ 108 w 352"/>
                        <a:gd name="T21" fmla="*/ 258 h 302"/>
                        <a:gd name="T22" fmla="*/ 216 w 352"/>
                        <a:gd name="T23" fmla="*/ 290 h 302"/>
                        <a:gd name="T24" fmla="*/ 352 w 352"/>
                        <a:gd name="T25" fmla="*/ 302 h 30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352" h="302">
                          <a:moveTo>
                            <a:pt x="0" y="302"/>
                          </a:moveTo>
                          <a:cubicBezTo>
                            <a:pt x="18" y="300"/>
                            <a:pt x="74" y="301"/>
                            <a:pt x="108" y="294"/>
                          </a:cubicBezTo>
                          <a:cubicBezTo>
                            <a:pt x="141" y="286"/>
                            <a:pt x="177" y="273"/>
                            <a:pt x="200" y="258"/>
                          </a:cubicBezTo>
                          <a:cubicBezTo>
                            <a:pt x="222" y="242"/>
                            <a:pt x="231" y="228"/>
                            <a:pt x="240" y="202"/>
                          </a:cubicBezTo>
                          <a:cubicBezTo>
                            <a:pt x="248" y="175"/>
                            <a:pt x="256" y="126"/>
                            <a:pt x="252" y="98"/>
                          </a:cubicBezTo>
                          <a:cubicBezTo>
                            <a:pt x="247" y="70"/>
                            <a:pt x="229" y="49"/>
                            <a:pt x="212" y="34"/>
                          </a:cubicBezTo>
                          <a:cubicBezTo>
                            <a:pt x="194" y="18"/>
                            <a:pt x="167" y="3"/>
                            <a:pt x="148" y="2"/>
                          </a:cubicBezTo>
                          <a:cubicBezTo>
                            <a:pt x="128" y="0"/>
                            <a:pt x="112" y="9"/>
                            <a:pt x="96" y="25"/>
                          </a:cubicBezTo>
                          <a:cubicBezTo>
                            <a:pt x="80" y="40"/>
                            <a:pt x="58" y="66"/>
                            <a:pt x="52" y="94"/>
                          </a:cubicBezTo>
                          <a:cubicBezTo>
                            <a:pt x="45" y="121"/>
                            <a:pt x="46" y="162"/>
                            <a:pt x="56" y="190"/>
                          </a:cubicBezTo>
                          <a:cubicBezTo>
                            <a:pt x="65" y="217"/>
                            <a:pt x="81" y="241"/>
                            <a:pt x="108" y="258"/>
                          </a:cubicBezTo>
                          <a:cubicBezTo>
                            <a:pt x="134" y="274"/>
                            <a:pt x="175" y="282"/>
                            <a:pt x="216" y="290"/>
                          </a:cubicBezTo>
                          <a:cubicBezTo>
                            <a:pt x="256" y="297"/>
                            <a:pt x="323" y="299"/>
                            <a:pt x="352" y="302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99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" name="Freeform 15">
                      <a:extLst>
                        <a:ext uri="{FF2B5EF4-FFF2-40B4-BE49-F238E27FC236}">
                          <a16:creationId xmlns:a16="http://schemas.microsoft.com/office/drawing/2014/main" id="{BFAE02F8-0862-33C9-5264-84AC03C8152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464" y="3208"/>
                      <a:ext cx="352" cy="302"/>
                    </a:xfrm>
                    <a:custGeom>
                      <a:avLst/>
                      <a:gdLst>
                        <a:gd name="T0" fmla="*/ 0 w 352"/>
                        <a:gd name="T1" fmla="*/ 302 h 302"/>
                        <a:gd name="T2" fmla="*/ 108 w 352"/>
                        <a:gd name="T3" fmla="*/ 294 h 302"/>
                        <a:gd name="T4" fmla="*/ 200 w 352"/>
                        <a:gd name="T5" fmla="*/ 258 h 302"/>
                        <a:gd name="T6" fmla="*/ 240 w 352"/>
                        <a:gd name="T7" fmla="*/ 202 h 302"/>
                        <a:gd name="T8" fmla="*/ 252 w 352"/>
                        <a:gd name="T9" fmla="*/ 98 h 302"/>
                        <a:gd name="T10" fmla="*/ 212 w 352"/>
                        <a:gd name="T11" fmla="*/ 34 h 302"/>
                        <a:gd name="T12" fmla="*/ 148 w 352"/>
                        <a:gd name="T13" fmla="*/ 2 h 302"/>
                        <a:gd name="T14" fmla="*/ 96 w 352"/>
                        <a:gd name="T15" fmla="*/ 25 h 302"/>
                        <a:gd name="T16" fmla="*/ 52 w 352"/>
                        <a:gd name="T17" fmla="*/ 94 h 302"/>
                        <a:gd name="T18" fmla="*/ 56 w 352"/>
                        <a:gd name="T19" fmla="*/ 190 h 302"/>
                        <a:gd name="T20" fmla="*/ 108 w 352"/>
                        <a:gd name="T21" fmla="*/ 258 h 302"/>
                        <a:gd name="T22" fmla="*/ 216 w 352"/>
                        <a:gd name="T23" fmla="*/ 290 h 302"/>
                        <a:gd name="T24" fmla="*/ 352 w 352"/>
                        <a:gd name="T25" fmla="*/ 302 h 30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352" h="302">
                          <a:moveTo>
                            <a:pt x="0" y="302"/>
                          </a:moveTo>
                          <a:cubicBezTo>
                            <a:pt x="18" y="300"/>
                            <a:pt x="74" y="301"/>
                            <a:pt x="108" y="294"/>
                          </a:cubicBezTo>
                          <a:cubicBezTo>
                            <a:pt x="141" y="286"/>
                            <a:pt x="177" y="273"/>
                            <a:pt x="200" y="258"/>
                          </a:cubicBezTo>
                          <a:cubicBezTo>
                            <a:pt x="222" y="242"/>
                            <a:pt x="231" y="228"/>
                            <a:pt x="240" y="202"/>
                          </a:cubicBezTo>
                          <a:cubicBezTo>
                            <a:pt x="248" y="175"/>
                            <a:pt x="256" y="126"/>
                            <a:pt x="252" y="98"/>
                          </a:cubicBezTo>
                          <a:cubicBezTo>
                            <a:pt x="247" y="70"/>
                            <a:pt x="229" y="49"/>
                            <a:pt x="212" y="34"/>
                          </a:cubicBezTo>
                          <a:cubicBezTo>
                            <a:pt x="194" y="18"/>
                            <a:pt x="167" y="3"/>
                            <a:pt x="148" y="2"/>
                          </a:cubicBezTo>
                          <a:cubicBezTo>
                            <a:pt x="128" y="0"/>
                            <a:pt x="112" y="9"/>
                            <a:pt x="96" y="25"/>
                          </a:cubicBezTo>
                          <a:cubicBezTo>
                            <a:pt x="80" y="40"/>
                            <a:pt x="58" y="66"/>
                            <a:pt x="52" y="94"/>
                          </a:cubicBezTo>
                          <a:cubicBezTo>
                            <a:pt x="45" y="121"/>
                            <a:pt x="46" y="162"/>
                            <a:pt x="56" y="190"/>
                          </a:cubicBezTo>
                          <a:cubicBezTo>
                            <a:pt x="65" y="217"/>
                            <a:pt x="81" y="241"/>
                            <a:pt x="108" y="258"/>
                          </a:cubicBezTo>
                          <a:cubicBezTo>
                            <a:pt x="134" y="274"/>
                            <a:pt x="175" y="282"/>
                            <a:pt x="216" y="290"/>
                          </a:cubicBezTo>
                          <a:cubicBezTo>
                            <a:pt x="256" y="297"/>
                            <a:pt x="323" y="299"/>
                            <a:pt x="352" y="302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99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" name="Freeform 16">
                      <a:extLst>
                        <a:ext uri="{FF2B5EF4-FFF2-40B4-BE49-F238E27FC236}">
                          <a16:creationId xmlns:a16="http://schemas.microsoft.com/office/drawing/2014/main" id="{FE370EF0-E338-E01E-D6AA-AA3F1812C30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796" y="3206"/>
                      <a:ext cx="352" cy="302"/>
                    </a:xfrm>
                    <a:custGeom>
                      <a:avLst/>
                      <a:gdLst>
                        <a:gd name="T0" fmla="*/ 0 w 352"/>
                        <a:gd name="T1" fmla="*/ 302 h 302"/>
                        <a:gd name="T2" fmla="*/ 108 w 352"/>
                        <a:gd name="T3" fmla="*/ 294 h 302"/>
                        <a:gd name="T4" fmla="*/ 200 w 352"/>
                        <a:gd name="T5" fmla="*/ 258 h 302"/>
                        <a:gd name="T6" fmla="*/ 240 w 352"/>
                        <a:gd name="T7" fmla="*/ 202 h 302"/>
                        <a:gd name="T8" fmla="*/ 252 w 352"/>
                        <a:gd name="T9" fmla="*/ 98 h 302"/>
                        <a:gd name="T10" fmla="*/ 212 w 352"/>
                        <a:gd name="T11" fmla="*/ 34 h 302"/>
                        <a:gd name="T12" fmla="*/ 148 w 352"/>
                        <a:gd name="T13" fmla="*/ 2 h 302"/>
                        <a:gd name="T14" fmla="*/ 96 w 352"/>
                        <a:gd name="T15" fmla="*/ 25 h 302"/>
                        <a:gd name="T16" fmla="*/ 52 w 352"/>
                        <a:gd name="T17" fmla="*/ 94 h 302"/>
                        <a:gd name="T18" fmla="*/ 56 w 352"/>
                        <a:gd name="T19" fmla="*/ 190 h 302"/>
                        <a:gd name="T20" fmla="*/ 108 w 352"/>
                        <a:gd name="T21" fmla="*/ 258 h 302"/>
                        <a:gd name="T22" fmla="*/ 216 w 352"/>
                        <a:gd name="T23" fmla="*/ 290 h 302"/>
                        <a:gd name="T24" fmla="*/ 352 w 352"/>
                        <a:gd name="T25" fmla="*/ 302 h 30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352" h="302">
                          <a:moveTo>
                            <a:pt x="0" y="302"/>
                          </a:moveTo>
                          <a:cubicBezTo>
                            <a:pt x="18" y="300"/>
                            <a:pt x="74" y="301"/>
                            <a:pt x="108" y="294"/>
                          </a:cubicBezTo>
                          <a:cubicBezTo>
                            <a:pt x="141" y="286"/>
                            <a:pt x="177" y="273"/>
                            <a:pt x="200" y="258"/>
                          </a:cubicBezTo>
                          <a:cubicBezTo>
                            <a:pt x="222" y="242"/>
                            <a:pt x="231" y="228"/>
                            <a:pt x="240" y="202"/>
                          </a:cubicBezTo>
                          <a:cubicBezTo>
                            <a:pt x="248" y="175"/>
                            <a:pt x="256" y="126"/>
                            <a:pt x="252" y="98"/>
                          </a:cubicBezTo>
                          <a:cubicBezTo>
                            <a:pt x="247" y="70"/>
                            <a:pt x="229" y="49"/>
                            <a:pt x="212" y="34"/>
                          </a:cubicBezTo>
                          <a:cubicBezTo>
                            <a:pt x="194" y="18"/>
                            <a:pt x="167" y="3"/>
                            <a:pt x="148" y="2"/>
                          </a:cubicBezTo>
                          <a:cubicBezTo>
                            <a:pt x="128" y="0"/>
                            <a:pt x="112" y="9"/>
                            <a:pt x="96" y="25"/>
                          </a:cubicBezTo>
                          <a:cubicBezTo>
                            <a:pt x="80" y="40"/>
                            <a:pt x="58" y="66"/>
                            <a:pt x="52" y="94"/>
                          </a:cubicBezTo>
                          <a:cubicBezTo>
                            <a:pt x="45" y="121"/>
                            <a:pt x="46" y="162"/>
                            <a:pt x="56" y="190"/>
                          </a:cubicBezTo>
                          <a:cubicBezTo>
                            <a:pt x="65" y="217"/>
                            <a:pt x="81" y="241"/>
                            <a:pt x="108" y="258"/>
                          </a:cubicBezTo>
                          <a:cubicBezTo>
                            <a:pt x="134" y="274"/>
                            <a:pt x="175" y="282"/>
                            <a:pt x="216" y="290"/>
                          </a:cubicBezTo>
                          <a:cubicBezTo>
                            <a:pt x="256" y="297"/>
                            <a:pt x="323" y="299"/>
                            <a:pt x="352" y="302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99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3" name="Group 17">
                    <a:extLst>
                      <a:ext uri="{FF2B5EF4-FFF2-40B4-BE49-F238E27FC236}">
                        <a16:creationId xmlns:a16="http://schemas.microsoft.com/office/drawing/2014/main" id="{DA8084BE-C1E0-3363-0BAE-95B5FB9685FD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 rot="21588453" flipV="1">
                    <a:off x="7145131" y="2290335"/>
                    <a:ext cx="1057661" cy="72114"/>
                    <a:chOff x="1392" y="1488"/>
                    <a:chExt cx="1584" cy="0"/>
                  </a:xfrm>
                </p:grpSpPr>
                <p:sp>
                  <p:nvSpPr>
                    <p:cNvPr id="34" name="Line 18">
                      <a:extLst>
                        <a:ext uri="{FF2B5EF4-FFF2-40B4-BE49-F238E27FC236}">
                          <a16:creationId xmlns:a16="http://schemas.microsoft.com/office/drawing/2014/main" id="{4BC88472-0599-40BF-22CC-ADDCF4161300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392" y="1488"/>
                      <a:ext cx="86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9900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" name="Line 19">
                      <a:extLst>
                        <a:ext uri="{FF2B5EF4-FFF2-40B4-BE49-F238E27FC236}">
                          <a16:creationId xmlns:a16="http://schemas.microsoft.com/office/drawing/2014/main" id="{105883B5-1898-8324-0DD4-979480174AA2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392" y="1488"/>
                      <a:ext cx="158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99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5" name="Group 9">
                    <a:extLst>
                      <a:ext uri="{FF2B5EF4-FFF2-40B4-BE49-F238E27FC236}">
                        <a16:creationId xmlns:a16="http://schemas.microsoft.com/office/drawing/2014/main" id="{E7E99676-C3FA-3A6F-144B-8629196D18CE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 rot="19777948" flipH="1" flipV="1">
                    <a:off x="7684239" y="3599060"/>
                    <a:ext cx="1119188" cy="149225"/>
                    <a:chOff x="804" y="3206"/>
                    <a:chExt cx="2344" cy="314"/>
                  </a:xfrm>
                </p:grpSpPr>
                <p:sp>
                  <p:nvSpPr>
                    <p:cNvPr id="27" name="Freeform 10">
                      <a:extLst>
                        <a:ext uri="{FF2B5EF4-FFF2-40B4-BE49-F238E27FC236}">
                          <a16:creationId xmlns:a16="http://schemas.microsoft.com/office/drawing/2014/main" id="{AEC900BB-CD48-7B1F-4180-2D71DAEB861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804" y="3218"/>
                      <a:ext cx="352" cy="302"/>
                    </a:xfrm>
                    <a:custGeom>
                      <a:avLst/>
                      <a:gdLst>
                        <a:gd name="T0" fmla="*/ 0 w 352"/>
                        <a:gd name="T1" fmla="*/ 302 h 302"/>
                        <a:gd name="T2" fmla="*/ 108 w 352"/>
                        <a:gd name="T3" fmla="*/ 294 h 302"/>
                        <a:gd name="T4" fmla="*/ 200 w 352"/>
                        <a:gd name="T5" fmla="*/ 258 h 302"/>
                        <a:gd name="T6" fmla="*/ 240 w 352"/>
                        <a:gd name="T7" fmla="*/ 202 h 302"/>
                        <a:gd name="T8" fmla="*/ 252 w 352"/>
                        <a:gd name="T9" fmla="*/ 98 h 302"/>
                        <a:gd name="T10" fmla="*/ 212 w 352"/>
                        <a:gd name="T11" fmla="*/ 34 h 302"/>
                        <a:gd name="T12" fmla="*/ 148 w 352"/>
                        <a:gd name="T13" fmla="*/ 2 h 302"/>
                        <a:gd name="T14" fmla="*/ 96 w 352"/>
                        <a:gd name="T15" fmla="*/ 25 h 302"/>
                        <a:gd name="T16" fmla="*/ 52 w 352"/>
                        <a:gd name="T17" fmla="*/ 94 h 302"/>
                        <a:gd name="T18" fmla="*/ 56 w 352"/>
                        <a:gd name="T19" fmla="*/ 190 h 302"/>
                        <a:gd name="T20" fmla="*/ 108 w 352"/>
                        <a:gd name="T21" fmla="*/ 258 h 302"/>
                        <a:gd name="T22" fmla="*/ 216 w 352"/>
                        <a:gd name="T23" fmla="*/ 290 h 302"/>
                        <a:gd name="T24" fmla="*/ 352 w 352"/>
                        <a:gd name="T25" fmla="*/ 302 h 30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352" h="302">
                          <a:moveTo>
                            <a:pt x="0" y="302"/>
                          </a:moveTo>
                          <a:cubicBezTo>
                            <a:pt x="18" y="300"/>
                            <a:pt x="74" y="301"/>
                            <a:pt x="108" y="294"/>
                          </a:cubicBezTo>
                          <a:cubicBezTo>
                            <a:pt x="141" y="286"/>
                            <a:pt x="177" y="273"/>
                            <a:pt x="200" y="258"/>
                          </a:cubicBezTo>
                          <a:cubicBezTo>
                            <a:pt x="222" y="242"/>
                            <a:pt x="231" y="228"/>
                            <a:pt x="240" y="202"/>
                          </a:cubicBezTo>
                          <a:cubicBezTo>
                            <a:pt x="248" y="175"/>
                            <a:pt x="256" y="126"/>
                            <a:pt x="252" y="98"/>
                          </a:cubicBezTo>
                          <a:cubicBezTo>
                            <a:pt x="247" y="70"/>
                            <a:pt x="229" y="49"/>
                            <a:pt x="212" y="34"/>
                          </a:cubicBezTo>
                          <a:cubicBezTo>
                            <a:pt x="194" y="18"/>
                            <a:pt x="167" y="3"/>
                            <a:pt x="148" y="2"/>
                          </a:cubicBezTo>
                          <a:cubicBezTo>
                            <a:pt x="128" y="0"/>
                            <a:pt x="112" y="9"/>
                            <a:pt x="96" y="25"/>
                          </a:cubicBezTo>
                          <a:cubicBezTo>
                            <a:pt x="80" y="40"/>
                            <a:pt x="58" y="66"/>
                            <a:pt x="52" y="94"/>
                          </a:cubicBezTo>
                          <a:cubicBezTo>
                            <a:pt x="45" y="121"/>
                            <a:pt x="46" y="162"/>
                            <a:pt x="56" y="190"/>
                          </a:cubicBezTo>
                          <a:cubicBezTo>
                            <a:pt x="65" y="217"/>
                            <a:pt x="81" y="241"/>
                            <a:pt x="108" y="258"/>
                          </a:cubicBezTo>
                          <a:cubicBezTo>
                            <a:pt x="134" y="274"/>
                            <a:pt x="175" y="282"/>
                            <a:pt x="216" y="290"/>
                          </a:cubicBezTo>
                          <a:cubicBezTo>
                            <a:pt x="256" y="297"/>
                            <a:pt x="323" y="299"/>
                            <a:pt x="352" y="302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99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" name="Freeform 11">
                      <a:extLst>
                        <a:ext uri="{FF2B5EF4-FFF2-40B4-BE49-F238E27FC236}">
                          <a16:creationId xmlns:a16="http://schemas.microsoft.com/office/drawing/2014/main" id="{A493F5A4-6AF1-82C7-1CF1-B616757B916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136" y="3216"/>
                      <a:ext cx="352" cy="302"/>
                    </a:xfrm>
                    <a:custGeom>
                      <a:avLst/>
                      <a:gdLst>
                        <a:gd name="T0" fmla="*/ 0 w 352"/>
                        <a:gd name="T1" fmla="*/ 302 h 302"/>
                        <a:gd name="T2" fmla="*/ 108 w 352"/>
                        <a:gd name="T3" fmla="*/ 294 h 302"/>
                        <a:gd name="T4" fmla="*/ 200 w 352"/>
                        <a:gd name="T5" fmla="*/ 258 h 302"/>
                        <a:gd name="T6" fmla="*/ 240 w 352"/>
                        <a:gd name="T7" fmla="*/ 202 h 302"/>
                        <a:gd name="T8" fmla="*/ 252 w 352"/>
                        <a:gd name="T9" fmla="*/ 98 h 302"/>
                        <a:gd name="T10" fmla="*/ 212 w 352"/>
                        <a:gd name="T11" fmla="*/ 34 h 302"/>
                        <a:gd name="T12" fmla="*/ 148 w 352"/>
                        <a:gd name="T13" fmla="*/ 2 h 302"/>
                        <a:gd name="T14" fmla="*/ 96 w 352"/>
                        <a:gd name="T15" fmla="*/ 25 h 302"/>
                        <a:gd name="T16" fmla="*/ 52 w 352"/>
                        <a:gd name="T17" fmla="*/ 94 h 302"/>
                        <a:gd name="T18" fmla="*/ 56 w 352"/>
                        <a:gd name="T19" fmla="*/ 190 h 302"/>
                        <a:gd name="T20" fmla="*/ 108 w 352"/>
                        <a:gd name="T21" fmla="*/ 258 h 302"/>
                        <a:gd name="T22" fmla="*/ 216 w 352"/>
                        <a:gd name="T23" fmla="*/ 290 h 302"/>
                        <a:gd name="T24" fmla="*/ 352 w 352"/>
                        <a:gd name="T25" fmla="*/ 302 h 30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352" h="302">
                          <a:moveTo>
                            <a:pt x="0" y="302"/>
                          </a:moveTo>
                          <a:cubicBezTo>
                            <a:pt x="18" y="300"/>
                            <a:pt x="74" y="301"/>
                            <a:pt x="108" y="294"/>
                          </a:cubicBezTo>
                          <a:cubicBezTo>
                            <a:pt x="141" y="286"/>
                            <a:pt x="177" y="273"/>
                            <a:pt x="200" y="258"/>
                          </a:cubicBezTo>
                          <a:cubicBezTo>
                            <a:pt x="222" y="242"/>
                            <a:pt x="231" y="228"/>
                            <a:pt x="240" y="202"/>
                          </a:cubicBezTo>
                          <a:cubicBezTo>
                            <a:pt x="248" y="175"/>
                            <a:pt x="256" y="126"/>
                            <a:pt x="252" y="98"/>
                          </a:cubicBezTo>
                          <a:cubicBezTo>
                            <a:pt x="247" y="70"/>
                            <a:pt x="229" y="49"/>
                            <a:pt x="212" y="34"/>
                          </a:cubicBezTo>
                          <a:cubicBezTo>
                            <a:pt x="194" y="18"/>
                            <a:pt x="167" y="3"/>
                            <a:pt x="148" y="2"/>
                          </a:cubicBezTo>
                          <a:cubicBezTo>
                            <a:pt x="128" y="0"/>
                            <a:pt x="112" y="9"/>
                            <a:pt x="96" y="25"/>
                          </a:cubicBezTo>
                          <a:cubicBezTo>
                            <a:pt x="80" y="40"/>
                            <a:pt x="58" y="66"/>
                            <a:pt x="52" y="94"/>
                          </a:cubicBezTo>
                          <a:cubicBezTo>
                            <a:pt x="45" y="121"/>
                            <a:pt x="46" y="162"/>
                            <a:pt x="56" y="190"/>
                          </a:cubicBezTo>
                          <a:cubicBezTo>
                            <a:pt x="65" y="217"/>
                            <a:pt x="81" y="241"/>
                            <a:pt x="108" y="258"/>
                          </a:cubicBezTo>
                          <a:cubicBezTo>
                            <a:pt x="134" y="274"/>
                            <a:pt x="175" y="282"/>
                            <a:pt x="216" y="290"/>
                          </a:cubicBezTo>
                          <a:cubicBezTo>
                            <a:pt x="256" y="297"/>
                            <a:pt x="323" y="299"/>
                            <a:pt x="352" y="302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99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" name="Freeform 12">
                      <a:extLst>
                        <a:ext uri="{FF2B5EF4-FFF2-40B4-BE49-F238E27FC236}">
                          <a16:creationId xmlns:a16="http://schemas.microsoft.com/office/drawing/2014/main" id="{BB94FE71-E8BF-5CED-5D9E-428A8C3E968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468" y="3214"/>
                      <a:ext cx="352" cy="302"/>
                    </a:xfrm>
                    <a:custGeom>
                      <a:avLst/>
                      <a:gdLst>
                        <a:gd name="T0" fmla="*/ 0 w 352"/>
                        <a:gd name="T1" fmla="*/ 302 h 302"/>
                        <a:gd name="T2" fmla="*/ 108 w 352"/>
                        <a:gd name="T3" fmla="*/ 294 h 302"/>
                        <a:gd name="T4" fmla="*/ 200 w 352"/>
                        <a:gd name="T5" fmla="*/ 258 h 302"/>
                        <a:gd name="T6" fmla="*/ 240 w 352"/>
                        <a:gd name="T7" fmla="*/ 202 h 302"/>
                        <a:gd name="T8" fmla="*/ 252 w 352"/>
                        <a:gd name="T9" fmla="*/ 98 h 302"/>
                        <a:gd name="T10" fmla="*/ 212 w 352"/>
                        <a:gd name="T11" fmla="*/ 34 h 302"/>
                        <a:gd name="T12" fmla="*/ 148 w 352"/>
                        <a:gd name="T13" fmla="*/ 2 h 302"/>
                        <a:gd name="T14" fmla="*/ 96 w 352"/>
                        <a:gd name="T15" fmla="*/ 25 h 302"/>
                        <a:gd name="T16" fmla="*/ 52 w 352"/>
                        <a:gd name="T17" fmla="*/ 94 h 302"/>
                        <a:gd name="T18" fmla="*/ 56 w 352"/>
                        <a:gd name="T19" fmla="*/ 190 h 302"/>
                        <a:gd name="T20" fmla="*/ 108 w 352"/>
                        <a:gd name="T21" fmla="*/ 258 h 302"/>
                        <a:gd name="T22" fmla="*/ 216 w 352"/>
                        <a:gd name="T23" fmla="*/ 290 h 302"/>
                        <a:gd name="T24" fmla="*/ 352 w 352"/>
                        <a:gd name="T25" fmla="*/ 302 h 30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352" h="302">
                          <a:moveTo>
                            <a:pt x="0" y="302"/>
                          </a:moveTo>
                          <a:cubicBezTo>
                            <a:pt x="18" y="300"/>
                            <a:pt x="74" y="301"/>
                            <a:pt x="108" y="294"/>
                          </a:cubicBezTo>
                          <a:cubicBezTo>
                            <a:pt x="141" y="286"/>
                            <a:pt x="177" y="273"/>
                            <a:pt x="200" y="258"/>
                          </a:cubicBezTo>
                          <a:cubicBezTo>
                            <a:pt x="222" y="242"/>
                            <a:pt x="231" y="228"/>
                            <a:pt x="240" y="202"/>
                          </a:cubicBezTo>
                          <a:cubicBezTo>
                            <a:pt x="248" y="175"/>
                            <a:pt x="256" y="126"/>
                            <a:pt x="252" y="98"/>
                          </a:cubicBezTo>
                          <a:cubicBezTo>
                            <a:pt x="247" y="70"/>
                            <a:pt x="229" y="49"/>
                            <a:pt x="212" y="34"/>
                          </a:cubicBezTo>
                          <a:cubicBezTo>
                            <a:pt x="194" y="18"/>
                            <a:pt x="167" y="3"/>
                            <a:pt x="148" y="2"/>
                          </a:cubicBezTo>
                          <a:cubicBezTo>
                            <a:pt x="128" y="0"/>
                            <a:pt x="112" y="9"/>
                            <a:pt x="96" y="25"/>
                          </a:cubicBezTo>
                          <a:cubicBezTo>
                            <a:pt x="80" y="40"/>
                            <a:pt x="58" y="66"/>
                            <a:pt x="52" y="94"/>
                          </a:cubicBezTo>
                          <a:cubicBezTo>
                            <a:pt x="45" y="121"/>
                            <a:pt x="46" y="162"/>
                            <a:pt x="56" y="190"/>
                          </a:cubicBezTo>
                          <a:cubicBezTo>
                            <a:pt x="65" y="217"/>
                            <a:pt x="81" y="241"/>
                            <a:pt x="108" y="258"/>
                          </a:cubicBezTo>
                          <a:cubicBezTo>
                            <a:pt x="134" y="274"/>
                            <a:pt x="175" y="282"/>
                            <a:pt x="216" y="290"/>
                          </a:cubicBezTo>
                          <a:cubicBezTo>
                            <a:pt x="256" y="297"/>
                            <a:pt x="323" y="299"/>
                            <a:pt x="352" y="302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99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" name="Freeform 13">
                      <a:extLst>
                        <a:ext uri="{FF2B5EF4-FFF2-40B4-BE49-F238E27FC236}">
                          <a16:creationId xmlns:a16="http://schemas.microsoft.com/office/drawing/2014/main" id="{FE7A6D4A-CB77-1D7F-43D6-06D584E1251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800" y="3212"/>
                      <a:ext cx="352" cy="302"/>
                    </a:xfrm>
                    <a:custGeom>
                      <a:avLst/>
                      <a:gdLst>
                        <a:gd name="T0" fmla="*/ 0 w 352"/>
                        <a:gd name="T1" fmla="*/ 302 h 302"/>
                        <a:gd name="T2" fmla="*/ 108 w 352"/>
                        <a:gd name="T3" fmla="*/ 294 h 302"/>
                        <a:gd name="T4" fmla="*/ 200 w 352"/>
                        <a:gd name="T5" fmla="*/ 258 h 302"/>
                        <a:gd name="T6" fmla="*/ 240 w 352"/>
                        <a:gd name="T7" fmla="*/ 202 h 302"/>
                        <a:gd name="T8" fmla="*/ 252 w 352"/>
                        <a:gd name="T9" fmla="*/ 98 h 302"/>
                        <a:gd name="T10" fmla="*/ 212 w 352"/>
                        <a:gd name="T11" fmla="*/ 34 h 302"/>
                        <a:gd name="T12" fmla="*/ 148 w 352"/>
                        <a:gd name="T13" fmla="*/ 2 h 302"/>
                        <a:gd name="T14" fmla="*/ 96 w 352"/>
                        <a:gd name="T15" fmla="*/ 25 h 302"/>
                        <a:gd name="T16" fmla="*/ 52 w 352"/>
                        <a:gd name="T17" fmla="*/ 94 h 302"/>
                        <a:gd name="T18" fmla="*/ 56 w 352"/>
                        <a:gd name="T19" fmla="*/ 190 h 302"/>
                        <a:gd name="T20" fmla="*/ 108 w 352"/>
                        <a:gd name="T21" fmla="*/ 258 h 302"/>
                        <a:gd name="T22" fmla="*/ 216 w 352"/>
                        <a:gd name="T23" fmla="*/ 290 h 302"/>
                        <a:gd name="T24" fmla="*/ 352 w 352"/>
                        <a:gd name="T25" fmla="*/ 302 h 30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352" h="302">
                          <a:moveTo>
                            <a:pt x="0" y="302"/>
                          </a:moveTo>
                          <a:cubicBezTo>
                            <a:pt x="18" y="300"/>
                            <a:pt x="74" y="301"/>
                            <a:pt x="108" y="294"/>
                          </a:cubicBezTo>
                          <a:cubicBezTo>
                            <a:pt x="141" y="286"/>
                            <a:pt x="177" y="273"/>
                            <a:pt x="200" y="258"/>
                          </a:cubicBezTo>
                          <a:cubicBezTo>
                            <a:pt x="222" y="242"/>
                            <a:pt x="231" y="228"/>
                            <a:pt x="240" y="202"/>
                          </a:cubicBezTo>
                          <a:cubicBezTo>
                            <a:pt x="248" y="175"/>
                            <a:pt x="256" y="126"/>
                            <a:pt x="252" y="98"/>
                          </a:cubicBezTo>
                          <a:cubicBezTo>
                            <a:pt x="247" y="70"/>
                            <a:pt x="229" y="49"/>
                            <a:pt x="212" y="34"/>
                          </a:cubicBezTo>
                          <a:cubicBezTo>
                            <a:pt x="194" y="18"/>
                            <a:pt x="167" y="3"/>
                            <a:pt x="148" y="2"/>
                          </a:cubicBezTo>
                          <a:cubicBezTo>
                            <a:pt x="128" y="0"/>
                            <a:pt x="112" y="9"/>
                            <a:pt x="96" y="25"/>
                          </a:cubicBezTo>
                          <a:cubicBezTo>
                            <a:pt x="80" y="40"/>
                            <a:pt x="58" y="66"/>
                            <a:pt x="52" y="94"/>
                          </a:cubicBezTo>
                          <a:cubicBezTo>
                            <a:pt x="45" y="121"/>
                            <a:pt x="46" y="162"/>
                            <a:pt x="56" y="190"/>
                          </a:cubicBezTo>
                          <a:cubicBezTo>
                            <a:pt x="65" y="217"/>
                            <a:pt x="81" y="241"/>
                            <a:pt x="108" y="258"/>
                          </a:cubicBezTo>
                          <a:cubicBezTo>
                            <a:pt x="134" y="274"/>
                            <a:pt x="175" y="282"/>
                            <a:pt x="216" y="290"/>
                          </a:cubicBezTo>
                          <a:cubicBezTo>
                            <a:pt x="256" y="297"/>
                            <a:pt x="323" y="299"/>
                            <a:pt x="352" y="302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99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" name="Freeform 14">
                      <a:extLst>
                        <a:ext uri="{FF2B5EF4-FFF2-40B4-BE49-F238E27FC236}">
                          <a16:creationId xmlns:a16="http://schemas.microsoft.com/office/drawing/2014/main" id="{6917F731-1D05-BD8C-39D2-86F60AA3D27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132" y="3210"/>
                      <a:ext cx="352" cy="302"/>
                    </a:xfrm>
                    <a:custGeom>
                      <a:avLst/>
                      <a:gdLst>
                        <a:gd name="T0" fmla="*/ 0 w 352"/>
                        <a:gd name="T1" fmla="*/ 302 h 302"/>
                        <a:gd name="T2" fmla="*/ 108 w 352"/>
                        <a:gd name="T3" fmla="*/ 294 h 302"/>
                        <a:gd name="T4" fmla="*/ 200 w 352"/>
                        <a:gd name="T5" fmla="*/ 258 h 302"/>
                        <a:gd name="T6" fmla="*/ 240 w 352"/>
                        <a:gd name="T7" fmla="*/ 202 h 302"/>
                        <a:gd name="T8" fmla="*/ 252 w 352"/>
                        <a:gd name="T9" fmla="*/ 98 h 302"/>
                        <a:gd name="T10" fmla="*/ 212 w 352"/>
                        <a:gd name="T11" fmla="*/ 34 h 302"/>
                        <a:gd name="T12" fmla="*/ 148 w 352"/>
                        <a:gd name="T13" fmla="*/ 2 h 302"/>
                        <a:gd name="T14" fmla="*/ 96 w 352"/>
                        <a:gd name="T15" fmla="*/ 25 h 302"/>
                        <a:gd name="T16" fmla="*/ 52 w 352"/>
                        <a:gd name="T17" fmla="*/ 94 h 302"/>
                        <a:gd name="T18" fmla="*/ 56 w 352"/>
                        <a:gd name="T19" fmla="*/ 190 h 302"/>
                        <a:gd name="T20" fmla="*/ 108 w 352"/>
                        <a:gd name="T21" fmla="*/ 258 h 302"/>
                        <a:gd name="T22" fmla="*/ 216 w 352"/>
                        <a:gd name="T23" fmla="*/ 290 h 302"/>
                        <a:gd name="T24" fmla="*/ 352 w 352"/>
                        <a:gd name="T25" fmla="*/ 302 h 30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352" h="302">
                          <a:moveTo>
                            <a:pt x="0" y="302"/>
                          </a:moveTo>
                          <a:cubicBezTo>
                            <a:pt x="18" y="300"/>
                            <a:pt x="74" y="301"/>
                            <a:pt x="108" y="294"/>
                          </a:cubicBezTo>
                          <a:cubicBezTo>
                            <a:pt x="141" y="286"/>
                            <a:pt x="177" y="273"/>
                            <a:pt x="200" y="258"/>
                          </a:cubicBezTo>
                          <a:cubicBezTo>
                            <a:pt x="222" y="242"/>
                            <a:pt x="231" y="228"/>
                            <a:pt x="240" y="202"/>
                          </a:cubicBezTo>
                          <a:cubicBezTo>
                            <a:pt x="248" y="175"/>
                            <a:pt x="256" y="126"/>
                            <a:pt x="252" y="98"/>
                          </a:cubicBezTo>
                          <a:cubicBezTo>
                            <a:pt x="247" y="70"/>
                            <a:pt x="229" y="49"/>
                            <a:pt x="212" y="34"/>
                          </a:cubicBezTo>
                          <a:cubicBezTo>
                            <a:pt x="194" y="18"/>
                            <a:pt x="167" y="3"/>
                            <a:pt x="148" y="2"/>
                          </a:cubicBezTo>
                          <a:cubicBezTo>
                            <a:pt x="128" y="0"/>
                            <a:pt x="112" y="9"/>
                            <a:pt x="96" y="25"/>
                          </a:cubicBezTo>
                          <a:cubicBezTo>
                            <a:pt x="80" y="40"/>
                            <a:pt x="58" y="66"/>
                            <a:pt x="52" y="94"/>
                          </a:cubicBezTo>
                          <a:cubicBezTo>
                            <a:pt x="45" y="121"/>
                            <a:pt x="46" y="162"/>
                            <a:pt x="56" y="190"/>
                          </a:cubicBezTo>
                          <a:cubicBezTo>
                            <a:pt x="65" y="217"/>
                            <a:pt x="81" y="241"/>
                            <a:pt x="108" y="258"/>
                          </a:cubicBezTo>
                          <a:cubicBezTo>
                            <a:pt x="134" y="274"/>
                            <a:pt x="175" y="282"/>
                            <a:pt x="216" y="290"/>
                          </a:cubicBezTo>
                          <a:cubicBezTo>
                            <a:pt x="256" y="297"/>
                            <a:pt x="323" y="299"/>
                            <a:pt x="352" y="302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99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" name="Freeform 15">
                      <a:extLst>
                        <a:ext uri="{FF2B5EF4-FFF2-40B4-BE49-F238E27FC236}">
                          <a16:creationId xmlns:a16="http://schemas.microsoft.com/office/drawing/2014/main" id="{894639E9-CAC4-EB5F-E4AD-5EAE1C091CA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464" y="3208"/>
                      <a:ext cx="352" cy="302"/>
                    </a:xfrm>
                    <a:custGeom>
                      <a:avLst/>
                      <a:gdLst>
                        <a:gd name="T0" fmla="*/ 0 w 352"/>
                        <a:gd name="T1" fmla="*/ 302 h 302"/>
                        <a:gd name="T2" fmla="*/ 108 w 352"/>
                        <a:gd name="T3" fmla="*/ 294 h 302"/>
                        <a:gd name="T4" fmla="*/ 200 w 352"/>
                        <a:gd name="T5" fmla="*/ 258 h 302"/>
                        <a:gd name="T6" fmla="*/ 240 w 352"/>
                        <a:gd name="T7" fmla="*/ 202 h 302"/>
                        <a:gd name="T8" fmla="*/ 252 w 352"/>
                        <a:gd name="T9" fmla="*/ 98 h 302"/>
                        <a:gd name="T10" fmla="*/ 212 w 352"/>
                        <a:gd name="T11" fmla="*/ 34 h 302"/>
                        <a:gd name="T12" fmla="*/ 148 w 352"/>
                        <a:gd name="T13" fmla="*/ 2 h 302"/>
                        <a:gd name="T14" fmla="*/ 96 w 352"/>
                        <a:gd name="T15" fmla="*/ 25 h 302"/>
                        <a:gd name="T16" fmla="*/ 52 w 352"/>
                        <a:gd name="T17" fmla="*/ 94 h 302"/>
                        <a:gd name="T18" fmla="*/ 56 w 352"/>
                        <a:gd name="T19" fmla="*/ 190 h 302"/>
                        <a:gd name="T20" fmla="*/ 108 w 352"/>
                        <a:gd name="T21" fmla="*/ 258 h 302"/>
                        <a:gd name="T22" fmla="*/ 216 w 352"/>
                        <a:gd name="T23" fmla="*/ 290 h 302"/>
                        <a:gd name="T24" fmla="*/ 352 w 352"/>
                        <a:gd name="T25" fmla="*/ 302 h 30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352" h="302">
                          <a:moveTo>
                            <a:pt x="0" y="302"/>
                          </a:moveTo>
                          <a:cubicBezTo>
                            <a:pt x="18" y="300"/>
                            <a:pt x="74" y="301"/>
                            <a:pt x="108" y="294"/>
                          </a:cubicBezTo>
                          <a:cubicBezTo>
                            <a:pt x="141" y="286"/>
                            <a:pt x="177" y="273"/>
                            <a:pt x="200" y="258"/>
                          </a:cubicBezTo>
                          <a:cubicBezTo>
                            <a:pt x="222" y="242"/>
                            <a:pt x="231" y="228"/>
                            <a:pt x="240" y="202"/>
                          </a:cubicBezTo>
                          <a:cubicBezTo>
                            <a:pt x="248" y="175"/>
                            <a:pt x="256" y="126"/>
                            <a:pt x="252" y="98"/>
                          </a:cubicBezTo>
                          <a:cubicBezTo>
                            <a:pt x="247" y="70"/>
                            <a:pt x="229" y="49"/>
                            <a:pt x="212" y="34"/>
                          </a:cubicBezTo>
                          <a:cubicBezTo>
                            <a:pt x="194" y="18"/>
                            <a:pt x="167" y="3"/>
                            <a:pt x="148" y="2"/>
                          </a:cubicBezTo>
                          <a:cubicBezTo>
                            <a:pt x="128" y="0"/>
                            <a:pt x="112" y="9"/>
                            <a:pt x="96" y="25"/>
                          </a:cubicBezTo>
                          <a:cubicBezTo>
                            <a:pt x="80" y="40"/>
                            <a:pt x="58" y="66"/>
                            <a:pt x="52" y="94"/>
                          </a:cubicBezTo>
                          <a:cubicBezTo>
                            <a:pt x="45" y="121"/>
                            <a:pt x="46" y="162"/>
                            <a:pt x="56" y="190"/>
                          </a:cubicBezTo>
                          <a:cubicBezTo>
                            <a:pt x="65" y="217"/>
                            <a:pt x="81" y="241"/>
                            <a:pt x="108" y="258"/>
                          </a:cubicBezTo>
                          <a:cubicBezTo>
                            <a:pt x="134" y="274"/>
                            <a:pt x="175" y="282"/>
                            <a:pt x="216" y="290"/>
                          </a:cubicBezTo>
                          <a:cubicBezTo>
                            <a:pt x="256" y="297"/>
                            <a:pt x="323" y="299"/>
                            <a:pt x="352" y="302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99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" name="Freeform 16">
                      <a:extLst>
                        <a:ext uri="{FF2B5EF4-FFF2-40B4-BE49-F238E27FC236}">
                          <a16:creationId xmlns:a16="http://schemas.microsoft.com/office/drawing/2014/main" id="{4B746EE3-850D-C87D-96FC-061D314CD6E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796" y="3206"/>
                      <a:ext cx="352" cy="302"/>
                    </a:xfrm>
                    <a:custGeom>
                      <a:avLst/>
                      <a:gdLst>
                        <a:gd name="T0" fmla="*/ 0 w 352"/>
                        <a:gd name="T1" fmla="*/ 302 h 302"/>
                        <a:gd name="T2" fmla="*/ 108 w 352"/>
                        <a:gd name="T3" fmla="*/ 294 h 302"/>
                        <a:gd name="T4" fmla="*/ 200 w 352"/>
                        <a:gd name="T5" fmla="*/ 258 h 302"/>
                        <a:gd name="T6" fmla="*/ 240 w 352"/>
                        <a:gd name="T7" fmla="*/ 202 h 302"/>
                        <a:gd name="T8" fmla="*/ 252 w 352"/>
                        <a:gd name="T9" fmla="*/ 98 h 302"/>
                        <a:gd name="T10" fmla="*/ 212 w 352"/>
                        <a:gd name="T11" fmla="*/ 34 h 302"/>
                        <a:gd name="T12" fmla="*/ 148 w 352"/>
                        <a:gd name="T13" fmla="*/ 2 h 302"/>
                        <a:gd name="T14" fmla="*/ 96 w 352"/>
                        <a:gd name="T15" fmla="*/ 25 h 302"/>
                        <a:gd name="T16" fmla="*/ 52 w 352"/>
                        <a:gd name="T17" fmla="*/ 94 h 302"/>
                        <a:gd name="T18" fmla="*/ 56 w 352"/>
                        <a:gd name="T19" fmla="*/ 190 h 302"/>
                        <a:gd name="T20" fmla="*/ 108 w 352"/>
                        <a:gd name="T21" fmla="*/ 258 h 302"/>
                        <a:gd name="T22" fmla="*/ 216 w 352"/>
                        <a:gd name="T23" fmla="*/ 290 h 302"/>
                        <a:gd name="T24" fmla="*/ 352 w 352"/>
                        <a:gd name="T25" fmla="*/ 302 h 30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352" h="302">
                          <a:moveTo>
                            <a:pt x="0" y="302"/>
                          </a:moveTo>
                          <a:cubicBezTo>
                            <a:pt x="18" y="300"/>
                            <a:pt x="74" y="301"/>
                            <a:pt x="108" y="294"/>
                          </a:cubicBezTo>
                          <a:cubicBezTo>
                            <a:pt x="141" y="286"/>
                            <a:pt x="177" y="273"/>
                            <a:pt x="200" y="258"/>
                          </a:cubicBezTo>
                          <a:cubicBezTo>
                            <a:pt x="222" y="242"/>
                            <a:pt x="231" y="228"/>
                            <a:pt x="240" y="202"/>
                          </a:cubicBezTo>
                          <a:cubicBezTo>
                            <a:pt x="248" y="175"/>
                            <a:pt x="256" y="126"/>
                            <a:pt x="252" y="98"/>
                          </a:cubicBezTo>
                          <a:cubicBezTo>
                            <a:pt x="247" y="70"/>
                            <a:pt x="229" y="49"/>
                            <a:pt x="212" y="34"/>
                          </a:cubicBezTo>
                          <a:cubicBezTo>
                            <a:pt x="194" y="18"/>
                            <a:pt x="167" y="3"/>
                            <a:pt x="148" y="2"/>
                          </a:cubicBezTo>
                          <a:cubicBezTo>
                            <a:pt x="128" y="0"/>
                            <a:pt x="112" y="9"/>
                            <a:pt x="96" y="25"/>
                          </a:cubicBezTo>
                          <a:cubicBezTo>
                            <a:pt x="80" y="40"/>
                            <a:pt x="58" y="66"/>
                            <a:pt x="52" y="94"/>
                          </a:cubicBezTo>
                          <a:cubicBezTo>
                            <a:pt x="45" y="121"/>
                            <a:pt x="46" y="162"/>
                            <a:pt x="56" y="190"/>
                          </a:cubicBezTo>
                          <a:cubicBezTo>
                            <a:pt x="65" y="217"/>
                            <a:pt x="81" y="241"/>
                            <a:pt x="108" y="258"/>
                          </a:cubicBezTo>
                          <a:cubicBezTo>
                            <a:pt x="134" y="274"/>
                            <a:pt x="175" y="282"/>
                            <a:pt x="216" y="290"/>
                          </a:cubicBezTo>
                          <a:cubicBezTo>
                            <a:pt x="256" y="297"/>
                            <a:pt x="323" y="299"/>
                            <a:pt x="352" y="302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99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" name="Group 9">
                    <a:extLst>
                      <a:ext uri="{FF2B5EF4-FFF2-40B4-BE49-F238E27FC236}">
                        <a16:creationId xmlns:a16="http://schemas.microsoft.com/office/drawing/2014/main" id="{C162F747-2793-B758-EDD0-DCAF8B61EB91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 flipH="1" flipV="1">
                    <a:off x="8670010" y="3354387"/>
                    <a:ext cx="1119188" cy="149225"/>
                    <a:chOff x="804" y="3206"/>
                    <a:chExt cx="2344" cy="314"/>
                  </a:xfrm>
                </p:grpSpPr>
                <p:sp>
                  <p:nvSpPr>
                    <p:cNvPr id="20" name="Freeform 10">
                      <a:extLst>
                        <a:ext uri="{FF2B5EF4-FFF2-40B4-BE49-F238E27FC236}">
                          <a16:creationId xmlns:a16="http://schemas.microsoft.com/office/drawing/2014/main" id="{4E0FA904-E1AC-6270-9E8E-B98E1739FA2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804" y="3218"/>
                      <a:ext cx="352" cy="302"/>
                    </a:xfrm>
                    <a:custGeom>
                      <a:avLst/>
                      <a:gdLst>
                        <a:gd name="T0" fmla="*/ 0 w 352"/>
                        <a:gd name="T1" fmla="*/ 302 h 302"/>
                        <a:gd name="T2" fmla="*/ 108 w 352"/>
                        <a:gd name="T3" fmla="*/ 294 h 302"/>
                        <a:gd name="T4" fmla="*/ 200 w 352"/>
                        <a:gd name="T5" fmla="*/ 258 h 302"/>
                        <a:gd name="T6" fmla="*/ 240 w 352"/>
                        <a:gd name="T7" fmla="*/ 202 h 302"/>
                        <a:gd name="T8" fmla="*/ 252 w 352"/>
                        <a:gd name="T9" fmla="*/ 98 h 302"/>
                        <a:gd name="T10" fmla="*/ 212 w 352"/>
                        <a:gd name="T11" fmla="*/ 34 h 302"/>
                        <a:gd name="T12" fmla="*/ 148 w 352"/>
                        <a:gd name="T13" fmla="*/ 2 h 302"/>
                        <a:gd name="T14" fmla="*/ 96 w 352"/>
                        <a:gd name="T15" fmla="*/ 25 h 302"/>
                        <a:gd name="T16" fmla="*/ 52 w 352"/>
                        <a:gd name="T17" fmla="*/ 94 h 302"/>
                        <a:gd name="T18" fmla="*/ 56 w 352"/>
                        <a:gd name="T19" fmla="*/ 190 h 302"/>
                        <a:gd name="T20" fmla="*/ 108 w 352"/>
                        <a:gd name="T21" fmla="*/ 258 h 302"/>
                        <a:gd name="T22" fmla="*/ 216 w 352"/>
                        <a:gd name="T23" fmla="*/ 290 h 302"/>
                        <a:gd name="T24" fmla="*/ 352 w 352"/>
                        <a:gd name="T25" fmla="*/ 302 h 30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352" h="302">
                          <a:moveTo>
                            <a:pt x="0" y="302"/>
                          </a:moveTo>
                          <a:cubicBezTo>
                            <a:pt x="18" y="300"/>
                            <a:pt x="74" y="301"/>
                            <a:pt x="108" y="294"/>
                          </a:cubicBezTo>
                          <a:cubicBezTo>
                            <a:pt x="141" y="286"/>
                            <a:pt x="177" y="273"/>
                            <a:pt x="200" y="258"/>
                          </a:cubicBezTo>
                          <a:cubicBezTo>
                            <a:pt x="222" y="242"/>
                            <a:pt x="231" y="228"/>
                            <a:pt x="240" y="202"/>
                          </a:cubicBezTo>
                          <a:cubicBezTo>
                            <a:pt x="248" y="175"/>
                            <a:pt x="256" y="126"/>
                            <a:pt x="252" y="98"/>
                          </a:cubicBezTo>
                          <a:cubicBezTo>
                            <a:pt x="247" y="70"/>
                            <a:pt x="229" y="49"/>
                            <a:pt x="212" y="34"/>
                          </a:cubicBezTo>
                          <a:cubicBezTo>
                            <a:pt x="194" y="18"/>
                            <a:pt x="167" y="3"/>
                            <a:pt x="148" y="2"/>
                          </a:cubicBezTo>
                          <a:cubicBezTo>
                            <a:pt x="128" y="0"/>
                            <a:pt x="112" y="9"/>
                            <a:pt x="96" y="25"/>
                          </a:cubicBezTo>
                          <a:cubicBezTo>
                            <a:pt x="80" y="40"/>
                            <a:pt x="58" y="66"/>
                            <a:pt x="52" y="94"/>
                          </a:cubicBezTo>
                          <a:cubicBezTo>
                            <a:pt x="45" y="121"/>
                            <a:pt x="46" y="162"/>
                            <a:pt x="56" y="190"/>
                          </a:cubicBezTo>
                          <a:cubicBezTo>
                            <a:pt x="65" y="217"/>
                            <a:pt x="81" y="241"/>
                            <a:pt x="108" y="258"/>
                          </a:cubicBezTo>
                          <a:cubicBezTo>
                            <a:pt x="134" y="274"/>
                            <a:pt x="175" y="282"/>
                            <a:pt x="216" y="290"/>
                          </a:cubicBezTo>
                          <a:cubicBezTo>
                            <a:pt x="256" y="297"/>
                            <a:pt x="323" y="299"/>
                            <a:pt x="352" y="302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99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" name="Freeform 11">
                      <a:extLst>
                        <a:ext uri="{FF2B5EF4-FFF2-40B4-BE49-F238E27FC236}">
                          <a16:creationId xmlns:a16="http://schemas.microsoft.com/office/drawing/2014/main" id="{80C483F8-7DFE-1C44-555B-C0F5689F578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136" y="3216"/>
                      <a:ext cx="352" cy="302"/>
                    </a:xfrm>
                    <a:custGeom>
                      <a:avLst/>
                      <a:gdLst>
                        <a:gd name="T0" fmla="*/ 0 w 352"/>
                        <a:gd name="T1" fmla="*/ 302 h 302"/>
                        <a:gd name="T2" fmla="*/ 108 w 352"/>
                        <a:gd name="T3" fmla="*/ 294 h 302"/>
                        <a:gd name="T4" fmla="*/ 200 w 352"/>
                        <a:gd name="T5" fmla="*/ 258 h 302"/>
                        <a:gd name="T6" fmla="*/ 240 w 352"/>
                        <a:gd name="T7" fmla="*/ 202 h 302"/>
                        <a:gd name="T8" fmla="*/ 252 w 352"/>
                        <a:gd name="T9" fmla="*/ 98 h 302"/>
                        <a:gd name="T10" fmla="*/ 212 w 352"/>
                        <a:gd name="T11" fmla="*/ 34 h 302"/>
                        <a:gd name="T12" fmla="*/ 148 w 352"/>
                        <a:gd name="T13" fmla="*/ 2 h 302"/>
                        <a:gd name="T14" fmla="*/ 96 w 352"/>
                        <a:gd name="T15" fmla="*/ 25 h 302"/>
                        <a:gd name="T16" fmla="*/ 52 w 352"/>
                        <a:gd name="T17" fmla="*/ 94 h 302"/>
                        <a:gd name="T18" fmla="*/ 56 w 352"/>
                        <a:gd name="T19" fmla="*/ 190 h 302"/>
                        <a:gd name="T20" fmla="*/ 108 w 352"/>
                        <a:gd name="T21" fmla="*/ 258 h 302"/>
                        <a:gd name="T22" fmla="*/ 216 w 352"/>
                        <a:gd name="T23" fmla="*/ 290 h 302"/>
                        <a:gd name="T24" fmla="*/ 352 w 352"/>
                        <a:gd name="T25" fmla="*/ 302 h 30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352" h="302">
                          <a:moveTo>
                            <a:pt x="0" y="302"/>
                          </a:moveTo>
                          <a:cubicBezTo>
                            <a:pt x="18" y="300"/>
                            <a:pt x="74" y="301"/>
                            <a:pt x="108" y="294"/>
                          </a:cubicBezTo>
                          <a:cubicBezTo>
                            <a:pt x="141" y="286"/>
                            <a:pt x="177" y="273"/>
                            <a:pt x="200" y="258"/>
                          </a:cubicBezTo>
                          <a:cubicBezTo>
                            <a:pt x="222" y="242"/>
                            <a:pt x="231" y="228"/>
                            <a:pt x="240" y="202"/>
                          </a:cubicBezTo>
                          <a:cubicBezTo>
                            <a:pt x="248" y="175"/>
                            <a:pt x="256" y="126"/>
                            <a:pt x="252" y="98"/>
                          </a:cubicBezTo>
                          <a:cubicBezTo>
                            <a:pt x="247" y="70"/>
                            <a:pt x="229" y="49"/>
                            <a:pt x="212" y="34"/>
                          </a:cubicBezTo>
                          <a:cubicBezTo>
                            <a:pt x="194" y="18"/>
                            <a:pt x="167" y="3"/>
                            <a:pt x="148" y="2"/>
                          </a:cubicBezTo>
                          <a:cubicBezTo>
                            <a:pt x="128" y="0"/>
                            <a:pt x="112" y="9"/>
                            <a:pt x="96" y="25"/>
                          </a:cubicBezTo>
                          <a:cubicBezTo>
                            <a:pt x="80" y="40"/>
                            <a:pt x="58" y="66"/>
                            <a:pt x="52" y="94"/>
                          </a:cubicBezTo>
                          <a:cubicBezTo>
                            <a:pt x="45" y="121"/>
                            <a:pt x="46" y="162"/>
                            <a:pt x="56" y="190"/>
                          </a:cubicBezTo>
                          <a:cubicBezTo>
                            <a:pt x="65" y="217"/>
                            <a:pt x="81" y="241"/>
                            <a:pt x="108" y="258"/>
                          </a:cubicBezTo>
                          <a:cubicBezTo>
                            <a:pt x="134" y="274"/>
                            <a:pt x="175" y="282"/>
                            <a:pt x="216" y="290"/>
                          </a:cubicBezTo>
                          <a:cubicBezTo>
                            <a:pt x="256" y="297"/>
                            <a:pt x="323" y="299"/>
                            <a:pt x="352" y="302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99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" name="Freeform 12">
                      <a:extLst>
                        <a:ext uri="{FF2B5EF4-FFF2-40B4-BE49-F238E27FC236}">
                          <a16:creationId xmlns:a16="http://schemas.microsoft.com/office/drawing/2014/main" id="{DA434EE5-1296-98FD-E657-1D7F0664FDF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468" y="3214"/>
                      <a:ext cx="352" cy="302"/>
                    </a:xfrm>
                    <a:custGeom>
                      <a:avLst/>
                      <a:gdLst>
                        <a:gd name="T0" fmla="*/ 0 w 352"/>
                        <a:gd name="T1" fmla="*/ 302 h 302"/>
                        <a:gd name="T2" fmla="*/ 108 w 352"/>
                        <a:gd name="T3" fmla="*/ 294 h 302"/>
                        <a:gd name="T4" fmla="*/ 200 w 352"/>
                        <a:gd name="T5" fmla="*/ 258 h 302"/>
                        <a:gd name="T6" fmla="*/ 240 w 352"/>
                        <a:gd name="T7" fmla="*/ 202 h 302"/>
                        <a:gd name="T8" fmla="*/ 252 w 352"/>
                        <a:gd name="T9" fmla="*/ 98 h 302"/>
                        <a:gd name="T10" fmla="*/ 212 w 352"/>
                        <a:gd name="T11" fmla="*/ 34 h 302"/>
                        <a:gd name="T12" fmla="*/ 148 w 352"/>
                        <a:gd name="T13" fmla="*/ 2 h 302"/>
                        <a:gd name="T14" fmla="*/ 96 w 352"/>
                        <a:gd name="T15" fmla="*/ 25 h 302"/>
                        <a:gd name="T16" fmla="*/ 52 w 352"/>
                        <a:gd name="T17" fmla="*/ 94 h 302"/>
                        <a:gd name="T18" fmla="*/ 56 w 352"/>
                        <a:gd name="T19" fmla="*/ 190 h 302"/>
                        <a:gd name="T20" fmla="*/ 108 w 352"/>
                        <a:gd name="T21" fmla="*/ 258 h 302"/>
                        <a:gd name="T22" fmla="*/ 216 w 352"/>
                        <a:gd name="T23" fmla="*/ 290 h 302"/>
                        <a:gd name="T24" fmla="*/ 352 w 352"/>
                        <a:gd name="T25" fmla="*/ 302 h 30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352" h="302">
                          <a:moveTo>
                            <a:pt x="0" y="302"/>
                          </a:moveTo>
                          <a:cubicBezTo>
                            <a:pt x="18" y="300"/>
                            <a:pt x="74" y="301"/>
                            <a:pt x="108" y="294"/>
                          </a:cubicBezTo>
                          <a:cubicBezTo>
                            <a:pt x="141" y="286"/>
                            <a:pt x="177" y="273"/>
                            <a:pt x="200" y="258"/>
                          </a:cubicBezTo>
                          <a:cubicBezTo>
                            <a:pt x="222" y="242"/>
                            <a:pt x="231" y="228"/>
                            <a:pt x="240" y="202"/>
                          </a:cubicBezTo>
                          <a:cubicBezTo>
                            <a:pt x="248" y="175"/>
                            <a:pt x="256" y="126"/>
                            <a:pt x="252" y="98"/>
                          </a:cubicBezTo>
                          <a:cubicBezTo>
                            <a:pt x="247" y="70"/>
                            <a:pt x="229" y="49"/>
                            <a:pt x="212" y="34"/>
                          </a:cubicBezTo>
                          <a:cubicBezTo>
                            <a:pt x="194" y="18"/>
                            <a:pt x="167" y="3"/>
                            <a:pt x="148" y="2"/>
                          </a:cubicBezTo>
                          <a:cubicBezTo>
                            <a:pt x="128" y="0"/>
                            <a:pt x="112" y="9"/>
                            <a:pt x="96" y="25"/>
                          </a:cubicBezTo>
                          <a:cubicBezTo>
                            <a:pt x="80" y="40"/>
                            <a:pt x="58" y="66"/>
                            <a:pt x="52" y="94"/>
                          </a:cubicBezTo>
                          <a:cubicBezTo>
                            <a:pt x="45" y="121"/>
                            <a:pt x="46" y="162"/>
                            <a:pt x="56" y="190"/>
                          </a:cubicBezTo>
                          <a:cubicBezTo>
                            <a:pt x="65" y="217"/>
                            <a:pt x="81" y="241"/>
                            <a:pt x="108" y="258"/>
                          </a:cubicBezTo>
                          <a:cubicBezTo>
                            <a:pt x="134" y="274"/>
                            <a:pt x="175" y="282"/>
                            <a:pt x="216" y="290"/>
                          </a:cubicBezTo>
                          <a:cubicBezTo>
                            <a:pt x="256" y="297"/>
                            <a:pt x="323" y="299"/>
                            <a:pt x="352" y="302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99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" name="Freeform 13">
                      <a:extLst>
                        <a:ext uri="{FF2B5EF4-FFF2-40B4-BE49-F238E27FC236}">
                          <a16:creationId xmlns:a16="http://schemas.microsoft.com/office/drawing/2014/main" id="{4E9F5224-903C-8828-41A3-9C48BD30D6F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800" y="3212"/>
                      <a:ext cx="352" cy="302"/>
                    </a:xfrm>
                    <a:custGeom>
                      <a:avLst/>
                      <a:gdLst>
                        <a:gd name="T0" fmla="*/ 0 w 352"/>
                        <a:gd name="T1" fmla="*/ 302 h 302"/>
                        <a:gd name="T2" fmla="*/ 108 w 352"/>
                        <a:gd name="T3" fmla="*/ 294 h 302"/>
                        <a:gd name="T4" fmla="*/ 200 w 352"/>
                        <a:gd name="T5" fmla="*/ 258 h 302"/>
                        <a:gd name="T6" fmla="*/ 240 w 352"/>
                        <a:gd name="T7" fmla="*/ 202 h 302"/>
                        <a:gd name="T8" fmla="*/ 252 w 352"/>
                        <a:gd name="T9" fmla="*/ 98 h 302"/>
                        <a:gd name="T10" fmla="*/ 212 w 352"/>
                        <a:gd name="T11" fmla="*/ 34 h 302"/>
                        <a:gd name="T12" fmla="*/ 148 w 352"/>
                        <a:gd name="T13" fmla="*/ 2 h 302"/>
                        <a:gd name="T14" fmla="*/ 96 w 352"/>
                        <a:gd name="T15" fmla="*/ 25 h 302"/>
                        <a:gd name="T16" fmla="*/ 52 w 352"/>
                        <a:gd name="T17" fmla="*/ 94 h 302"/>
                        <a:gd name="T18" fmla="*/ 56 w 352"/>
                        <a:gd name="T19" fmla="*/ 190 h 302"/>
                        <a:gd name="T20" fmla="*/ 108 w 352"/>
                        <a:gd name="T21" fmla="*/ 258 h 302"/>
                        <a:gd name="T22" fmla="*/ 216 w 352"/>
                        <a:gd name="T23" fmla="*/ 290 h 302"/>
                        <a:gd name="T24" fmla="*/ 352 w 352"/>
                        <a:gd name="T25" fmla="*/ 302 h 30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352" h="302">
                          <a:moveTo>
                            <a:pt x="0" y="302"/>
                          </a:moveTo>
                          <a:cubicBezTo>
                            <a:pt x="18" y="300"/>
                            <a:pt x="74" y="301"/>
                            <a:pt x="108" y="294"/>
                          </a:cubicBezTo>
                          <a:cubicBezTo>
                            <a:pt x="141" y="286"/>
                            <a:pt x="177" y="273"/>
                            <a:pt x="200" y="258"/>
                          </a:cubicBezTo>
                          <a:cubicBezTo>
                            <a:pt x="222" y="242"/>
                            <a:pt x="231" y="228"/>
                            <a:pt x="240" y="202"/>
                          </a:cubicBezTo>
                          <a:cubicBezTo>
                            <a:pt x="248" y="175"/>
                            <a:pt x="256" y="126"/>
                            <a:pt x="252" y="98"/>
                          </a:cubicBezTo>
                          <a:cubicBezTo>
                            <a:pt x="247" y="70"/>
                            <a:pt x="229" y="49"/>
                            <a:pt x="212" y="34"/>
                          </a:cubicBezTo>
                          <a:cubicBezTo>
                            <a:pt x="194" y="18"/>
                            <a:pt x="167" y="3"/>
                            <a:pt x="148" y="2"/>
                          </a:cubicBezTo>
                          <a:cubicBezTo>
                            <a:pt x="128" y="0"/>
                            <a:pt x="112" y="9"/>
                            <a:pt x="96" y="25"/>
                          </a:cubicBezTo>
                          <a:cubicBezTo>
                            <a:pt x="80" y="40"/>
                            <a:pt x="58" y="66"/>
                            <a:pt x="52" y="94"/>
                          </a:cubicBezTo>
                          <a:cubicBezTo>
                            <a:pt x="45" y="121"/>
                            <a:pt x="46" y="162"/>
                            <a:pt x="56" y="190"/>
                          </a:cubicBezTo>
                          <a:cubicBezTo>
                            <a:pt x="65" y="217"/>
                            <a:pt x="81" y="241"/>
                            <a:pt x="108" y="258"/>
                          </a:cubicBezTo>
                          <a:cubicBezTo>
                            <a:pt x="134" y="274"/>
                            <a:pt x="175" y="282"/>
                            <a:pt x="216" y="290"/>
                          </a:cubicBezTo>
                          <a:cubicBezTo>
                            <a:pt x="256" y="297"/>
                            <a:pt x="323" y="299"/>
                            <a:pt x="352" y="302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99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" name="Freeform 14">
                      <a:extLst>
                        <a:ext uri="{FF2B5EF4-FFF2-40B4-BE49-F238E27FC236}">
                          <a16:creationId xmlns:a16="http://schemas.microsoft.com/office/drawing/2014/main" id="{EF5D1032-079D-CA92-0899-9291155677E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132" y="3210"/>
                      <a:ext cx="352" cy="302"/>
                    </a:xfrm>
                    <a:custGeom>
                      <a:avLst/>
                      <a:gdLst>
                        <a:gd name="T0" fmla="*/ 0 w 352"/>
                        <a:gd name="T1" fmla="*/ 302 h 302"/>
                        <a:gd name="T2" fmla="*/ 108 w 352"/>
                        <a:gd name="T3" fmla="*/ 294 h 302"/>
                        <a:gd name="T4" fmla="*/ 200 w 352"/>
                        <a:gd name="T5" fmla="*/ 258 h 302"/>
                        <a:gd name="T6" fmla="*/ 240 w 352"/>
                        <a:gd name="T7" fmla="*/ 202 h 302"/>
                        <a:gd name="T8" fmla="*/ 252 w 352"/>
                        <a:gd name="T9" fmla="*/ 98 h 302"/>
                        <a:gd name="T10" fmla="*/ 212 w 352"/>
                        <a:gd name="T11" fmla="*/ 34 h 302"/>
                        <a:gd name="T12" fmla="*/ 148 w 352"/>
                        <a:gd name="T13" fmla="*/ 2 h 302"/>
                        <a:gd name="T14" fmla="*/ 96 w 352"/>
                        <a:gd name="T15" fmla="*/ 25 h 302"/>
                        <a:gd name="T16" fmla="*/ 52 w 352"/>
                        <a:gd name="T17" fmla="*/ 94 h 302"/>
                        <a:gd name="T18" fmla="*/ 56 w 352"/>
                        <a:gd name="T19" fmla="*/ 190 h 302"/>
                        <a:gd name="T20" fmla="*/ 108 w 352"/>
                        <a:gd name="T21" fmla="*/ 258 h 302"/>
                        <a:gd name="T22" fmla="*/ 216 w 352"/>
                        <a:gd name="T23" fmla="*/ 290 h 302"/>
                        <a:gd name="T24" fmla="*/ 352 w 352"/>
                        <a:gd name="T25" fmla="*/ 302 h 30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352" h="302">
                          <a:moveTo>
                            <a:pt x="0" y="302"/>
                          </a:moveTo>
                          <a:cubicBezTo>
                            <a:pt x="18" y="300"/>
                            <a:pt x="74" y="301"/>
                            <a:pt x="108" y="294"/>
                          </a:cubicBezTo>
                          <a:cubicBezTo>
                            <a:pt x="141" y="286"/>
                            <a:pt x="177" y="273"/>
                            <a:pt x="200" y="258"/>
                          </a:cubicBezTo>
                          <a:cubicBezTo>
                            <a:pt x="222" y="242"/>
                            <a:pt x="231" y="228"/>
                            <a:pt x="240" y="202"/>
                          </a:cubicBezTo>
                          <a:cubicBezTo>
                            <a:pt x="248" y="175"/>
                            <a:pt x="256" y="126"/>
                            <a:pt x="252" y="98"/>
                          </a:cubicBezTo>
                          <a:cubicBezTo>
                            <a:pt x="247" y="70"/>
                            <a:pt x="229" y="49"/>
                            <a:pt x="212" y="34"/>
                          </a:cubicBezTo>
                          <a:cubicBezTo>
                            <a:pt x="194" y="18"/>
                            <a:pt x="167" y="3"/>
                            <a:pt x="148" y="2"/>
                          </a:cubicBezTo>
                          <a:cubicBezTo>
                            <a:pt x="128" y="0"/>
                            <a:pt x="112" y="9"/>
                            <a:pt x="96" y="25"/>
                          </a:cubicBezTo>
                          <a:cubicBezTo>
                            <a:pt x="80" y="40"/>
                            <a:pt x="58" y="66"/>
                            <a:pt x="52" y="94"/>
                          </a:cubicBezTo>
                          <a:cubicBezTo>
                            <a:pt x="45" y="121"/>
                            <a:pt x="46" y="162"/>
                            <a:pt x="56" y="190"/>
                          </a:cubicBezTo>
                          <a:cubicBezTo>
                            <a:pt x="65" y="217"/>
                            <a:pt x="81" y="241"/>
                            <a:pt x="108" y="258"/>
                          </a:cubicBezTo>
                          <a:cubicBezTo>
                            <a:pt x="134" y="274"/>
                            <a:pt x="175" y="282"/>
                            <a:pt x="216" y="290"/>
                          </a:cubicBezTo>
                          <a:cubicBezTo>
                            <a:pt x="256" y="297"/>
                            <a:pt x="323" y="299"/>
                            <a:pt x="352" y="302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99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" name="Freeform 15">
                      <a:extLst>
                        <a:ext uri="{FF2B5EF4-FFF2-40B4-BE49-F238E27FC236}">
                          <a16:creationId xmlns:a16="http://schemas.microsoft.com/office/drawing/2014/main" id="{EF209D6C-126D-A3E5-C857-354C0E569BB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464" y="3208"/>
                      <a:ext cx="352" cy="302"/>
                    </a:xfrm>
                    <a:custGeom>
                      <a:avLst/>
                      <a:gdLst>
                        <a:gd name="T0" fmla="*/ 0 w 352"/>
                        <a:gd name="T1" fmla="*/ 302 h 302"/>
                        <a:gd name="T2" fmla="*/ 108 w 352"/>
                        <a:gd name="T3" fmla="*/ 294 h 302"/>
                        <a:gd name="T4" fmla="*/ 200 w 352"/>
                        <a:gd name="T5" fmla="*/ 258 h 302"/>
                        <a:gd name="T6" fmla="*/ 240 w 352"/>
                        <a:gd name="T7" fmla="*/ 202 h 302"/>
                        <a:gd name="T8" fmla="*/ 252 w 352"/>
                        <a:gd name="T9" fmla="*/ 98 h 302"/>
                        <a:gd name="T10" fmla="*/ 212 w 352"/>
                        <a:gd name="T11" fmla="*/ 34 h 302"/>
                        <a:gd name="T12" fmla="*/ 148 w 352"/>
                        <a:gd name="T13" fmla="*/ 2 h 302"/>
                        <a:gd name="T14" fmla="*/ 96 w 352"/>
                        <a:gd name="T15" fmla="*/ 25 h 302"/>
                        <a:gd name="T16" fmla="*/ 52 w 352"/>
                        <a:gd name="T17" fmla="*/ 94 h 302"/>
                        <a:gd name="T18" fmla="*/ 56 w 352"/>
                        <a:gd name="T19" fmla="*/ 190 h 302"/>
                        <a:gd name="T20" fmla="*/ 108 w 352"/>
                        <a:gd name="T21" fmla="*/ 258 h 302"/>
                        <a:gd name="T22" fmla="*/ 216 w 352"/>
                        <a:gd name="T23" fmla="*/ 290 h 302"/>
                        <a:gd name="T24" fmla="*/ 352 w 352"/>
                        <a:gd name="T25" fmla="*/ 302 h 30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352" h="302">
                          <a:moveTo>
                            <a:pt x="0" y="302"/>
                          </a:moveTo>
                          <a:cubicBezTo>
                            <a:pt x="18" y="300"/>
                            <a:pt x="74" y="301"/>
                            <a:pt x="108" y="294"/>
                          </a:cubicBezTo>
                          <a:cubicBezTo>
                            <a:pt x="141" y="286"/>
                            <a:pt x="177" y="273"/>
                            <a:pt x="200" y="258"/>
                          </a:cubicBezTo>
                          <a:cubicBezTo>
                            <a:pt x="222" y="242"/>
                            <a:pt x="231" y="228"/>
                            <a:pt x="240" y="202"/>
                          </a:cubicBezTo>
                          <a:cubicBezTo>
                            <a:pt x="248" y="175"/>
                            <a:pt x="256" y="126"/>
                            <a:pt x="252" y="98"/>
                          </a:cubicBezTo>
                          <a:cubicBezTo>
                            <a:pt x="247" y="70"/>
                            <a:pt x="229" y="49"/>
                            <a:pt x="212" y="34"/>
                          </a:cubicBezTo>
                          <a:cubicBezTo>
                            <a:pt x="194" y="18"/>
                            <a:pt x="167" y="3"/>
                            <a:pt x="148" y="2"/>
                          </a:cubicBezTo>
                          <a:cubicBezTo>
                            <a:pt x="128" y="0"/>
                            <a:pt x="112" y="9"/>
                            <a:pt x="96" y="25"/>
                          </a:cubicBezTo>
                          <a:cubicBezTo>
                            <a:pt x="80" y="40"/>
                            <a:pt x="58" y="66"/>
                            <a:pt x="52" y="94"/>
                          </a:cubicBezTo>
                          <a:cubicBezTo>
                            <a:pt x="45" y="121"/>
                            <a:pt x="46" y="162"/>
                            <a:pt x="56" y="190"/>
                          </a:cubicBezTo>
                          <a:cubicBezTo>
                            <a:pt x="65" y="217"/>
                            <a:pt x="81" y="241"/>
                            <a:pt x="108" y="258"/>
                          </a:cubicBezTo>
                          <a:cubicBezTo>
                            <a:pt x="134" y="274"/>
                            <a:pt x="175" y="282"/>
                            <a:pt x="216" y="290"/>
                          </a:cubicBezTo>
                          <a:cubicBezTo>
                            <a:pt x="256" y="297"/>
                            <a:pt x="323" y="299"/>
                            <a:pt x="352" y="302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99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" name="Freeform 16">
                      <a:extLst>
                        <a:ext uri="{FF2B5EF4-FFF2-40B4-BE49-F238E27FC236}">
                          <a16:creationId xmlns:a16="http://schemas.microsoft.com/office/drawing/2014/main" id="{5D690FD3-3BEC-B872-F4E6-C973A758A90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796" y="3206"/>
                      <a:ext cx="352" cy="302"/>
                    </a:xfrm>
                    <a:custGeom>
                      <a:avLst/>
                      <a:gdLst>
                        <a:gd name="T0" fmla="*/ 0 w 352"/>
                        <a:gd name="T1" fmla="*/ 302 h 302"/>
                        <a:gd name="T2" fmla="*/ 108 w 352"/>
                        <a:gd name="T3" fmla="*/ 294 h 302"/>
                        <a:gd name="T4" fmla="*/ 200 w 352"/>
                        <a:gd name="T5" fmla="*/ 258 h 302"/>
                        <a:gd name="T6" fmla="*/ 240 w 352"/>
                        <a:gd name="T7" fmla="*/ 202 h 302"/>
                        <a:gd name="T8" fmla="*/ 252 w 352"/>
                        <a:gd name="T9" fmla="*/ 98 h 302"/>
                        <a:gd name="T10" fmla="*/ 212 w 352"/>
                        <a:gd name="T11" fmla="*/ 34 h 302"/>
                        <a:gd name="T12" fmla="*/ 148 w 352"/>
                        <a:gd name="T13" fmla="*/ 2 h 302"/>
                        <a:gd name="T14" fmla="*/ 96 w 352"/>
                        <a:gd name="T15" fmla="*/ 25 h 302"/>
                        <a:gd name="T16" fmla="*/ 52 w 352"/>
                        <a:gd name="T17" fmla="*/ 94 h 302"/>
                        <a:gd name="T18" fmla="*/ 56 w 352"/>
                        <a:gd name="T19" fmla="*/ 190 h 302"/>
                        <a:gd name="T20" fmla="*/ 108 w 352"/>
                        <a:gd name="T21" fmla="*/ 258 h 302"/>
                        <a:gd name="T22" fmla="*/ 216 w 352"/>
                        <a:gd name="T23" fmla="*/ 290 h 302"/>
                        <a:gd name="T24" fmla="*/ 352 w 352"/>
                        <a:gd name="T25" fmla="*/ 302 h 30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352" h="302">
                          <a:moveTo>
                            <a:pt x="0" y="302"/>
                          </a:moveTo>
                          <a:cubicBezTo>
                            <a:pt x="18" y="300"/>
                            <a:pt x="74" y="301"/>
                            <a:pt x="108" y="294"/>
                          </a:cubicBezTo>
                          <a:cubicBezTo>
                            <a:pt x="141" y="286"/>
                            <a:pt x="177" y="273"/>
                            <a:pt x="200" y="258"/>
                          </a:cubicBezTo>
                          <a:cubicBezTo>
                            <a:pt x="222" y="242"/>
                            <a:pt x="231" y="228"/>
                            <a:pt x="240" y="202"/>
                          </a:cubicBezTo>
                          <a:cubicBezTo>
                            <a:pt x="248" y="175"/>
                            <a:pt x="256" y="126"/>
                            <a:pt x="252" y="98"/>
                          </a:cubicBezTo>
                          <a:cubicBezTo>
                            <a:pt x="247" y="70"/>
                            <a:pt x="229" y="49"/>
                            <a:pt x="212" y="34"/>
                          </a:cubicBezTo>
                          <a:cubicBezTo>
                            <a:pt x="194" y="18"/>
                            <a:pt x="167" y="3"/>
                            <a:pt x="148" y="2"/>
                          </a:cubicBezTo>
                          <a:cubicBezTo>
                            <a:pt x="128" y="0"/>
                            <a:pt x="112" y="9"/>
                            <a:pt x="96" y="25"/>
                          </a:cubicBezTo>
                          <a:cubicBezTo>
                            <a:pt x="80" y="40"/>
                            <a:pt x="58" y="66"/>
                            <a:pt x="52" y="94"/>
                          </a:cubicBezTo>
                          <a:cubicBezTo>
                            <a:pt x="45" y="121"/>
                            <a:pt x="46" y="162"/>
                            <a:pt x="56" y="190"/>
                          </a:cubicBezTo>
                          <a:cubicBezTo>
                            <a:pt x="65" y="217"/>
                            <a:pt x="81" y="241"/>
                            <a:pt x="108" y="258"/>
                          </a:cubicBezTo>
                          <a:cubicBezTo>
                            <a:pt x="134" y="274"/>
                            <a:pt x="175" y="282"/>
                            <a:pt x="216" y="290"/>
                          </a:cubicBezTo>
                          <a:cubicBezTo>
                            <a:pt x="256" y="297"/>
                            <a:pt x="323" y="299"/>
                            <a:pt x="352" y="302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99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7" name="Group 17">
                    <a:extLst>
                      <a:ext uri="{FF2B5EF4-FFF2-40B4-BE49-F238E27FC236}">
                        <a16:creationId xmlns:a16="http://schemas.microsoft.com/office/drawing/2014/main" id="{1268E7A9-3FAF-BB0A-CE01-D48392AF2703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 rot="19571604">
                    <a:off x="8137331" y="2026417"/>
                    <a:ext cx="1258856" cy="85831"/>
                    <a:chOff x="1392" y="1488"/>
                    <a:chExt cx="1584" cy="0"/>
                  </a:xfrm>
                </p:grpSpPr>
                <p:sp>
                  <p:nvSpPr>
                    <p:cNvPr id="18" name="Line 18">
                      <a:extLst>
                        <a:ext uri="{FF2B5EF4-FFF2-40B4-BE49-F238E27FC236}">
                          <a16:creationId xmlns:a16="http://schemas.microsoft.com/office/drawing/2014/main" id="{185BAAA4-D350-6DE6-9C3B-6AF8A1FAA179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392" y="1488"/>
                      <a:ext cx="86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9900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" name="Line 19">
                      <a:extLst>
                        <a:ext uri="{FF2B5EF4-FFF2-40B4-BE49-F238E27FC236}">
                          <a16:creationId xmlns:a16="http://schemas.microsoft.com/office/drawing/2014/main" id="{81184D26-A791-A4D3-238B-458B6B16E553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392" y="1488"/>
                      <a:ext cx="158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99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  <p:grpSp>
          <p:nvGrpSpPr>
            <p:cNvPr id="5" name="Skupina 90">
              <a:extLst>
                <a:ext uri="{FF2B5EF4-FFF2-40B4-BE49-F238E27FC236}">
                  <a16:creationId xmlns:a16="http://schemas.microsoft.com/office/drawing/2014/main" id="{15337E72-E1DA-B95D-0EFD-99C8FD59095F}"/>
                </a:ext>
              </a:extLst>
            </p:cNvPr>
            <p:cNvGrpSpPr/>
            <p:nvPr/>
          </p:nvGrpSpPr>
          <p:grpSpPr>
            <a:xfrm>
              <a:off x="4369141" y="948878"/>
              <a:ext cx="720072" cy="684325"/>
              <a:chOff x="4369141" y="948878"/>
              <a:chExt cx="720072" cy="684325"/>
            </a:xfrm>
          </p:grpSpPr>
          <p:sp>
            <p:nvSpPr>
              <p:cNvPr id="6" name="Text Box 58">
                <a:extLst>
                  <a:ext uri="{FF2B5EF4-FFF2-40B4-BE49-F238E27FC236}">
                    <a16:creationId xmlns:a16="http://schemas.microsoft.com/office/drawing/2014/main" id="{34E92515-D11C-B28D-4DED-5D6798CA97C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98045" y="948878"/>
                <a:ext cx="351378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en-US" sz="2400" i="1" dirty="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</a:t>
                </a:r>
              </a:p>
            </p:txBody>
          </p:sp>
          <p:cxnSp>
            <p:nvCxnSpPr>
              <p:cNvPr id="7" name="Přímá spojnice se šipkou 87">
                <a:extLst>
                  <a:ext uri="{FF2B5EF4-FFF2-40B4-BE49-F238E27FC236}">
                    <a16:creationId xmlns:a16="http://schemas.microsoft.com/office/drawing/2014/main" id="{5609E311-E731-13E3-3ACB-9270B30CD27F}"/>
                  </a:ext>
                </a:extLst>
              </p:cNvPr>
              <p:cNvCxnSpPr>
                <a:cxnSpLocks/>
                <a:endCxn id="60" idx="6"/>
              </p:cNvCxnSpPr>
              <p:nvPr/>
            </p:nvCxnSpPr>
            <p:spPr>
              <a:xfrm>
                <a:off x="4369141" y="1174088"/>
                <a:ext cx="720072" cy="459115"/>
              </a:xfrm>
              <a:prstGeom prst="straightConnector1">
                <a:avLst/>
              </a:prstGeom>
              <a:ln w="25400"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0E419FE0-37C2-87B3-19E6-3AABA8A046EC}"/>
              </a:ext>
            </a:extLst>
          </p:cNvPr>
          <p:cNvSpPr txBox="1"/>
          <p:nvPr/>
        </p:nvSpPr>
        <p:spPr>
          <a:xfrm>
            <a:off x="11558574" y="715227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jet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0E247A7-F82D-CA78-63EB-8173EF3C897C}"/>
              </a:ext>
            </a:extLst>
          </p:cNvPr>
          <p:cNvSpPr txBox="1"/>
          <p:nvPr/>
        </p:nvSpPr>
        <p:spPr>
          <a:xfrm>
            <a:off x="9132080" y="5461246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504" name="TextBox 21503">
            <a:extLst>
              <a:ext uri="{FF2B5EF4-FFF2-40B4-BE49-F238E27FC236}">
                <a16:creationId xmlns:a16="http://schemas.microsoft.com/office/drawing/2014/main" id="{F885B669-F129-37AF-6C4E-2BE43AF94C5F}"/>
              </a:ext>
            </a:extLst>
          </p:cNvPr>
          <p:cNvSpPr txBox="1"/>
          <p:nvPr/>
        </p:nvSpPr>
        <p:spPr>
          <a:xfrm>
            <a:off x="10737725" y="1683099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3669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>
            <a:extLst>
              <a:ext uri="{FF2B5EF4-FFF2-40B4-BE49-F238E27FC236}">
                <a16:creationId xmlns:a16="http://schemas.microsoft.com/office/drawing/2014/main" id="{14753D7B-A1AE-4D11-9A65-C35AB7443C53}"/>
              </a:ext>
            </a:extLst>
          </p:cNvPr>
          <p:cNvGrpSpPr/>
          <p:nvPr/>
        </p:nvGrpSpPr>
        <p:grpSpPr>
          <a:xfrm>
            <a:off x="1772993" y="1323309"/>
            <a:ext cx="8646013" cy="3344289"/>
            <a:chOff x="1760785" y="684712"/>
            <a:chExt cx="8646013" cy="3344289"/>
          </a:xfrm>
        </p:grpSpPr>
        <p:grpSp>
          <p:nvGrpSpPr>
            <p:cNvPr id="7" name="Skupina 6">
              <a:extLst>
                <a:ext uri="{FF2B5EF4-FFF2-40B4-BE49-F238E27FC236}">
                  <a16:creationId xmlns:a16="http://schemas.microsoft.com/office/drawing/2014/main" id="{D90E782D-8B19-43D5-944B-54B9A0ECFE25}"/>
                </a:ext>
              </a:extLst>
            </p:cNvPr>
            <p:cNvGrpSpPr/>
            <p:nvPr/>
          </p:nvGrpSpPr>
          <p:grpSpPr>
            <a:xfrm>
              <a:off x="5231904" y="684712"/>
              <a:ext cx="3131432" cy="3344289"/>
              <a:chOff x="2448680" y="675498"/>
              <a:chExt cx="3131432" cy="3344289"/>
            </a:xfrm>
          </p:grpSpPr>
          <p:grpSp>
            <p:nvGrpSpPr>
              <p:cNvPr id="21" name="Skupina 20">
                <a:extLst>
                  <a:ext uri="{FF2B5EF4-FFF2-40B4-BE49-F238E27FC236}">
                    <a16:creationId xmlns:a16="http://schemas.microsoft.com/office/drawing/2014/main" id="{5530DFCE-9139-4081-A4C6-024EFC77CE47}"/>
                  </a:ext>
                </a:extLst>
              </p:cNvPr>
              <p:cNvGrpSpPr/>
              <p:nvPr/>
            </p:nvGrpSpPr>
            <p:grpSpPr>
              <a:xfrm>
                <a:off x="3142615" y="675498"/>
                <a:ext cx="1489983" cy="2016224"/>
                <a:chOff x="3890501" y="502593"/>
                <a:chExt cx="1489983" cy="2016224"/>
              </a:xfrm>
            </p:grpSpPr>
            <p:grpSp>
              <p:nvGrpSpPr>
                <p:cNvPr id="23" name="Skupina 22">
                  <a:extLst>
                    <a:ext uri="{FF2B5EF4-FFF2-40B4-BE49-F238E27FC236}">
                      <a16:creationId xmlns:a16="http://schemas.microsoft.com/office/drawing/2014/main" id="{97E693C9-A754-4F08-9B09-698A8D9F9F5C}"/>
                    </a:ext>
                  </a:extLst>
                </p:cNvPr>
                <p:cNvGrpSpPr/>
                <p:nvPr/>
              </p:nvGrpSpPr>
              <p:grpSpPr>
                <a:xfrm>
                  <a:off x="4167758" y="502593"/>
                  <a:ext cx="1212726" cy="2016224"/>
                  <a:chOff x="4167758" y="477888"/>
                  <a:chExt cx="1212726" cy="2016224"/>
                </a:xfrm>
              </p:grpSpPr>
              <p:pic>
                <p:nvPicPr>
                  <p:cNvPr id="25" name="Picture 3">
                    <a:extLst>
                      <a:ext uri="{FF2B5EF4-FFF2-40B4-BE49-F238E27FC236}">
                        <a16:creationId xmlns:a16="http://schemas.microsoft.com/office/drawing/2014/main" id="{BF56D422-1E4E-4622-BA25-3D456BFF0A3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2049" r="79754"/>
                  <a:stretch/>
                </p:blipFill>
                <p:spPr bwMode="auto">
                  <a:xfrm>
                    <a:off x="4427984" y="477888"/>
                    <a:ext cx="952500" cy="201622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6" name="Ovál 25">
                    <a:extLst>
                      <a:ext uri="{FF2B5EF4-FFF2-40B4-BE49-F238E27FC236}">
                        <a16:creationId xmlns:a16="http://schemas.microsoft.com/office/drawing/2014/main" id="{8FEFE239-EFDC-4DBC-8894-D4EDB85142E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167758" y="1435833"/>
                    <a:ext cx="159361" cy="159361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  <a:effectLst>
                    <a:outerShdw blurRad="215900" dist="50800" dir="10800000" sx="104000" sy="104000" algn="r" rotWithShape="0">
                      <a:prstClr val="black">
                        <a:alpha val="74000"/>
                      </a:prstClr>
                    </a:outerShdw>
                  </a:effectLst>
                  <a:scene3d>
                    <a:camera prst="orthographicFront"/>
                    <a:lightRig rig="sunrise" dir="t"/>
                  </a:scene3d>
                  <a:sp3d prstMaterial="matte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24" name="TextovéPole 23">
                  <a:extLst>
                    <a:ext uri="{FF2B5EF4-FFF2-40B4-BE49-F238E27FC236}">
                      <a16:creationId xmlns:a16="http://schemas.microsoft.com/office/drawing/2014/main" id="{EB8AB2A6-597A-4A90-BEF2-19157E9EC433}"/>
                    </a:ext>
                  </a:extLst>
                </p:cNvPr>
                <p:cNvSpPr txBox="1"/>
                <p:nvPr/>
              </p:nvSpPr>
              <p:spPr>
                <a:xfrm>
                  <a:off x="3890501" y="519791"/>
                  <a:ext cx="103425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/>
                    <a:t>   p + A</a:t>
                  </a:r>
                  <a:endParaRPr lang="cs-CZ" sz="2400" b="1" dirty="0"/>
                </a:p>
              </p:txBody>
            </p:sp>
          </p:grpSp>
          <p:sp>
            <p:nvSpPr>
              <p:cNvPr id="22" name="TextovéPole 21">
                <a:extLst>
                  <a:ext uri="{FF2B5EF4-FFF2-40B4-BE49-F238E27FC236}">
                    <a16:creationId xmlns:a16="http://schemas.microsoft.com/office/drawing/2014/main" id="{074B0F71-37FD-4FCA-B7E4-3BF8533FE5F5}"/>
                  </a:ext>
                </a:extLst>
              </p:cNvPr>
              <p:cNvSpPr txBox="1"/>
              <p:nvPr/>
            </p:nvSpPr>
            <p:spPr>
              <a:xfrm>
                <a:off x="2448680" y="2696348"/>
                <a:ext cx="3131432" cy="132343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     “</a:t>
                </a:r>
                <a:r>
                  <a:rPr lang="en-US" sz="2000" i="1" dirty="0"/>
                  <a:t>cold nuclear matter”</a:t>
                </a:r>
              </a:p>
              <a:p>
                <a:r>
                  <a:rPr lang="en-US" sz="2000" dirty="0"/>
                  <a:t>      </a:t>
                </a:r>
                <a:r>
                  <a:rPr lang="en-US" sz="2000" b="1" dirty="0"/>
                  <a:t>initial state effects</a:t>
                </a:r>
                <a:endParaRPr lang="en-US" sz="2000" i="1" dirty="0"/>
              </a:p>
              <a:p>
                <a:r>
                  <a:rPr lang="en-US" sz="2000" dirty="0"/>
                  <a:t>     shadowing and gluon   </a:t>
                </a:r>
              </a:p>
              <a:p>
                <a:r>
                  <a:rPr lang="en-US" sz="2000" dirty="0"/>
                  <a:t>               saturation</a:t>
                </a:r>
                <a:endParaRPr lang="cs-CZ" sz="2000" dirty="0"/>
              </a:p>
            </p:txBody>
          </p:sp>
        </p:grpSp>
        <p:grpSp>
          <p:nvGrpSpPr>
            <p:cNvPr id="8" name="Skupina 7">
              <a:extLst>
                <a:ext uri="{FF2B5EF4-FFF2-40B4-BE49-F238E27FC236}">
                  <a16:creationId xmlns:a16="http://schemas.microsoft.com/office/drawing/2014/main" id="{08E780A3-02A3-46C7-AF20-D1759DDF4625}"/>
                </a:ext>
              </a:extLst>
            </p:cNvPr>
            <p:cNvGrpSpPr/>
            <p:nvPr/>
          </p:nvGrpSpPr>
          <p:grpSpPr>
            <a:xfrm>
              <a:off x="1760785" y="716632"/>
              <a:ext cx="3275856" cy="3312368"/>
              <a:chOff x="5724128" y="692696"/>
              <a:chExt cx="3275856" cy="3312368"/>
            </a:xfrm>
          </p:grpSpPr>
          <p:grpSp>
            <p:nvGrpSpPr>
              <p:cNvPr id="15" name="Skupina 14">
                <a:extLst>
                  <a:ext uri="{FF2B5EF4-FFF2-40B4-BE49-F238E27FC236}">
                    <a16:creationId xmlns:a16="http://schemas.microsoft.com/office/drawing/2014/main" id="{EC23D314-2040-4849-8336-59A38EAA214C}"/>
                  </a:ext>
                </a:extLst>
              </p:cNvPr>
              <p:cNvGrpSpPr/>
              <p:nvPr/>
            </p:nvGrpSpPr>
            <p:grpSpPr>
              <a:xfrm>
                <a:off x="5868144" y="692696"/>
                <a:ext cx="2209824" cy="2232248"/>
                <a:chOff x="6228184" y="838563"/>
                <a:chExt cx="2209824" cy="2232248"/>
              </a:xfrm>
            </p:grpSpPr>
            <p:grpSp>
              <p:nvGrpSpPr>
                <p:cNvPr id="17" name="Skupina 16">
                  <a:extLst>
                    <a:ext uri="{FF2B5EF4-FFF2-40B4-BE49-F238E27FC236}">
                      <a16:creationId xmlns:a16="http://schemas.microsoft.com/office/drawing/2014/main" id="{F2CD2779-4A17-4A2D-AFCE-B9F6AEC9AA42}"/>
                    </a:ext>
                  </a:extLst>
                </p:cNvPr>
                <p:cNvGrpSpPr/>
                <p:nvPr/>
              </p:nvGrpSpPr>
              <p:grpSpPr>
                <a:xfrm>
                  <a:off x="6228184" y="838563"/>
                  <a:ext cx="2209824" cy="2232248"/>
                  <a:chOff x="6376268" y="477888"/>
                  <a:chExt cx="2209824" cy="2232248"/>
                </a:xfrm>
              </p:grpSpPr>
              <p:pic>
                <p:nvPicPr>
                  <p:cNvPr id="19" name="Picture 3">
                    <a:extLst>
                      <a:ext uri="{FF2B5EF4-FFF2-40B4-BE49-F238E27FC236}">
                        <a16:creationId xmlns:a16="http://schemas.microsoft.com/office/drawing/2014/main" id="{F2E96A58-F282-4AA4-92E2-E37864A4996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-9527" r="89050"/>
                  <a:stretch/>
                </p:blipFill>
                <p:spPr bwMode="auto">
                  <a:xfrm>
                    <a:off x="6376268" y="501824"/>
                    <a:ext cx="1272356" cy="220831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0" name="Picture 3">
                    <a:extLst>
                      <a:ext uri="{FF2B5EF4-FFF2-40B4-BE49-F238E27FC236}">
                        <a16:creationId xmlns:a16="http://schemas.microsoft.com/office/drawing/2014/main" id="{8AD082F8-F705-4562-809A-ED91EEC71AD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2049" r="79754"/>
                  <a:stretch/>
                </p:blipFill>
                <p:spPr bwMode="auto">
                  <a:xfrm>
                    <a:off x="7633592" y="477888"/>
                    <a:ext cx="952500" cy="201622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18" name="TextovéPole 17">
                  <a:extLst>
                    <a:ext uri="{FF2B5EF4-FFF2-40B4-BE49-F238E27FC236}">
                      <a16:creationId xmlns:a16="http://schemas.microsoft.com/office/drawing/2014/main" id="{B958D345-A460-47DE-8265-6F5DCD1B1CDC}"/>
                    </a:ext>
                  </a:extLst>
                </p:cNvPr>
                <p:cNvSpPr txBox="1"/>
                <p:nvPr/>
              </p:nvSpPr>
              <p:spPr>
                <a:xfrm>
                  <a:off x="6967129" y="838563"/>
                  <a:ext cx="91723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/>
                    <a:t> A + A</a:t>
                  </a:r>
                  <a:endParaRPr lang="cs-CZ" sz="2400" b="1" dirty="0"/>
                </a:p>
              </p:txBody>
            </p:sp>
          </p:grpSp>
          <p:sp>
            <p:nvSpPr>
              <p:cNvPr id="16" name="TextovéPole 15">
                <a:extLst>
                  <a:ext uri="{FF2B5EF4-FFF2-40B4-BE49-F238E27FC236}">
                    <a16:creationId xmlns:a16="http://schemas.microsoft.com/office/drawing/2014/main" id="{A16523F8-797F-4E00-BEDA-56546B2BC69A}"/>
                  </a:ext>
                </a:extLst>
              </p:cNvPr>
              <p:cNvSpPr txBox="1"/>
              <p:nvPr/>
            </p:nvSpPr>
            <p:spPr>
              <a:xfrm>
                <a:off x="5724128" y="2681625"/>
                <a:ext cx="3275856" cy="1323439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/>
                  <a:t> </a:t>
                </a:r>
                <a:r>
                  <a:rPr lang="en-US" sz="2000" dirty="0"/>
                  <a:t> “</a:t>
                </a:r>
                <a:r>
                  <a:rPr lang="en-US" sz="2000" i="1" dirty="0"/>
                  <a:t>hot/dense QCD matter” </a:t>
                </a:r>
              </a:p>
              <a:p>
                <a:pPr algn="ctr"/>
                <a:r>
                  <a:rPr lang="en-US" sz="2000" b="1" dirty="0"/>
                  <a:t> final state effects</a:t>
                </a:r>
              </a:p>
              <a:p>
                <a:pPr algn="ctr"/>
                <a:r>
                  <a:rPr lang="en-US" sz="2000" dirty="0"/>
                  <a:t>thermal and collective      </a:t>
                </a:r>
              </a:p>
              <a:p>
                <a:pPr algn="ctr"/>
                <a:r>
                  <a:rPr lang="en-US" sz="2000" dirty="0"/>
                  <a:t>    particle production (flow)</a:t>
                </a:r>
                <a:endParaRPr lang="cs-CZ" sz="2000" dirty="0"/>
              </a:p>
            </p:txBody>
          </p:sp>
        </p:grpSp>
        <p:grpSp>
          <p:nvGrpSpPr>
            <p:cNvPr id="9" name="Skupina 8">
              <a:extLst>
                <a:ext uri="{FF2B5EF4-FFF2-40B4-BE49-F238E27FC236}">
                  <a16:creationId xmlns:a16="http://schemas.microsoft.com/office/drawing/2014/main" id="{588A829A-BD33-4B65-ACC4-BE08CC38EADE}"/>
                </a:ext>
              </a:extLst>
            </p:cNvPr>
            <p:cNvGrpSpPr/>
            <p:nvPr/>
          </p:nvGrpSpPr>
          <p:grpSpPr>
            <a:xfrm>
              <a:off x="8678606" y="692696"/>
              <a:ext cx="1728192" cy="2736304"/>
              <a:chOff x="776892" y="552455"/>
              <a:chExt cx="1728192" cy="2736304"/>
            </a:xfrm>
          </p:grpSpPr>
          <p:grpSp>
            <p:nvGrpSpPr>
              <p:cNvPr id="10" name="Skupina 9">
                <a:extLst>
                  <a:ext uri="{FF2B5EF4-FFF2-40B4-BE49-F238E27FC236}">
                    <a16:creationId xmlns:a16="http://schemas.microsoft.com/office/drawing/2014/main" id="{B652A3AE-C46D-47FF-9E30-8E5F42A441E2}"/>
                  </a:ext>
                </a:extLst>
              </p:cNvPr>
              <p:cNvGrpSpPr/>
              <p:nvPr/>
            </p:nvGrpSpPr>
            <p:grpSpPr>
              <a:xfrm>
                <a:off x="1395975" y="1619899"/>
                <a:ext cx="447393" cy="160655"/>
                <a:chOff x="1331640" y="1510706"/>
                <a:chExt cx="447393" cy="160655"/>
              </a:xfrm>
            </p:grpSpPr>
            <p:sp>
              <p:nvSpPr>
                <p:cNvPr id="13" name="Ovál 12">
                  <a:extLst>
                    <a:ext uri="{FF2B5EF4-FFF2-40B4-BE49-F238E27FC236}">
                      <a16:creationId xmlns:a16="http://schemas.microsoft.com/office/drawing/2014/main" id="{E4490374-31B0-48AB-98D6-D51B6B8A5C0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6200000">
                  <a:off x="1619672" y="1510706"/>
                  <a:ext cx="159361" cy="159361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>
                  <a:outerShdw blurRad="215900" dist="50800" dir="21540000" sx="104000" sy="104000" algn="r" rotWithShape="0">
                    <a:prstClr val="black">
                      <a:alpha val="74000"/>
                    </a:prstClr>
                  </a:outerShdw>
                </a:effectLst>
                <a:scene3d>
                  <a:camera prst="orthographicFront"/>
                  <a:lightRig rig="sunrise" dir="t"/>
                </a:scene3d>
                <a:sp3d prstMaterial="matte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14" name="Ovál 13">
                  <a:extLst>
                    <a:ext uri="{FF2B5EF4-FFF2-40B4-BE49-F238E27FC236}">
                      <a16:creationId xmlns:a16="http://schemas.microsoft.com/office/drawing/2014/main" id="{2D72D94A-6B1E-49D9-BD76-7D686F47F82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331640" y="1512000"/>
                  <a:ext cx="159361" cy="159361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>
                  <a:outerShdw blurRad="215900" dist="50800" dir="10800000" sx="104000" sy="104000" algn="r" rotWithShape="0">
                    <a:prstClr val="black">
                      <a:alpha val="74000"/>
                    </a:prstClr>
                  </a:outerShdw>
                </a:effectLst>
                <a:scene3d>
                  <a:camera prst="orthographicFront"/>
                  <a:lightRig rig="sunrise" dir="t"/>
                </a:scene3d>
                <a:sp3d prstMaterial="matte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11" name="TextovéPole 10">
                <a:extLst>
                  <a:ext uri="{FF2B5EF4-FFF2-40B4-BE49-F238E27FC236}">
                    <a16:creationId xmlns:a16="http://schemas.microsoft.com/office/drawing/2014/main" id="{A504C156-D0E6-4E70-B094-D94E90EDB0FD}"/>
                  </a:ext>
                </a:extLst>
              </p:cNvPr>
              <p:cNvSpPr txBox="1"/>
              <p:nvPr/>
            </p:nvSpPr>
            <p:spPr>
              <a:xfrm>
                <a:off x="1240879" y="552455"/>
                <a:ext cx="80021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p + p</a:t>
                </a:r>
                <a:endParaRPr lang="cs-CZ" sz="2400" b="1" dirty="0"/>
              </a:p>
            </p:txBody>
          </p:sp>
          <p:sp>
            <p:nvSpPr>
              <p:cNvPr id="12" name="TextovéPole 11">
                <a:extLst>
                  <a:ext uri="{FF2B5EF4-FFF2-40B4-BE49-F238E27FC236}">
                    <a16:creationId xmlns:a16="http://schemas.microsoft.com/office/drawing/2014/main" id="{C3619438-B360-4946-9B73-82701349F662}"/>
                  </a:ext>
                </a:extLst>
              </p:cNvPr>
              <p:cNvSpPr txBox="1"/>
              <p:nvPr/>
            </p:nvSpPr>
            <p:spPr>
              <a:xfrm>
                <a:off x="776892" y="2580873"/>
                <a:ext cx="1728192" cy="70788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    “vacuum”</a:t>
                </a:r>
              </a:p>
              <a:p>
                <a:r>
                  <a:rPr lang="en-US" sz="2000" b="1" dirty="0"/>
                  <a:t>   reference</a:t>
                </a:r>
                <a:r>
                  <a:rPr lang="en-US" sz="2000" dirty="0"/>
                  <a:t> </a:t>
                </a:r>
              </a:p>
            </p:txBody>
          </p:sp>
        </p:grpSp>
      </p:grpSp>
      <p:sp>
        <p:nvSpPr>
          <p:cNvPr id="2" name="TextovéPole 1">
            <a:extLst>
              <a:ext uri="{FF2B5EF4-FFF2-40B4-BE49-F238E27FC236}">
                <a16:creationId xmlns:a16="http://schemas.microsoft.com/office/drawing/2014/main" id="{35497D84-9625-4CC5-854B-49C30FA90D52}"/>
              </a:ext>
            </a:extLst>
          </p:cNvPr>
          <p:cNvSpPr txBox="1"/>
          <p:nvPr/>
        </p:nvSpPr>
        <p:spPr>
          <a:xfrm>
            <a:off x="6629660" y="5335012"/>
            <a:ext cx="5032468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A very interesting physics program on its own:</a:t>
            </a:r>
          </a:p>
          <a:p>
            <a:r>
              <a:rPr lang="en-US" sz="2000" b="1" dirty="0"/>
              <a:t>high multiplicity pp collision studies</a:t>
            </a:r>
          </a:p>
          <a:p>
            <a:r>
              <a:rPr lang="en-US" sz="2000" dirty="0"/>
              <a:t>to look for onset of QGP formation</a:t>
            </a:r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F95C38E6-A8BA-487F-8CCC-EBB91A12B5A6}"/>
              </a:ext>
            </a:extLst>
          </p:cNvPr>
          <p:cNvCxnSpPr>
            <a:cxnSpLocks/>
          </p:cNvCxnSpPr>
          <p:nvPr/>
        </p:nvCxnSpPr>
        <p:spPr>
          <a:xfrm flipV="1">
            <a:off x="8906542" y="4494534"/>
            <a:ext cx="527384" cy="71754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4">
            <a:extLst>
              <a:ext uri="{FF2B5EF4-FFF2-40B4-BE49-F238E27FC236}">
                <a16:creationId xmlns:a16="http://schemas.microsoft.com/office/drawing/2014/main" id="{EE62F1DA-6986-431F-BB56-4731146EF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939" y="-19884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cs-CZ" sz="3600" dirty="0">
                <a:solidFill>
                  <a:schemeClr val="accent2"/>
                </a:solidFill>
                <a:latin typeface="Comic Sans MS" pitchFamily="66" charset="0"/>
              </a:rPr>
              <a:t>   </a:t>
            </a:r>
            <a:r>
              <a:rPr lang="en-US" altLang="cs-CZ" sz="3600" dirty="0">
                <a:solidFill>
                  <a:srgbClr val="0070C0"/>
                </a:solidFill>
                <a:latin typeface="+mn-lt"/>
              </a:rPr>
              <a:t>Dialing various physics phenomena: </a:t>
            </a:r>
          </a:p>
          <a:p>
            <a:pPr algn="ctr" eaLnBrk="1" hangingPunct="1"/>
            <a:r>
              <a:rPr lang="en-US" altLang="cs-CZ" sz="3600" dirty="0">
                <a:solidFill>
                  <a:srgbClr val="0070C0"/>
                </a:solidFill>
                <a:latin typeface="+mn-lt"/>
              </a:rPr>
              <a:t>collision system size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3EAD56D-F059-4136-9B0E-0F7814295D7B}"/>
              </a:ext>
            </a:extLst>
          </p:cNvPr>
          <p:cNvSpPr txBox="1"/>
          <p:nvPr/>
        </p:nvSpPr>
        <p:spPr>
          <a:xfrm>
            <a:off x="1065110" y="5360382"/>
            <a:ext cx="3385927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Centrality:</a:t>
            </a:r>
          </a:p>
          <a:p>
            <a:r>
              <a:rPr lang="en-US" sz="2000" dirty="0"/>
              <a:t>level of overlap of the colliding</a:t>
            </a:r>
          </a:p>
          <a:p>
            <a:r>
              <a:rPr lang="en-US" sz="2000" dirty="0"/>
              <a:t>Lorentz contracted nuclei </a:t>
            </a:r>
          </a:p>
        </p:txBody>
      </p:sp>
      <p:cxnSp>
        <p:nvCxnSpPr>
          <p:cNvPr id="28" name="Přímá spojnice se šipkou 27">
            <a:extLst>
              <a:ext uri="{FF2B5EF4-FFF2-40B4-BE49-F238E27FC236}">
                <a16:creationId xmlns:a16="http://schemas.microsoft.com/office/drawing/2014/main" id="{9D298265-8FA5-426D-9EFE-930BBD1FE4F7}"/>
              </a:ext>
            </a:extLst>
          </p:cNvPr>
          <p:cNvCxnSpPr>
            <a:cxnSpLocks/>
          </p:cNvCxnSpPr>
          <p:nvPr/>
        </p:nvCxnSpPr>
        <p:spPr>
          <a:xfrm flipV="1">
            <a:off x="2844800" y="4763387"/>
            <a:ext cx="440660" cy="57305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02FE711-C94C-4F00-B599-7AD03D79E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18401"/>
            <a:ext cx="2844800" cy="476250"/>
          </a:xfrm>
        </p:spPr>
        <p:txBody>
          <a:bodyPr/>
          <a:lstStyle/>
          <a:p>
            <a:pPr>
              <a:defRPr/>
            </a:pPr>
            <a:r>
              <a:rPr lang="en-US" dirty="0"/>
              <a:t>Jana Bielcikova (CTU Prague)</a:t>
            </a:r>
          </a:p>
        </p:txBody>
      </p:sp>
      <p:sp>
        <p:nvSpPr>
          <p:cNvPr id="30" name="Zástupný symbol pro číslo snímku 29">
            <a:extLst>
              <a:ext uri="{FF2B5EF4-FFF2-40B4-BE49-F238E27FC236}">
                <a16:creationId xmlns:a16="http://schemas.microsoft.com/office/drawing/2014/main" id="{6F320D14-0F5D-4C1E-8C7C-291F2409A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6F69F-7A0D-4E31-B087-1362596BA1A2}" type="slidenum">
              <a:rPr lang="en-US" altLang="en-US" smtClean="0"/>
              <a:pPr/>
              <a:t>28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59698288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11746904" y="6553150"/>
            <a:ext cx="2133600" cy="476250"/>
          </a:xfrm>
          <a:noFill/>
        </p:spPr>
        <p:txBody>
          <a:bodyPr/>
          <a:lstStyle/>
          <a:p>
            <a:fld id="{C29C5726-8E7D-4C1F-9D86-0A9F3B28581E}" type="slidenum">
              <a:rPr lang="en-US" sz="140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rPr>
              <a:pPr/>
              <a:t>29</a:t>
            </a:fld>
            <a:endParaRPr lang="en-US" sz="1400" dirty="0">
              <a:solidFill>
                <a:prstClr val="black">
                  <a:lumMod val="65000"/>
                  <a:lumOff val="35000"/>
                </a:prstClr>
              </a:solidFill>
              <a:latin typeface="Arial"/>
            </a:endParaRPr>
          </a:p>
        </p:txBody>
      </p:sp>
      <p:pic>
        <p:nvPicPr>
          <p:cNvPr id="3077" name="Picture 2" descr="RAA-Examp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699" y="3230009"/>
            <a:ext cx="4419600" cy="300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Rectangle 3"/>
          <p:cNvSpPr>
            <a:spLocks noChangeArrowheads="1"/>
          </p:cNvSpPr>
          <p:nvPr/>
        </p:nvSpPr>
        <p:spPr bwMode="auto">
          <a:xfrm>
            <a:off x="7321867" y="3511549"/>
            <a:ext cx="3829714" cy="2985433"/>
          </a:xfrm>
          <a:prstGeom prst="rect">
            <a:avLst/>
          </a:prstGeom>
          <a:solidFill>
            <a:srgbClr val="FFC602"/>
          </a:solidFill>
          <a:ln w="12700">
            <a:solidFill>
              <a:srgbClr val="FFCC00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</a:pPr>
            <a:endParaRPr lang="cs-CZ" sz="800" dirty="0">
              <a:solidFill>
                <a:prstClr val="black"/>
              </a:solidFill>
              <a:latin typeface="Arial Unicode MS" pitchFamily="34" charset="-128"/>
            </a:endParaRPr>
          </a:p>
          <a:p>
            <a:pPr eaLnBrk="0" hangingPunct="0">
              <a:spcBef>
                <a:spcPct val="0"/>
              </a:spcBef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 = 1:  </a:t>
            </a:r>
            <a:r>
              <a:rPr lang="cs-CZ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A+A 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collision is a </a:t>
            </a:r>
          </a:p>
          <a:p>
            <a:pPr eaLnBrk="0" hangingPunct="0">
              <a:spcBef>
                <a:spcPct val="0"/>
              </a:spcBef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superposition of pp  </a:t>
            </a:r>
          </a:p>
          <a:p>
            <a:pPr eaLnBrk="0" hangingPunct="0">
              <a:spcBef>
                <a:spcPct val="0"/>
              </a:spcBef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collisions</a:t>
            </a:r>
          </a:p>
          <a:p>
            <a:pPr eaLnBrk="0" hangingPunct="0">
              <a:spcBef>
                <a:spcPct val="0"/>
              </a:spcBef>
            </a:pPr>
            <a:endParaRPr lang="en-US" sz="1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>
              <a:spcBef>
                <a:spcPct val="0"/>
              </a:spcBef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 &lt; 1:  suppression of particle </a:t>
            </a:r>
          </a:p>
          <a:p>
            <a:pPr eaLnBrk="0" hangingPunct="0">
              <a:spcBef>
                <a:spcPct val="0"/>
              </a:spcBef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production</a:t>
            </a:r>
            <a:r>
              <a:rPr lang="cs-CZ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(quenching)</a:t>
            </a:r>
            <a:r>
              <a:rPr lang="cs-CZ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0" hangingPunct="0">
              <a:spcBef>
                <a:spcPct val="0"/>
              </a:spcBef>
            </a:pPr>
            <a:endParaRPr lang="cs-CZ" sz="1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>
              <a:spcBef>
                <a:spcPct val="0"/>
              </a:spcBef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Soft processes scale with</a:t>
            </a:r>
            <a:r>
              <a:rPr lang="cs-CZ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cs-CZ" sz="2000" baseline="-25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</a:t>
            </a:r>
            <a:r>
              <a:rPr lang="cs-CZ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>
              <a:spcBef>
                <a:spcPct val="0"/>
              </a:spcBef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Hard processes scale with</a:t>
            </a:r>
            <a:r>
              <a:rPr lang="cs-CZ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cs-CZ" sz="2000" baseline="-25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bin</a:t>
            </a:r>
            <a:endParaRPr lang="cs-CZ" sz="2000" baseline="-25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>
              <a:spcBef>
                <a:spcPct val="0"/>
              </a:spcBef>
            </a:pPr>
            <a:r>
              <a:rPr lang="cs-CZ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</a:t>
            </a:r>
            <a:endParaRPr lang="en-US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1231191" y="-203493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US" sz="3600" dirty="0">
                <a:solidFill>
                  <a:srgbClr val="C0504D"/>
                </a:solidFill>
                <a:latin typeface="Comic Sans MS" pitchFamily="66" charset="0"/>
              </a:rPr>
              <a:t>   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Nuclear modification factor (R</a:t>
            </a:r>
            <a:r>
              <a:rPr lang="en-US" sz="3600" baseline="-25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AA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grpSp>
        <p:nvGrpSpPr>
          <p:cNvPr id="2" name="Skupina 1"/>
          <p:cNvGrpSpPr/>
          <p:nvPr/>
        </p:nvGrpSpPr>
        <p:grpSpPr>
          <a:xfrm>
            <a:off x="1759051" y="1651937"/>
            <a:ext cx="4608512" cy="1510822"/>
            <a:chOff x="755576" y="1731772"/>
            <a:chExt cx="4608512" cy="1510822"/>
          </a:xfrm>
        </p:grpSpPr>
        <p:graphicFrame>
          <p:nvGraphicFramePr>
            <p:cNvPr id="3074" name="Object 5"/>
            <p:cNvGraphicFramePr>
              <a:graphicFrameLocks noChangeAspect="1"/>
            </p:cNvGraphicFramePr>
            <p:nvPr/>
          </p:nvGraphicFramePr>
          <p:xfrm>
            <a:off x="755576" y="1731772"/>
            <a:ext cx="4108450" cy="1035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27" name="Equation" r:id="rId4" imgW="1815840" imgH="457200" progId="Equation.3">
                    <p:embed/>
                  </p:oleObj>
                </mc:Choice>
                <mc:Fallback>
                  <p:oleObj name="Equation" r:id="rId4" imgW="1815840" imgH="457200" progId="Equation.3">
                    <p:embed/>
                    <p:pic>
                      <p:nvPicPr>
                        <p:cNvPr id="3074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5576" y="1731772"/>
                          <a:ext cx="4108450" cy="1035050"/>
                        </a:xfrm>
                        <a:prstGeom prst="rect">
                          <a:avLst/>
                        </a:prstGeom>
                        <a:solidFill>
                          <a:srgbClr val="FFCC00"/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80" name="Oval 6"/>
            <p:cNvSpPr>
              <a:spLocks noChangeArrowheads="1"/>
            </p:cNvSpPr>
            <p:nvPr/>
          </p:nvSpPr>
          <p:spPr bwMode="auto">
            <a:xfrm>
              <a:off x="2267744" y="2224583"/>
              <a:ext cx="544512" cy="533400"/>
            </a:xfrm>
            <a:prstGeom prst="ellips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</a:pPr>
              <a:endParaRPr lang="de-DE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3081" name="Line 7"/>
            <p:cNvSpPr>
              <a:spLocks noChangeShapeType="1"/>
            </p:cNvSpPr>
            <p:nvPr/>
          </p:nvSpPr>
          <p:spPr bwMode="auto">
            <a:xfrm flipH="1" flipV="1">
              <a:off x="2812256" y="2723602"/>
              <a:ext cx="1050878" cy="268795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82" name="Text Box 8"/>
            <p:cNvSpPr txBox="1">
              <a:spLocks noChangeArrowheads="1"/>
            </p:cNvSpPr>
            <p:nvPr/>
          </p:nvSpPr>
          <p:spPr bwMode="auto">
            <a:xfrm>
              <a:off x="3779912" y="2780929"/>
              <a:ext cx="1584176" cy="46166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dirty="0" err="1">
                  <a:solidFill>
                    <a:srgbClr val="0070C0"/>
                  </a:solidFill>
                  <a:latin typeface="Arial"/>
                </a:rPr>
                <a:t>N</a:t>
              </a:r>
              <a:r>
                <a:rPr lang="en-US" sz="2400" baseline="-25000" dirty="0" err="1">
                  <a:solidFill>
                    <a:srgbClr val="0070C0"/>
                  </a:solidFill>
                  <a:latin typeface="Arial"/>
                </a:rPr>
                <a:t>bin</a:t>
              </a:r>
              <a:r>
                <a:rPr lang="en-US" sz="2400" dirty="0">
                  <a:solidFill>
                    <a:srgbClr val="0070C0"/>
                  </a:solidFill>
                  <a:latin typeface="Arial"/>
                </a:rPr>
                <a:t>/</a:t>
              </a:r>
              <a:r>
                <a:rPr lang="el-GR" sz="2400" dirty="0">
                  <a:solidFill>
                    <a:srgbClr val="0070C0"/>
                  </a:solidFill>
                  <a:latin typeface="Arial"/>
                </a:rPr>
                <a:t>σ</a:t>
              </a:r>
              <a:r>
                <a:rPr lang="en-US" sz="2400" baseline="-25000" dirty="0" err="1">
                  <a:solidFill>
                    <a:srgbClr val="0070C0"/>
                  </a:solidFill>
                  <a:latin typeface="Arial"/>
                </a:rPr>
                <a:t>inel</a:t>
              </a:r>
              <a:r>
                <a:rPr lang="en-US" sz="2400" baseline="30000" dirty="0" err="1">
                  <a:solidFill>
                    <a:srgbClr val="0070C0"/>
                  </a:solidFill>
                  <a:latin typeface="Arial"/>
                </a:rPr>
                <a:t>NN</a:t>
              </a:r>
              <a:r>
                <a:rPr lang="en-US" sz="2400" dirty="0">
                  <a:solidFill>
                    <a:srgbClr val="0070C0"/>
                  </a:solidFill>
                  <a:latin typeface="Times New Roman" pitchFamily="18" charset="0"/>
                </a:rPr>
                <a:t> </a:t>
              </a:r>
            </a:p>
          </p:txBody>
        </p:sp>
      </p:grpSp>
      <p:sp>
        <p:nvSpPr>
          <p:cNvPr id="3083" name="Text Box 9"/>
          <p:cNvSpPr txBox="1">
            <a:spLocks noChangeArrowheads="1"/>
          </p:cNvSpPr>
          <p:nvPr/>
        </p:nvSpPr>
        <p:spPr bwMode="auto">
          <a:xfrm>
            <a:off x="586211" y="725803"/>
            <a:ext cx="5983553" cy="10156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000" dirty="0">
                <a:solidFill>
                  <a:prstClr val="black"/>
                </a:solidFill>
                <a:latin typeface="Arial Unicode MS" pitchFamily="34" charset="-128"/>
              </a:rPr>
              <a:t> </a:t>
            </a:r>
            <a:r>
              <a:rPr lang="en-US" altLang="cs-CZ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 the way to compare an observable in A+A </a:t>
            </a:r>
          </a:p>
          <a:p>
            <a:r>
              <a:rPr lang="en-US" altLang="cs-CZ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collisions to the reference (pp or peripheral A+A)</a:t>
            </a:r>
          </a:p>
          <a:p>
            <a:pPr marL="457200" indent="-457200">
              <a:spcBef>
                <a:spcPct val="0"/>
              </a:spcBef>
            </a:pPr>
            <a:endParaRPr lang="en-US" sz="2000" dirty="0">
              <a:solidFill>
                <a:prstClr val="black"/>
              </a:solidFill>
              <a:latin typeface="Arial Unicode MS" pitchFamily="34" charset="-128"/>
              <a:sym typeface="Symbol" pitchFamily="18" charset="2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384247" y="627113"/>
            <a:ext cx="2732115" cy="2745596"/>
            <a:chOff x="5940108" y="683404"/>
            <a:chExt cx="2732115" cy="2745596"/>
          </a:xfrm>
        </p:grpSpPr>
        <p:grpSp>
          <p:nvGrpSpPr>
            <p:cNvPr id="12" name="Group 4"/>
            <p:cNvGrpSpPr>
              <a:grpSpLocks/>
            </p:cNvGrpSpPr>
            <p:nvPr/>
          </p:nvGrpSpPr>
          <p:grpSpPr bwMode="auto">
            <a:xfrm>
              <a:off x="5940108" y="980680"/>
              <a:ext cx="2732115" cy="2448320"/>
              <a:chOff x="435" y="618"/>
              <a:chExt cx="3261" cy="2350"/>
            </a:xfrm>
          </p:grpSpPr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435" y="618"/>
                <a:ext cx="3180" cy="235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4" name="Oval 6"/>
              <p:cNvSpPr>
                <a:spLocks noChangeArrowheads="1"/>
              </p:cNvSpPr>
              <p:nvPr/>
            </p:nvSpPr>
            <p:spPr bwMode="auto">
              <a:xfrm>
                <a:off x="1029" y="1708"/>
                <a:ext cx="1153" cy="1137"/>
              </a:xfrm>
              <a:prstGeom prst="ellipse">
                <a:avLst/>
              </a:prstGeom>
              <a:solidFill>
                <a:schemeClr val="tx1"/>
              </a:solidFill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5" name="Oval 7"/>
              <p:cNvSpPr>
                <a:spLocks noChangeArrowheads="1"/>
              </p:cNvSpPr>
              <p:nvPr/>
            </p:nvSpPr>
            <p:spPr bwMode="auto">
              <a:xfrm>
                <a:off x="1267" y="1764"/>
                <a:ext cx="237" cy="2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6" name="Oval 8"/>
              <p:cNvSpPr>
                <a:spLocks noChangeArrowheads="1"/>
              </p:cNvSpPr>
              <p:nvPr/>
            </p:nvSpPr>
            <p:spPr bwMode="auto">
              <a:xfrm>
                <a:off x="1504" y="1708"/>
                <a:ext cx="237" cy="23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" name="Oval 9"/>
              <p:cNvSpPr>
                <a:spLocks noChangeArrowheads="1"/>
              </p:cNvSpPr>
              <p:nvPr/>
            </p:nvSpPr>
            <p:spPr bwMode="auto">
              <a:xfrm>
                <a:off x="1134" y="2034"/>
                <a:ext cx="237" cy="234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" name="Oval 10"/>
              <p:cNvSpPr>
                <a:spLocks noChangeArrowheads="1"/>
              </p:cNvSpPr>
              <p:nvPr/>
            </p:nvSpPr>
            <p:spPr bwMode="auto">
              <a:xfrm>
                <a:off x="1402" y="2042"/>
                <a:ext cx="237" cy="234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" name="Oval 11"/>
              <p:cNvSpPr>
                <a:spLocks noChangeArrowheads="1"/>
              </p:cNvSpPr>
              <p:nvPr/>
            </p:nvSpPr>
            <p:spPr bwMode="auto">
              <a:xfrm>
                <a:off x="1674" y="2042"/>
                <a:ext cx="237" cy="234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" name="Oval 12"/>
              <p:cNvSpPr>
                <a:spLocks noChangeArrowheads="1"/>
              </p:cNvSpPr>
              <p:nvPr/>
            </p:nvSpPr>
            <p:spPr bwMode="auto">
              <a:xfrm>
                <a:off x="1640" y="2301"/>
                <a:ext cx="237" cy="23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" name="Oval 13"/>
              <p:cNvSpPr>
                <a:spLocks noChangeArrowheads="1"/>
              </p:cNvSpPr>
              <p:nvPr/>
            </p:nvSpPr>
            <p:spPr bwMode="auto">
              <a:xfrm>
                <a:off x="1402" y="2310"/>
                <a:ext cx="237" cy="23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" name="Oval 14"/>
              <p:cNvSpPr>
                <a:spLocks noChangeArrowheads="1"/>
              </p:cNvSpPr>
              <p:nvPr/>
            </p:nvSpPr>
            <p:spPr bwMode="auto">
              <a:xfrm>
                <a:off x="1131" y="2276"/>
                <a:ext cx="237" cy="234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" name="Oval 15"/>
              <p:cNvSpPr>
                <a:spLocks noChangeArrowheads="1"/>
              </p:cNvSpPr>
              <p:nvPr/>
            </p:nvSpPr>
            <p:spPr bwMode="auto">
              <a:xfrm>
                <a:off x="1334" y="2543"/>
                <a:ext cx="237" cy="234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" name="Oval 16"/>
              <p:cNvSpPr>
                <a:spLocks noChangeArrowheads="1"/>
              </p:cNvSpPr>
              <p:nvPr/>
            </p:nvSpPr>
            <p:spPr bwMode="auto">
              <a:xfrm>
                <a:off x="1881" y="2243"/>
                <a:ext cx="237" cy="234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" name="Oval 17"/>
              <p:cNvSpPr>
                <a:spLocks noChangeArrowheads="1"/>
              </p:cNvSpPr>
              <p:nvPr/>
            </p:nvSpPr>
            <p:spPr bwMode="auto">
              <a:xfrm>
                <a:off x="1674" y="2543"/>
                <a:ext cx="237" cy="234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" name="Oval 18"/>
              <p:cNvSpPr>
                <a:spLocks noChangeArrowheads="1"/>
              </p:cNvSpPr>
              <p:nvPr/>
            </p:nvSpPr>
            <p:spPr bwMode="auto">
              <a:xfrm>
                <a:off x="2115" y="872"/>
                <a:ext cx="1152" cy="1137"/>
              </a:xfrm>
              <a:prstGeom prst="ellipse">
                <a:avLst/>
              </a:prstGeom>
              <a:solidFill>
                <a:schemeClr val="tx1"/>
              </a:solidFill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" name="Oval 19"/>
              <p:cNvSpPr>
                <a:spLocks noChangeArrowheads="1"/>
              </p:cNvSpPr>
              <p:nvPr/>
            </p:nvSpPr>
            <p:spPr bwMode="auto">
              <a:xfrm>
                <a:off x="2250" y="1675"/>
                <a:ext cx="237" cy="23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" name="Oval 20"/>
              <p:cNvSpPr>
                <a:spLocks noChangeArrowheads="1"/>
              </p:cNvSpPr>
              <p:nvPr/>
            </p:nvSpPr>
            <p:spPr bwMode="auto">
              <a:xfrm>
                <a:off x="2861" y="1642"/>
                <a:ext cx="237" cy="23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" name="Oval 21"/>
              <p:cNvSpPr>
                <a:spLocks noChangeArrowheads="1"/>
              </p:cNvSpPr>
              <p:nvPr/>
            </p:nvSpPr>
            <p:spPr bwMode="auto">
              <a:xfrm>
                <a:off x="2657" y="1642"/>
                <a:ext cx="237" cy="23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0" name="Oval 22"/>
              <p:cNvSpPr>
                <a:spLocks noChangeArrowheads="1"/>
              </p:cNvSpPr>
              <p:nvPr/>
            </p:nvSpPr>
            <p:spPr bwMode="auto">
              <a:xfrm>
                <a:off x="2420" y="1408"/>
                <a:ext cx="237" cy="23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" name="Oval 23"/>
              <p:cNvSpPr>
                <a:spLocks noChangeArrowheads="1"/>
              </p:cNvSpPr>
              <p:nvPr/>
            </p:nvSpPr>
            <p:spPr bwMode="auto">
              <a:xfrm>
                <a:off x="2691" y="1408"/>
                <a:ext cx="237" cy="23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2" name="Oval 24"/>
              <p:cNvSpPr>
                <a:spLocks noChangeArrowheads="1"/>
              </p:cNvSpPr>
              <p:nvPr/>
            </p:nvSpPr>
            <p:spPr bwMode="auto">
              <a:xfrm>
                <a:off x="2962" y="1341"/>
                <a:ext cx="237" cy="23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3" name="Oval 25"/>
              <p:cNvSpPr>
                <a:spLocks noChangeArrowheads="1"/>
              </p:cNvSpPr>
              <p:nvPr/>
            </p:nvSpPr>
            <p:spPr bwMode="auto">
              <a:xfrm>
                <a:off x="2148" y="1374"/>
                <a:ext cx="237" cy="234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4" name="Oval 26"/>
              <p:cNvSpPr>
                <a:spLocks noChangeArrowheads="1"/>
              </p:cNvSpPr>
              <p:nvPr/>
            </p:nvSpPr>
            <p:spPr bwMode="auto">
              <a:xfrm>
                <a:off x="2861" y="1107"/>
                <a:ext cx="237" cy="234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5" name="Oval 27"/>
              <p:cNvSpPr>
                <a:spLocks noChangeArrowheads="1"/>
              </p:cNvSpPr>
              <p:nvPr/>
            </p:nvSpPr>
            <p:spPr bwMode="auto">
              <a:xfrm>
                <a:off x="2556" y="1141"/>
                <a:ext cx="237" cy="23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6" name="Oval 28"/>
              <p:cNvSpPr>
                <a:spLocks noChangeArrowheads="1"/>
              </p:cNvSpPr>
              <p:nvPr/>
            </p:nvSpPr>
            <p:spPr bwMode="auto">
              <a:xfrm>
                <a:off x="2251" y="1107"/>
                <a:ext cx="237" cy="234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7" name="Oval 29"/>
              <p:cNvSpPr>
                <a:spLocks noChangeArrowheads="1"/>
              </p:cNvSpPr>
              <p:nvPr/>
            </p:nvSpPr>
            <p:spPr bwMode="auto">
              <a:xfrm>
                <a:off x="2725" y="907"/>
                <a:ext cx="237" cy="23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8" name="Oval 30"/>
              <p:cNvSpPr>
                <a:spLocks noChangeArrowheads="1"/>
              </p:cNvSpPr>
              <p:nvPr/>
            </p:nvSpPr>
            <p:spPr bwMode="auto">
              <a:xfrm>
                <a:off x="2453" y="907"/>
                <a:ext cx="237" cy="23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9" name="Line 31"/>
              <p:cNvSpPr>
                <a:spLocks noChangeShapeType="1"/>
              </p:cNvSpPr>
              <p:nvPr/>
            </p:nvSpPr>
            <p:spPr bwMode="auto">
              <a:xfrm>
                <a:off x="758" y="2009"/>
                <a:ext cx="2645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0" name="Line 32"/>
              <p:cNvSpPr>
                <a:spLocks noChangeShapeType="1"/>
              </p:cNvSpPr>
              <p:nvPr/>
            </p:nvSpPr>
            <p:spPr bwMode="auto">
              <a:xfrm>
                <a:off x="758" y="1708"/>
                <a:ext cx="2645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1" name="Line 33"/>
              <p:cNvSpPr>
                <a:spLocks noChangeShapeType="1"/>
              </p:cNvSpPr>
              <p:nvPr/>
            </p:nvSpPr>
            <p:spPr bwMode="auto">
              <a:xfrm>
                <a:off x="2216" y="2310"/>
                <a:ext cx="272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2" name="Line 34"/>
              <p:cNvSpPr>
                <a:spLocks noChangeShapeType="1"/>
              </p:cNvSpPr>
              <p:nvPr/>
            </p:nvSpPr>
            <p:spPr bwMode="auto">
              <a:xfrm flipH="1">
                <a:off x="1775" y="1441"/>
                <a:ext cx="290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3" name="Oval 35"/>
              <p:cNvSpPr>
                <a:spLocks noChangeArrowheads="1"/>
              </p:cNvSpPr>
              <p:nvPr/>
            </p:nvSpPr>
            <p:spPr bwMode="auto">
              <a:xfrm>
                <a:off x="2454" y="1741"/>
                <a:ext cx="237" cy="23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4" name="Oval 36"/>
              <p:cNvSpPr>
                <a:spLocks noChangeArrowheads="1"/>
              </p:cNvSpPr>
              <p:nvPr/>
            </p:nvSpPr>
            <p:spPr bwMode="auto">
              <a:xfrm>
                <a:off x="1776" y="1775"/>
                <a:ext cx="237" cy="23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5" name="Text Box 37"/>
              <p:cNvSpPr txBox="1">
                <a:spLocks noChangeArrowheads="1"/>
              </p:cNvSpPr>
              <p:nvPr/>
            </p:nvSpPr>
            <p:spPr bwMode="auto">
              <a:xfrm>
                <a:off x="521" y="687"/>
                <a:ext cx="3175" cy="6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2000" dirty="0" err="1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rPr>
                  <a:t>N</a:t>
                </a:r>
                <a:r>
                  <a:rPr lang="en-US" sz="2000" baseline="-25000" dirty="0" err="1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rPr>
                  <a:t>part</a:t>
                </a:r>
                <a:r>
                  <a:rPr lang="en-US" sz="2000" dirty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rPr>
                  <a:t> =  7 </a:t>
                </a:r>
              </a:p>
              <a:p>
                <a:r>
                  <a:rPr lang="en-US" sz="2000" dirty="0" err="1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rPr>
                  <a:t>N</a:t>
                </a:r>
                <a:r>
                  <a:rPr lang="en-US" sz="2000" baseline="-25000" dirty="0" err="1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rPr>
                  <a:t>bin</a:t>
                </a:r>
                <a:r>
                  <a:rPr lang="en-US" sz="2000" dirty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rPr>
                  <a:t>  = 12  </a:t>
                </a:r>
              </a:p>
            </p:txBody>
          </p:sp>
        </p:grpSp>
        <p:sp>
          <p:nvSpPr>
            <p:cNvPr id="3" name="Obdélník 2"/>
            <p:cNvSpPr/>
            <p:nvPr/>
          </p:nvSpPr>
          <p:spPr>
            <a:xfrm>
              <a:off x="6308754" y="683404"/>
              <a:ext cx="2223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err="1">
                  <a:solidFill>
                    <a:srgbClr val="0070C0"/>
                  </a:solidFill>
                  <a:latin typeface="Arial"/>
                  <a:sym typeface="Wingdings" panose="05000000000000000000" pitchFamily="2" charset="2"/>
                </a:rPr>
                <a:t>Glauber’s</a:t>
              </a:r>
              <a:r>
                <a:rPr lang="en-US" b="1" dirty="0">
                  <a:solidFill>
                    <a:srgbClr val="0070C0"/>
                  </a:solidFill>
                  <a:latin typeface="Arial"/>
                  <a:sym typeface="Wingdings" panose="05000000000000000000" pitchFamily="2" charset="2"/>
                </a:rPr>
                <a:t> picture: </a:t>
              </a:r>
              <a:endParaRPr lang="cs-CZ" dirty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0" y="6534305"/>
            <a:ext cx="2790157" cy="323695"/>
          </a:xfrm>
        </p:spPr>
        <p:txBody>
          <a:bodyPr/>
          <a:lstStyle/>
          <a:p>
            <a:pPr>
              <a:defRPr/>
            </a:pP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Jana Bielcikova (CTU Prague)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1" t="20732" r="11719" b="8611"/>
          <a:stretch>
            <a:fillRect/>
          </a:stretch>
        </p:blipFill>
        <p:spPr bwMode="auto">
          <a:xfrm>
            <a:off x="5943900" y="2358632"/>
            <a:ext cx="5930897" cy="4073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699" name="Group 1026"/>
          <p:cNvGrpSpPr>
            <a:grpSpLocks/>
          </p:cNvGrpSpPr>
          <p:nvPr/>
        </p:nvGrpSpPr>
        <p:grpSpPr bwMode="auto">
          <a:xfrm>
            <a:off x="985196" y="750690"/>
            <a:ext cx="11053757" cy="2637722"/>
            <a:chOff x="240" y="512"/>
            <a:chExt cx="6963" cy="1702"/>
          </a:xfrm>
        </p:grpSpPr>
        <p:pic>
          <p:nvPicPr>
            <p:cNvPr id="29703" name="Picture 1027" descr="C:\Documents and Settings\michal\Plocha\physics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3" y="512"/>
              <a:ext cx="490" cy="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4" name="Text Box 1028"/>
            <p:cNvSpPr txBox="1">
              <a:spLocks noChangeArrowheads="1"/>
            </p:cNvSpPr>
            <p:nvPr/>
          </p:nvSpPr>
          <p:spPr bwMode="auto">
            <a:xfrm>
              <a:off x="3795" y="1033"/>
              <a:ext cx="3408" cy="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i="1" dirty="0">
                  <a:solidFill>
                    <a:prstClr val="black"/>
                  </a:solidFill>
                  <a:latin typeface="+mn-lt"/>
                </a:rPr>
                <a:t>"for the discovery of asymptotic freedom in the theory  of the strong interaction" </a:t>
              </a:r>
            </a:p>
          </p:txBody>
        </p:sp>
        <p:grpSp>
          <p:nvGrpSpPr>
            <p:cNvPr id="29706" name="Group 1030"/>
            <p:cNvGrpSpPr>
              <a:grpSpLocks/>
            </p:cNvGrpSpPr>
            <p:nvPr/>
          </p:nvGrpSpPr>
          <p:grpSpPr bwMode="auto">
            <a:xfrm>
              <a:off x="240" y="1056"/>
              <a:ext cx="2928" cy="1158"/>
              <a:chOff x="1488" y="1632"/>
              <a:chExt cx="2928" cy="1158"/>
            </a:xfrm>
          </p:grpSpPr>
          <p:pic>
            <p:nvPicPr>
              <p:cNvPr id="29708" name="Picture 1031" descr="David J. Gross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8" y="1632"/>
                <a:ext cx="720" cy="10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09" name="Picture 1032" descr="H. David Politzer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20" y="1632"/>
                <a:ext cx="720" cy="10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10" name="Picture 1033" descr="Frank Wilczek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38" y="1632"/>
                <a:ext cx="720" cy="10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711" name="Rectangle 1034"/>
              <p:cNvSpPr>
                <a:spLocks noChangeArrowheads="1"/>
              </p:cNvSpPr>
              <p:nvPr/>
            </p:nvSpPr>
            <p:spPr bwMode="auto">
              <a:xfrm>
                <a:off x="1488" y="2611"/>
                <a:ext cx="816" cy="1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>
                    <a:solidFill>
                      <a:prstClr val="black"/>
                    </a:solidFill>
                  </a:rPr>
                  <a:t>David J. Gross</a:t>
                </a:r>
                <a:r>
                  <a:rPr lang="en-US" sz="1200">
                    <a:solidFill>
                      <a:prstClr val="black"/>
                    </a:solidFill>
                  </a:rPr>
                  <a:t> </a:t>
                </a:r>
              </a:p>
            </p:txBody>
          </p:sp>
          <p:sp>
            <p:nvSpPr>
              <p:cNvPr id="29712" name="Rectangle 1035"/>
              <p:cNvSpPr>
                <a:spLocks noChangeArrowheads="1"/>
              </p:cNvSpPr>
              <p:nvPr/>
            </p:nvSpPr>
            <p:spPr bwMode="auto">
              <a:xfrm>
                <a:off x="2448" y="2611"/>
                <a:ext cx="1008" cy="1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>
                    <a:solidFill>
                      <a:prstClr val="black"/>
                    </a:solidFill>
                  </a:rPr>
                  <a:t>H. David Politzer</a:t>
                </a:r>
                <a:r>
                  <a:rPr lang="en-US" sz="1200">
                    <a:solidFill>
                      <a:prstClr val="black"/>
                    </a:solidFill>
                  </a:rPr>
                  <a:t> </a:t>
                </a:r>
              </a:p>
            </p:txBody>
          </p:sp>
          <p:sp>
            <p:nvSpPr>
              <p:cNvPr id="29713" name="Rectangle 1036"/>
              <p:cNvSpPr>
                <a:spLocks noChangeArrowheads="1"/>
              </p:cNvSpPr>
              <p:nvPr/>
            </p:nvSpPr>
            <p:spPr bwMode="auto">
              <a:xfrm>
                <a:off x="3552" y="2611"/>
                <a:ext cx="864" cy="1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>
                    <a:solidFill>
                      <a:prstClr val="black"/>
                    </a:solidFill>
                  </a:rPr>
                  <a:t>Frank Wilczek</a:t>
                </a:r>
                <a:r>
                  <a:rPr lang="en-US" sz="1200">
                    <a:solidFill>
                      <a:prstClr val="black"/>
                    </a:solidFill>
                  </a:rPr>
                  <a:t> </a:t>
                </a:r>
              </a:p>
            </p:txBody>
          </p:sp>
        </p:grpSp>
      </p:grpSp>
      <p:sp>
        <p:nvSpPr>
          <p:cNvPr id="29700" name="Rectangle 6"/>
          <p:cNvSpPr txBox="1">
            <a:spLocks noChangeArrowheads="1"/>
          </p:cNvSpPr>
          <p:nvPr/>
        </p:nvSpPr>
        <p:spPr bwMode="auto">
          <a:xfrm>
            <a:off x="617366" y="780701"/>
            <a:ext cx="5155257" cy="80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  <a:latin typeface="+mn-lt"/>
                <a:cs typeface="Arial" pitchFamily="34" charset="0"/>
              </a:rPr>
              <a:t>        </a:t>
            </a:r>
            <a:r>
              <a:rPr lang="cs-CZ" sz="2400" dirty="0">
                <a:solidFill>
                  <a:srgbClr val="FF0000"/>
                </a:solidFill>
                <a:latin typeface="+mn-lt"/>
                <a:cs typeface="Arial" pitchFamily="34" charset="0"/>
              </a:rPr>
              <a:t>Q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n-lt"/>
                <a:cs typeface="Arial" pitchFamily="34" charset="0"/>
              </a:rPr>
              <a:t>C</a:t>
            </a:r>
            <a:r>
              <a:rPr lang="en-US" sz="2400" dirty="0">
                <a:solidFill>
                  <a:srgbClr val="0070C0"/>
                </a:solidFill>
                <a:latin typeface="+mn-lt"/>
                <a:cs typeface="Arial" pitchFamily="34" charset="0"/>
              </a:rPr>
              <a:t>D</a:t>
            </a:r>
            <a:r>
              <a:rPr lang="en-US" sz="2400" dirty="0">
                <a:solidFill>
                  <a:srgbClr val="FF0000"/>
                </a:solidFill>
                <a:latin typeface="+mn-lt"/>
                <a:cs typeface="Arial" pitchFamily="34" charset="0"/>
              </a:rPr>
              <a:t>: Q</a:t>
            </a:r>
            <a:r>
              <a:rPr lang="cs-CZ" sz="2400" dirty="0" err="1">
                <a:latin typeface="+mn-lt"/>
                <a:cs typeface="Arial" pitchFamily="34" charset="0"/>
              </a:rPr>
              <a:t>uantum</a:t>
            </a:r>
            <a:r>
              <a:rPr lang="cs-CZ" sz="2400" dirty="0">
                <a:solidFill>
                  <a:srgbClr val="3366CC"/>
                </a:solidFill>
                <a:latin typeface="+mn-lt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008A3E"/>
                </a:solidFill>
                <a:latin typeface="+mn-lt"/>
                <a:cs typeface="Arial" pitchFamily="34" charset="0"/>
              </a:rPr>
              <a:t>C</a:t>
            </a:r>
            <a:r>
              <a:rPr lang="cs-CZ" sz="2400" dirty="0" err="1">
                <a:latin typeface="+mn-lt"/>
                <a:cs typeface="Arial" pitchFamily="34" charset="0"/>
              </a:rPr>
              <a:t>hromo</a:t>
            </a:r>
            <a:r>
              <a:rPr lang="cs-CZ" sz="2400" dirty="0" err="1">
                <a:solidFill>
                  <a:srgbClr val="0070C0"/>
                </a:solidFill>
                <a:latin typeface="+mn-lt"/>
                <a:cs typeface="Arial" pitchFamily="34" charset="0"/>
              </a:rPr>
              <a:t>D</a:t>
            </a:r>
            <a:r>
              <a:rPr lang="cs-CZ" sz="2400" dirty="0" err="1">
                <a:latin typeface="+mn-lt"/>
                <a:cs typeface="Arial" pitchFamily="34" charset="0"/>
              </a:rPr>
              <a:t>y</a:t>
            </a:r>
            <a:r>
              <a:rPr lang="en-US" sz="2400" dirty="0">
                <a:latin typeface="+mn-lt"/>
                <a:cs typeface="Arial" pitchFamily="34" charset="0"/>
              </a:rPr>
              <a:t>n</a:t>
            </a:r>
            <a:r>
              <a:rPr lang="cs-CZ" sz="2400" dirty="0" err="1">
                <a:latin typeface="+mn-lt"/>
                <a:cs typeface="Arial" pitchFamily="34" charset="0"/>
              </a:rPr>
              <a:t>amics</a:t>
            </a:r>
            <a:endParaRPr lang="en-US" sz="2400" dirty="0">
              <a:solidFill>
                <a:prstClr val="black"/>
              </a:solidFill>
              <a:latin typeface="+mn-lt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+mn-lt"/>
                <a:cs typeface="Arial" pitchFamily="34" charset="0"/>
              </a:rPr>
              <a:t>                   was born in 1973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29702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2" b="26334"/>
          <a:stretch>
            <a:fillRect/>
          </a:stretch>
        </p:blipFill>
        <p:spPr bwMode="auto">
          <a:xfrm>
            <a:off x="643882" y="3188332"/>
            <a:ext cx="496887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037">
            <a:extLst>
              <a:ext uri="{FF2B5EF4-FFF2-40B4-BE49-F238E27FC236}">
                <a16:creationId xmlns:a16="http://schemas.microsoft.com/office/drawing/2014/main" id="{CCFBCC39-C903-472E-8120-B78906BD0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8319" y="33260"/>
            <a:ext cx="62420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70C0"/>
                </a:solidFill>
                <a:latin typeface="+mn-lt"/>
              </a:rPr>
              <a:t>2023: 50</a:t>
            </a:r>
            <a:r>
              <a:rPr lang="en-US" sz="3600" baseline="30000" dirty="0">
                <a:solidFill>
                  <a:srgbClr val="0070C0"/>
                </a:solidFill>
                <a:latin typeface="+mn-lt"/>
              </a:rPr>
              <a:t>th</a:t>
            </a:r>
            <a:r>
              <a:rPr lang="en-US" sz="3600" dirty="0">
                <a:solidFill>
                  <a:srgbClr val="0070C0"/>
                </a:solidFill>
                <a:latin typeface="+mn-lt"/>
              </a:rPr>
              <a:t> anniversary of QCD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B6C98143-6984-4127-ABEE-562B2A6DB5A6}"/>
              </a:ext>
            </a:extLst>
          </p:cNvPr>
          <p:cNvSpPr/>
          <p:nvPr/>
        </p:nvSpPr>
        <p:spPr>
          <a:xfrm>
            <a:off x="7252806" y="750690"/>
            <a:ext cx="275402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cs typeface="Arial" pitchFamily="34" charset="0"/>
              </a:rPr>
              <a:t>Nobel Prize 2004: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cs typeface="Arial" pitchFamily="34" charset="0"/>
              </a:rPr>
              <a:t>Gross, </a:t>
            </a:r>
            <a:r>
              <a:rPr lang="en-US" sz="2000" b="1" dirty="0" err="1">
                <a:solidFill>
                  <a:prstClr val="black"/>
                </a:solidFill>
                <a:cs typeface="Arial" pitchFamily="34" charset="0"/>
              </a:rPr>
              <a:t>Politzer</a:t>
            </a:r>
            <a:r>
              <a:rPr lang="en-US" sz="2000" b="1" dirty="0">
                <a:solidFill>
                  <a:prstClr val="black"/>
                </a:solidFill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cs typeface="Arial" pitchFamily="34" charset="0"/>
              </a:rPr>
              <a:t>Wilczek</a:t>
            </a:r>
            <a:r>
              <a:rPr lang="en-US" sz="2000" b="1" dirty="0">
                <a:solidFill>
                  <a:prstClr val="black"/>
                </a:solidFill>
                <a:cs typeface="Arial" pitchFamily="34" charset="0"/>
              </a:rPr>
              <a:t>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0" name="Zástupný symbol pro datum 1">
            <a:extLst>
              <a:ext uri="{FF2B5EF4-FFF2-40B4-BE49-F238E27FC236}">
                <a16:creationId xmlns:a16="http://schemas.microsoft.com/office/drawing/2014/main" id="{9DCC5EAC-ADC1-4BBA-B922-22275D87F4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39916"/>
            <a:ext cx="2743200" cy="365125"/>
          </a:xfrm>
        </p:spPr>
        <p:txBody>
          <a:bodyPr/>
          <a:lstStyle/>
          <a:p>
            <a:r>
              <a:rPr lang="en-US" dirty="0"/>
              <a:t>Jana Bielcikova (CTU Prague)</a:t>
            </a:r>
          </a:p>
        </p:txBody>
      </p:sp>
      <p:sp>
        <p:nvSpPr>
          <p:cNvPr id="21" name="Zástupný symbol pro číslo snímku 2">
            <a:extLst>
              <a:ext uri="{FF2B5EF4-FFF2-40B4-BE49-F238E27FC236}">
                <a16:creationId xmlns:a16="http://schemas.microsoft.com/office/drawing/2014/main" id="{3C90B710-EF09-4ADB-9EB8-ED659651F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39915"/>
            <a:ext cx="2743200" cy="365125"/>
          </a:xfrm>
        </p:spPr>
        <p:txBody>
          <a:bodyPr/>
          <a:lstStyle/>
          <a:p>
            <a:fld id="{6FAF3CA6-12DF-4CCC-A9FE-B0B91F450A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3744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CB0BCF1-8106-4904-9E9E-EDF966A4FF3D}" type="slidenum">
              <a:rPr lang="en-US" smtClean="0">
                <a:latin typeface="Arial" pitchFamily="34" charset="0"/>
                <a:cs typeface="Arial" pitchFamily="34" charset="0"/>
              </a:rPr>
              <a:pPr/>
              <a:t>30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7588" name="Rectangle 2"/>
          <p:cNvSpPr>
            <a:spLocks noGrp="1" noChangeArrowheads="1"/>
          </p:cNvSpPr>
          <p:nvPr>
            <p:ph type="title"/>
          </p:nvPr>
        </p:nvSpPr>
        <p:spPr>
          <a:xfrm>
            <a:off x="1151896" y="-209216"/>
            <a:ext cx="99822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About 20 years ago at RHIC: jet quenching observed   </a:t>
            </a:r>
          </a:p>
        </p:txBody>
      </p:sp>
      <p:sp>
        <p:nvSpPr>
          <p:cNvPr id="67589" name="Rectangle 3"/>
          <p:cNvSpPr>
            <a:spLocks noChangeArrowheads="1"/>
          </p:cNvSpPr>
          <p:nvPr/>
        </p:nvSpPr>
        <p:spPr bwMode="auto">
          <a:xfrm>
            <a:off x="5680545" y="-685800"/>
            <a:ext cx="8534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eaLnBrk="0" hangingPunct="0">
              <a:spcBef>
                <a:spcPct val="20000"/>
              </a:spcBef>
              <a:buSzPct val="85000"/>
              <a:buFontTx/>
              <a:buChar char="•"/>
            </a:pPr>
            <a:endParaRPr lang="en-US" sz="2000" dirty="0">
              <a:solidFill>
                <a:srgbClr val="CC0000"/>
              </a:solidFill>
            </a:endParaRPr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 eaLnBrk="0" hangingPunct="0">
              <a:spcBef>
                <a:spcPct val="20000"/>
              </a:spcBef>
              <a:buSzPct val="85000"/>
            </a:pPr>
            <a:r>
              <a:rPr lang="en-US" sz="2000" dirty="0">
                <a:solidFill>
                  <a:srgbClr val="D60093"/>
                </a:solidFill>
                <a:latin typeface="Arial Unicode MS" pitchFamily="34" charset="-128"/>
              </a:rPr>
              <a:t>              </a:t>
            </a:r>
          </a:p>
          <a:p>
            <a:pPr marL="342900" indent="-342900" eaLnBrk="0" hangingPunct="0">
              <a:spcBef>
                <a:spcPct val="20000"/>
              </a:spcBef>
              <a:buSzPct val="85000"/>
            </a:pPr>
            <a:endParaRPr lang="en-US" sz="2000" dirty="0">
              <a:solidFill>
                <a:srgbClr val="D60093"/>
              </a:solidFill>
              <a:latin typeface="Arial Unicode MS" pitchFamily="34" charset="-128"/>
            </a:endParaRPr>
          </a:p>
          <a:p>
            <a:pPr marL="342900" indent="-342900" eaLnBrk="0" hangingPunct="0">
              <a:spcBef>
                <a:spcPct val="20000"/>
              </a:spcBef>
              <a:buSzPct val="85000"/>
            </a:pPr>
            <a:endParaRPr lang="en-US" sz="2000" dirty="0">
              <a:solidFill>
                <a:srgbClr val="D60093"/>
              </a:solidFill>
              <a:latin typeface="Arial Unicode MS" pitchFamily="34" charset="-128"/>
            </a:endParaRPr>
          </a:p>
          <a:p>
            <a:pPr marL="342900" indent="-342900" eaLnBrk="0" hangingPunct="0">
              <a:spcBef>
                <a:spcPct val="20000"/>
              </a:spcBef>
              <a:buSzPct val="85000"/>
            </a:pPr>
            <a:endParaRPr lang="en-US" sz="2000" dirty="0">
              <a:solidFill>
                <a:srgbClr val="D60093"/>
              </a:solidFill>
              <a:latin typeface="Arial Unicode MS" pitchFamily="34" charset="-128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000" dirty="0">
              <a:solidFill>
                <a:srgbClr val="D60093"/>
              </a:solidFill>
              <a:latin typeface="Arial Unicode MS" pitchFamily="34" charset="-128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0492" y="1081592"/>
            <a:ext cx="4381238" cy="3375298"/>
            <a:chOff x="3025" y="1054"/>
            <a:chExt cx="2250" cy="1702"/>
          </a:xfrm>
        </p:grpSpPr>
        <p:pic>
          <p:nvPicPr>
            <p:cNvPr id="67592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 l="9821" t="56485" r="14417"/>
            <a:stretch>
              <a:fillRect/>
            </a:stretch>
          </p:blipFill>
          <p:spPr bwMode="auto">
            <a:xfrm>
              <a:off x="3069" y="1097"/>
              <a:ext cx="2206" cy="16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593" name="Text Box 9"/>
            <p:cNvSpPr txBox="1">
              <a:spLocks noChangeArrowheads="1"/>
            </p:cNvSpPr>
            <p:nvPr/>
          </p:nvSpPr>
          <p:spPr bwMode="auto">
            <a:xfrm rot="16200000">
              <a:off x="2903" y="1176"/>
              <a:ext cx="402" cy="15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/>
                <a:t>R</a:t>
              </a:r>
              <a:r>
                <a:rPr lang="en-US" sz="1400" b="1" baseline="-25000"/>
                <a:t>AB</a:t>
              </a:r>
            </a:p>
          </p:txBody>
        </p:sp>
      </p:grpSp>
      <p:sp>
        <p:nvSpPr>
          <p:cNvPr id="67591" name="AutoShape 14"/>
          <p:cNvSpPr>
            <a:spLocks noChangeArrowheads="1"/>
          </p:cNvSpPr>
          <p:nvPr/>
        </p:nvSpPr>
        <p:spPr bwMode="auto">
          <a:xfrm>
            <a:off x="7862777" y="3967717"/>
            <a:ext cx="304800" cy="381000"/>
          </a:xfrm>
          <a:prstGeom prst="downArrow">
            <a:avLst>
              <a:gd name="adj1" fmla="val 50000"/>
              <a:gd name="adj2" fmla="val 3125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5FE53FE-1BE3-490B-B153-76F33B462D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64" t="10851"/>
          <a:stretch/>
        </p:blipFill>
        <p:spPr>
          <a:xfrm>
            <a:off x="4376865" y="1134761"/>
            <a:ext cx="4678517" cy="3443476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15874766-C331-4273-ABE7-1688B8B1FDDB}"/>
              </a:ext>
            </a:extLst>
          </p:cNvPr>
          <p:cNvSpPr/>
          <p:nvPr/>
        </p:nvSpPr>
        <p:spPr>
          <a:xfrm>
            <a:off x="136170" y="4532960"/>
            <a:ext cx="665845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buSzPct val="85000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Central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Au+Au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collisions at 200 GeV:</a:t>
            </a:r>
          </a:p>
          <a:p>
            <a:pPr marL="342900" indent="-342900" eaLnBrk="0" hangingPunct="0">
              <a:spcBef>
                <a:spcPct val="20000"/>
              </a:spcBef>
              <a:buSzPct val="8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particle production at high </a:t>
            </a:r>
            <a:r>
              <a:rPr lang="en-US" sz="20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000" baseline="-250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suppressed </a:t>
            </a:r>
          </a:p>
          <a:p>
            <a:pPr marL="342900" indent="-342900" eaLnBrk="0" hangingPunct="0">
              <a:spcBef>
                <a:spcPct val="20000"/>
              </a:spcBef>
              <a:buSzPct val="8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disappearance of away-side peak</a:t>
            </a:r>
          </a:p>
          <a:p>
            <a:pPr eaLnBrk="0" hangingPunct="0">
              <a:spcBef>
                <a:spcPct val="20000"/>
              </a:spcBef>
              <a:buSzPct val="85000"/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 intermediate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000" baseline="-25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endParaRPr lang="en-US" sz="2000" baseline="-25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SzPct val="85000"/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Suppression/disappearance not observed in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d+Au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eaLnBrk="0" hangingPunct="0">
              <a:spcBef>
                <a:spcPct val="20000"/>
              </a:spcBef>
              <a:buSzPct val="85000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                it is a final state effect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15" name="Rectangle 16">
            <a:extLst>
              <a:ext uri="{FF2B5EF4-FFF2-40B4-BE49-F238E27FC236}">
                <a16:creationId xmlns:a16="http://schemas.microsoft.com/office/drawing/2014/main" id="{C613C3C4-A400-4DA4-9AB2-B6962ED51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2360" y="4248501"/>
            <a:ext cx="2218877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STAR, PRL 90 (2003) 082302</a:t>
            </a: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C40DF2DA-C455-4B25-B7D7-0334A5E216F1}"/>
              </a:ext>
            </a:extLst>
          </p:cNvPr>
          <p:cNvSpPr/>
          <p:nvPr/>
        </p:nvSpPr>
        <p:spPr>
          <a:xfrm>
            <a:off x="384984" y="4269534"/>
            <a:ext cx="22212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STAR: </a:t>
            </a:r>
            <a:r>
              <a:rPr lang="en-US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cs-CZ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RL</a:t>
            </a:r>
            <a:r>
              <a:rPr lang="en-US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91 (2003) 072304</a:t>
            </a:r>
          </a:p>
        </p:txBody>
      </p:sp>
      <p:sp>
        <p:nvSpPr>
          <p:cNvPr id="48" name="Text Box 4">
            <a:extLst>
              <a:ext uri="{FF2B5EF4-FFF2-40B4-BE49-F238E27FC236}">
                <a16:creationId xmlns:a16="http://schemas.microsoft.com/office/drawing/2014/main" id="{A021BE45-460C-43D4-BF88-01D5B2CA0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0064" y="777426"/>
            <a:ext cx="2517103" cy="13234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Azimuthal correlations </a:t>
            </a:r>
          </a:p>
          <a:p>
            <a:pPr>
              <a:buFont typeface="Wingdings" pitchFamily="2" charset="2"/>
              <a:buNone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of high-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p</a:t>
            </a:r>
            <a:r>
              <a:rPr lang="en-US" sz="2000" baseline="-25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T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particles </a:t>
            </a:r>
          </a:p>
          <a:p>
            <a:pPr>
              <a:buFont typeface="Wingdings" pitchFamily="2" charset="2"/>
              <a:buNone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as a proxy of jet reconstruction</a:t>
            </a: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F5BDE6A9-294A-490F-85B2-33CF23BF23EE}"/>
              </a:ext>
            </a:extLst>
          </p:cNvPr>
          <p:cNvGrpSpPr/>
          <p:nvPr/>
        </p:nvGrpSpPr>
        <p:grpSpPr>
          <a:xfrm>
            <a:off x="9306394" y="2218397"/>
            <a:ext cx="2779700" cy="2229991"/>
            <a:chOff x="9521763" y="1190133"/>
            <a:chExt cx="2779700" cy="2229991"/>
          </a:xfrm>
        </p:grpSpPr>
        <p:grpSp>
          <p:nvGrpSpPr>
            <p:cNvPr id="20" name="Skupina 40">
              <a:extLst>
                <a:ext uri="{FF2B5EF4-FFF2-40B4-BE49-F238E27FC236}">
                  <a16:creationId xmlns:a16="http://schemas.microsoft.com/office/drawing/2014/main" id="{B69C5165-8377-4656-B27D-A1C6C89C0B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521763" y="1190133"/>
              <a:ext cx="2779700" cy="2229991"/>
              <a:chOff x="207963" y="3733801"/>
              <a:chExt cx="3990976" cy="2743201"/>
            </a:xfrm>
          </p:grpSpPr>
          <p:grpSp>
            <p:nvGrpSpPr>
              <p:cNvPr id="21" name="Group 17">
                <a:extLst>
                  <a:ext uri="{FF2B5EF4-FFF2-40B4-BE49-F238E27FC236}">
                    <a16:creationId xmlns:a16="http://schemas.microsoft.com/office/drawing/2014/main" id="{2D538D17-E759-4FBD-8431-DDFF20B1D98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7963" y="3733801"/>
                <a:ext cx="3990976" cy="2743201"/>
                <a:chOff x="371" y="2496"/>
                <a:chExt cx="2514" cy="1728"/>
              </a:xfrm>
            </p:grpSpPr>
            <p:sp>
              <p:nvSpPr>
                <p:cNvPr id="26" name="Text Box 18">
                  <a:extLst>
                    <a:ext uri="{FF2B5EF4-FFF2-40B4-BE49-F238E27FC236}">
                      <a16:creationId xmlns:a16="http://schemas.microsoft.com/office/drawing/2014/main" id="{65BAFE05-1115-479B-927D-EF85359850C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70" y="2496"/>
                  <a:ext cx="747" cy="288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lIns="90000" tIns="46800" rIns="90000" bIns="46800">
                  <a:spAutoFit/>
                </a:bodyPr>
                <a:lstStyle/>
                <a:p>
                  <a:pPr algn="ctr" defTabSz="449263" hangingPunct="0">
                    <a:buClr>
                      <a:srgbClr val="000000"/>
                    </a:buClr>
                    <a:buSzPct val="10000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</a:pPr>
                  <a:r>
                    <a:rPr lang="en-GB" dirty="0">
                      <a:solidFill>
                        <a:srgbClr val="80008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Trigger</a:t>
                  </a:r>
                </a:p>
              </p:txBody>
            </p:sp>
            <p:sp>
              <p:nvSpPr>
                <p:cNvPr id="27" name="Text Box 19">
                  <a:extLst>
                    <a:ext uri="{FF2B5EF4-FFF2-40B4-BE49-F238E27FC236}">
                      <a16:creationId xmlns:a16="http://schemas.microsoft.com/office/drawing/2014/main" id="{EA4A7DFC-2661-4AEA-8994-6D49AF556BF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1" y="2640"/>
                  <a:ext cx="1074" cy="288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lIns="90000" tIns="46800" rIns="90000" bIns="46800">
                  <a:spAutoFit/>
                </a:bodyPr>
                <a:lstStyle/>
                <a:p>
                  <a:pPr algn="ctr" defTabSz="449263" hangingPunct="0">
                    <a:buClr>
                      <a:srgbClr val="000000"/>
                    </a:buClr>
                    <a:buSzPct val="10000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</a:pPr>
                  <a:r>
                    <a:rPr lang="en-GB" dirty="0">
                      <a:solidFill>
                        <a:srgbClr val="0099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Associated</a:t>
                  </a:r>
                </a:p>
              </p:txBody>
            </p:sp>
            <p:sp>
              <p:nvSpPr>
                <p:cNvPr id="28" name="Text Box 20">
                  <a:extLst>
                    <a:ext uri="{FF2B5EF4-FFF2-40B4-BE49-F238E27FC236}">
                      <a16:creationId xmlns:a16="http://schemas.microsoft.com/office/drawing/2014/main" id="{96D77344-3741-4E7D-BD5D-4C40BFFC472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11" y="3936"/>
                  <a:ext cx="1074" cy="288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lIns="90000" tIns="46800" rIns="90000" bIns="46800">
                  <a:spAutoFit/>
                </a:bodyPr>
                <a:lstStyle/>
                <a:p>
                  <a:pPr algn="ctr" defTabSz="449263" hangingPunct="0">
                    <a:buClr>
                      <a:srgbClr val="000000"/>
                    </a:buClr>
                    <a:buSzPct val="10000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</a:pPr>
                  <a:r>
                    <a:rPr lang="en-GB" dirty="0">
                      <a:solidFill>
                        <a:srgbClr val="0099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Associated</a:t>
                  </a:r>
                </a:p>
              </p:txBody>
            </p:sp>
            <p:grpSp>
              <p:nvGrpSpPr>
                <p:cNvPr id="29" name="Group 21">
                  <a:extLst>
                    <a:ext uri="{FF2B5EF4-FFF2-40B4-BE49-F238E27FC236}">
                      <a16:creationId xmlns:a16="http://schemas.microsoft.com/office/drawing/2014/main" id="{42372306-84D7-49C3-BBEC-9DC591E551D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94" y="3236"/>
                  <a:ext cx="1821" cy="448"/>
                  <a:chOff x="594" y="3236"/>
                  <a:chExt cx="1821" cy="448"/>
                </a:xfrm>
              </p:grpSpPr>
              <p:sp>
                <p:nvSpPr>
                  <p:cNvPr id="41" name="Rectangle 22">
                    <a:extLst>
                      <a:ext uri="{FF2B5EF4-FFF2-40B4-BE49-F238E27FC236}">
                        <a16:creationId xmlns:a16="http://schemas.microsoft.com/office/drawing/2014/main" id="{15E2C4DA-F996-4366-A326-E5FFCF73765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88" y="3240"/>
                    <a:ext cx="1632" cy="44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CC00"/>
                      </a:gs>
                      <a:gs pos="50000">
                        <a:srgbClr val="FF0000"/>
                      </a:gs>
                      <a:gs pos="100000">
                        <a:srgbClr val="FFCC00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42" name="Oval 23">
                    <a:extLst>
                      <a:ext uri="{FF2B5EF4-FFF2-40B4-BE49-F238E27FC236}">
                        <a16:creationId xmlns:a16="http://schemas.microsoft.com/office/drawing/2014/main" id="{2A23D271-1AD6-43AD-8DF3-FEA02B719C4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10740000">
                    <a:off x="594" y="3236"/>
                    <a:ext cx="208" cy="44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00FF"/>
                      </a:gs>
                      <a:gs pos="100000">
                        <a:srgbClr val="FFFF00"/>
                      </a:gs>
                    </a:gsLst>
                    <a:lin ang="108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43" name="Oval 24">
                    <a:extLst>
                      <a:ext uri="{FF2B5EF4-FFF2-40B4-BE49-F238E27FC236}">
                        <a16:creationId xmlns:a16="http://schemas.microsoft.com/office/drawing/2014/main" id="{024853A5-4F03-476C-958F-F53752B5E3F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2208" y="3236"/>
                    <a:ext cx="207" cy="44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00"/>
                      </a:gs>
                      <a:gs pos="100000">
                        <a:srgbClr val="6600FF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30" name="Group 25">
                  <a:extLst>
                    <a:ext uri="{FF2B5EF4-FFF2-40B4-BE49-F238E27FC236}">
                      <a16:creationId xmlns:a16="http://schemas.microsoft.com/office/drawing/2014/main" id="{C53265B2-DD04-4427-BE88-8335DBC50C5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79" y="2607"/>
                  <a:ext cx="945" cy="1521"/>
                  <a:chOff x="1079" y="2607"/>
                  <a:chExt cx="945" cy="1521"/>
                </a:xfrm>
              </p:grpSpPr>
              <p:grpSp>
                <p:nvGrpSpPr>
                  <p:cNvPr id="31" name="Group 26">
                    <a:extLst>
                      <a:ext uri="{FF2B5EF4-FFF2-40B4-BE49-F238E27FC236}">
                        <a16:creationId xmlns:a16="http://schemas.microsoft.com/office/drawing/2014/main" id="{BE410C86-EBB2-4CCD-ABB6-E2D6BDC4DD8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079" y="2607"/>
                    <a:ext cx="945" cy="1521"/>
                    <a:chOff x="1079" y="2607"/>
                    <a:chExt cx="945" cy="1521"/>
                  </a:xfrm>
                </p:grpSpPr>
                <p:sp>
                  <p:nvSpPr>
                    <p:cNvPr id="33" name="AutoShape 27">
                      <a:extLst>
                        <a:ext uri="{FF2B5EF4-FFF2-40B4-BE49-F238E27FC236}">
                          <a16:creationId xmlns:a16="http://schemas.microsoft.com/office/drawing/2014/main" id="{44921C3F-E3DC-48A5-BD82-8ED3A18C910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96" y="3072"/>
                      <a:ext cx="543" cy="793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w 21600"/>
                        <a:gd name="T9" fmla="*/ 0 h 21600"/>
                        <a:gd name="T10" fmla="*/ 0 w 21600"/>
                        <a:gd name="T11" fmla="*/ 0 h 21600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10780 w 21600"/>
                        <a:gd name="T19" fmla="*/ 545 h 21600"/>
                        <a:gd name="T20" fmla="*/ 21600 w 21600"/>
                        <a:gd name="T21" fmla="*/ 21573 h 21600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21600" h="21600" stroke="0">
                          <a:moveTo>
                            <a:pt x="14085" y="512"/>
                          </a:moveTo>
                          <a:cubicBezTo>
                            <a:pt x="18561" y="1941"/>
                            <a:pt x="21600" y="6101"/>
                            <a:pt x="21600" y="10800"/>
                          </a:cubicBezTo>
                          <a:cubicBezTo>
                            <a:pt x="21600" y="16613"/>
                            <a:pt x="16997" y="21384"/>
                            <a:pt x="11188" y="21593"/>
                          </a:cubicBezTo>
                          <a:lnTo>
                            <a:pt x="10800" y="10800"/>
                          </a:lnTo>
                          <a:close/>
                        </a:path>
                        <a:path w="21600" h="21600" fill="none">
                          <a:moveTo>
                            <a:pt x="14085" y="512"/>
                          </a:moveTo>
                          <a:cubicBezTo>
                            <a:pt x="18561" y="1941"/>
                            <a:pt x="21600" y="6101"/>
                            <a:pt x="21600" y="10800"/>
                          </a:cubicBezTo>
                          <a:cubicBezTo>
                            <a:pt x="21600" y="16613"/>
                            <a:pt x="16997" y="21384"/>
                            <a:pt x="11188" y="21593"/>
                          </a:cubicBezTo>
                        </a:path>
                      </a:pathLst>
                    </a:custGeom>
                    <a:noFill/>
                    <a:ln w="19080">
                      <a:solidFill>
                        <a:srgbClr val="800080"/>
                      </a:solidFill>
                      <a:prstDash val="sysDot"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  <p:grpSp>
                  <p:nvGrpSpPr>
                    <p:cNvPr id="34" name="Group 28">
                      <a:extLst>
                        <a:ext uri="{FF2B5EF4-FFF2-40B4-BE49-F238E27FC236}">
                          <a16:creationId xmlns:a16="http://schemas.microsoft.com/office/drawing/2014/main" id="{1AA9D202-045E-40E6-960D-1487E61C862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079" y="2607"/>
                      <a:ext cx="945" cy="1521"/>
                      <a:chOff x="1079" y="2607"/>
                      <a:chExt cx="945" cy="1521"/>
                    </a:xfrm>
                  </p:grpSpPr>
                  <p:sp>
                    <p:nvSpPr>
                      <p:cNvPr id="35" name="AutoShape 29">
                        <a:extLst>
                          <a:ext uri="{FF2B5EF4-FFF2-40B4-BE49-F238E27FC236}">
                            <a16:creationId xmlns:a16="http://schemas.microsoft.com/office/drawing/2014/main" id="{507B65FC-E427-4FA5-B2FC-3B9B2B6F49B8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79" y="2777"/>
                        <a:ext cx="933" cy="1351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w 21600"/>
                          <a:gd name="T7" fmla="*/ 0 h 21600"/>
                          <a:gd name="T8" fmla="*/ 0 w 21600"/>
                          <a:gd name="T9" fmla="*/ 0 h 21600"/>
                          <a:gd name="T10" fmla="*/ 0 w 21600"/>
                          <a:gd name="T11" fmla="*/ 0 h 21600"/>
                          <a:gd name="T12" fmla="*/ 0 60000 65536"/>
                          <a:gd name="T13" fmla="*/ 0 60000 6553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671 w 21600"/>
                          <a:gd name="T19" fmla="*/ 0 h 21600"/>
                          <a:gd name="T20" fmla="*/ 21600 w 21600"/>
                          <a:gd name="T21" fmla="*/ 21600 h 21600"/>
                        </a:gdLst>
                        <a:ahLst/>
                        <a:cxnLst>
                          <a:cxn ang="T12">
                            <a:pos x="T0" y="T1"/>
                          </a:cxn>
                          <a:cxn ang="T13">
                            <a:pos x="T2" y="T3"/>
                          </a:cxn>
                          <a:cxn ang="T14">
                            <a:pos x="T4" y="T5"/>
                          </a:cxn>
                          <a:cxn ang="T15">
                            <a:pos x="T6" y="T7"/>
                          </a:cxn>
                          <a:cxn ang="T16">
                            <a:pos x="T8" y="T9"/>
                          </a:cxn>
                          <a:cxn ang="T17">
                            <a:pos x="T10" y="T11"/>
                          </a:cxn>
                        </a:cxnLst>
                        <a:rect l="T18" t="T19" r="T20" b="T21"/>
                        <a:pathLst>
                          <a:path w="21600" h="21600" stroke="0">
                            <a:moveTo>
                              <a:pt x="691" y="6998"/>
                            </a:moveTo>
                            <a:cubicBezTo>
                              <a:pt x="2274" y="2787"/>
                              <a:pt x="6301" y="-1"/>
                              <a:pt x="10800" y="0"/>
                            </a:cubicBezTo>
                            <a:cubicBezTo>
                              <a:pt x="16764" y="0"/>
                              <a:pt x="21600" y="4835"/>
                              <a:pt x="21600" y="10800"/>
                            </a:cubicBezTo>
                            <a:cubicBezTo>
                              <a:pt x="21600" y="16764"/>
                              <a:pt x="16764" y="21600"/>
                              <a:pt x="10800" y="21600"/>
                            </a:cubicBezTo>
                            <a:cubicBezTo>
                              <a:pt x="6200" y="21600"/>
                              <a:pt x="2106" y="18687"/>
                              <a:pt x="597" y="14342"/>
                            </a:cubicBezTo>
                            <a:lnTo>
                              <a:pt x="10800" y="10800"/>
                            </a:lnTo>
                            <a:close/>
                          </a:path>
                          <a:path w="21600" h="21600" fill="none">
                            <a:moveTo>
                              <a:pt x="691" y="6998"/>
                            </a:moveTo>
                            <a:cubicBezTo>
                              <a:pt x="2274" y="2787"/>
                              <a:pt x="6301" y="-1"/>
                              <a:pt x="10800" y="0"/>
                            </a:cubicBezTo>
                            <a:cubicBezTo>
                              <a:pt x="16764" y="0"/>
                              <a:pt x="21600" y="4835"/>
                              <a:pt x="21600" y="10800"/>
                            </a:cubicBezTo>
                            <a:cubicBezTo>
                              <a:pt x="21600" y="16764"/>
                              <a:pt x="16764" y="21600"/>
                              <a:pt x="10800" y="21600"/>
                            </a:cubicBezTo>
                            <a:cubicBezTo>
                              <a:pt x="6200" y="21600"/>
                              <a:pt x="2106" y="18687"/>
                              <a:pt x="597" y="14342"/>
                            </a:cubicBezTo>
                          </a:path>
                        </a:pathLst>
                      </a:custGeom>
                      <a:noFill/>
                      <a:ln w="1908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36" name="Line 30">
                        <a:extLst>
                          <a:ext uri="{FF2B5EF4-FFF2-40B4-BE49-F238E27FC236}">
                            <a16:creationId xmlns:a16="http://schemas.microsoft.com/office/drawing/2014/main" id="{C8229E55-9DF8-42E4-BB65-FA2C5319D6DB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531" y="2622"/>
                        <a:ext cx="284" cy="832"/>
                      </a:xfrm>
                      <a:prstGeom prst="line">
                        <a:avLst/>
                      </a:prstGeom>
                      <a:noFill/>
                      <a:ln w="38160">
                        <a:solidFill>
                          <a:srgbClr val="800080"/>
                        </a:solidFill>
                        <a:miter lim="800000"/>
                        <a:headEnd/>
                        <a:tailEnd type="triangle" w="med" len="med"/>
                      </a:ln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37" name="Text Box 31">
                        <a:extLst>
                          <a:ext uri="{FF2B5EF4-FFF2-40B4-BE49-F238E27FC236}">
                            <a16:creationId xmlns:a16="http://schemas.microsoft.com/office/drawing/2014/main" id="{955B7618-152B-4B93-8AE9-B718CDA591CA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824" y="2959"/>
                        <a:ext cx="200" cy="216"/>
                      </a:xfrm>
                      <a:prstGeom prst="rect">
                        <a:avLst/>
                      </a:prstGeom>
                      <a:solidFill>
                        <a:srgbClr val="F8F8F8"/>
                      </a:solidFill>
                      <a:ln w="9525">
                        <a:noFill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lIns="18360" tIns="18360" rIns="18360" bIns="18360">
                        <a:spAutoFit/>
                      </a:bodyPr>
                      <a:lstStyle/>
                      <a:p>
                        <a:pPr algn="ctr" defTabSz="449263" hangingPunct="0">
                          <a:buClr>
                            <a:srgbClr val="000000"/>
                          </a:buClr>
                          <a:buSzPct val="100000"/>
                          <a:tabLst>
                            <a:tab pos="0" algn="l"/>
                            <a:tab pos="457200" algn="l"/>
                            <a:tab pos="914400" algn="l"/>
                            <a:tab pos="1371600" algn="l"/>
                            <a:tab pos="1828800" algn="l"/>
                            <a:tab pos="2286000" algn="l"/>
                            <a:tab pos="2743200" algn="l"/>
                            <a:tab pos="3200400" algn="l"/>
                            <a:tab pos="3657600" algn="l"/>
                            <a:tab pos="4114800" algn="l"/>
                            <a:tab pos="4572000" algn="l"/>
                            <a:tab pos="5029200" algn="l"/>
                            <a:tab pos="5486400" algn="l"/>
                            <a:tab pos="5943600" algn="l"/>
                            <a:tab pos="6400800" algn="l"/>
                            <a:tab pos="6858000" algn="l"/>
                            <a:tab pos="7315200" algn="l"/>
                            <a:tab pos="7772400" algn="l"/>
                            <a:tab pos="8229600" algn="l"/>
                            <a:tab pos="8686800" algn="l"/>
                            <a:tab pos="9144000" algn="l"/>
                          </a:tabLst>
                          <a:defRPr/>
                        </a:pPr>
                        <a:r>
                          <a:rPr lang="en-GB" b="1">
                            <a:solidFill>
                              <a:srgbClr val="800080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Symbol" pitchFamily="18" charset="2"/>
                            <a:cs typeface="Arial" charset="0"/>
                          </a:rPr>
                          <a:t></a:t>
                        </a:r>
                      </a:p>
                    </p:txBody>
                  </p:sp>
                  <p:sp>
                    <p:nvSpPr>
                      <p:cNvPr id="38" name="Line 32">
                        <a:extLst>
                          <a:ext uri="{FF2B5EF4-FFF2-40B4-BE49-F238E27FC236}">
                            <a16:creationId xmlns:a16="http://schemas.microsoft.com/office/drawing/2014/main" id="{9BD2830F-F616-41EB-8E71-061B9CD5C281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531" y="2607"/>
                        <a:ext cx="1" cy="847"/>
                      </a:xfrm>
                      <a:prstGeom prst="line">
                        <a:avLst/>
                      </a:prstGeom>
                      <a:noFill/>
                      <a:ln w="1908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39" name="Line 33">
                        <a:extLst>
                          <a:ext uri="{FF2B5EF4-FFF2-40B4-BE49-F238E27FC236}">
                            <a16:creationId xmlns:a16="http://schemas.microsoft.com/office/drawing/2014/main" id="{485E0B02-63EA-46AA-957F-8AF1A5BC0DE6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1400" y="2895"/>
                        <a:ext cx="133" cy="566"/>
                      </a:xfrm>
                      <a:prstGeom prst="line">
                        <a:avLst/>
                      </a:prstGeom>
                      <a:noFill/>
                      <a:ln w="28440">
                        <a:solidFill>
                          <a:srgbClr val="009900"/>
                        </a:solidFill>
                        <a:miter lim="800000"/>
                        <a:headEnd/>
                        <a:tailEnd type="triangle" w="med" len="med"/>
                      </a:ln>
                    </p:spPr>
                    <p:txBody>
                      <a:bodyPr/>
                      <a:lstStyle/>
                      <a:p>
                        <a:endParaRPr lang="cs-CZ" dirty="0"/>
                      </a:p>
                    </p:txBody>
                  </p:sp>
                  <p:sp>
                    <p:nvSpPr>
                      <p:cNvPr id="40" name="Line 34">
                        <a:extLst>
                          <a:ext uri="{FF2B5EF4-FFF2-40B4-BE49-F238E27FC236}">
                            <a16:creationId xmlns:a16="http://schemas.microsoft.com/office/drawing/2014/main" id="{EEEB0407-FE0E-491F-AA66-5789F09FAF5E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532" y="3010"/>
                        <a:ext cx="66" cy="451"/>
                      </a:xfrm>
                      <a:prstGeom prst="line">
                        <a:avLst/>
                      </a:prstGeom>
                      <a:noFill/>
                      <a:ln w="28440">
                        <a:solidFill>
                          <a:srgbClr val="009900"/>
                        </a:solidFill>
                        <a:miter lim="800000"/>
                        <a:headEnd/>
                        <a:tailEnd type="triangle" w="med" len="med"/>
                      </a:ln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</p:grpSp>
              </p:grpSp>
              <p:sp>
                <p:nvSpPr>
                  <p:cNvPr id="32" name="Line 35">
                    <a:extLst>
                      <a:ext uri="{FF2B5EF4-FFF2-40B4-BE49-F238E27FC236}">
                        <a16:creationId xmlns:a16="http://schemas.microsoft.com/office/drawing/2014/main" id="{FBD24F7C-9491-4BF7-A13A-E5CA08E36F6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39" y="3456"/>
                    <a:ext cx="97" cy="479"/>
                  </a:xfrm>
                  <a:prstGeom prst="line">
                    <a:avLst/>
                  </a:prstGeom>
                  <a:noFill/>
                  <a:ln w="28440">
                    <a:solidFill>
                      <a:srgbClr val="009900"/>
                    </a:solidFill>
                    <a:miter lim="800000"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cs-CZ" dirty="0"/>
                  </a:p>
                </p:txBody>
              </p:sp>
            </p:grpSp>
          </p:grpSp>
          <p:sp>
            <p:nvSpPr>
              <p:cNvPr id="22" name="Line 2">
                <a:extLst>
                  <a:ext uri="{FF2B5EF4-FFF2-40B4-BE49-F238E27FC236}">
                    <a16:creationId xmlns:a16="http://schemas.microsoft.com/office/drawing/2014/main" id="{3109E486-7613-4FB4-828F-7B88EBE07D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8596" y="5286388"/>
                <a:ext cx="3124200" cy="1587"/>
              </a:xfrm>
              <a:prstGeom prst="line">
                <a:avLst/>
              </a:prstGeom>
              <a:noFill/>
              <a:ln w="190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dirty="0"/>
              </a:p>
            </p:txBody>
          </p:sp>
          <p:grpSp>
            <p:nvGrpSpPr>
              <p:cNvPr id="23" name="Group 14">
                <a:extLst>
                  <a:ext uri="{FF2B5EF4-FFF2-40B4-BE49-F238E27FC236}">
                    <a16:creationId xmlns:a16="http://schemas.microsoft.com/office/drawing/2014/main" id="{EC7B8015-A4B9-49C9-BF59-CB9423EBD01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00100" y="5286388"/>
                <a:ext cx="2089150" cy="3175"/>
                <a:chOff x="4885" y="3713"/>
                <a:chExt cx="976" cy="2"/>
              </a:xfrm>
            </p:grpSpPr>
            <p:sp>
              <p:nvSpPr>
                <p:cNvPr id="24" name="Line 15">
                  <a:extLst>
                    <a:ext uri="{FF2B5EF4-FFF2-40B4-BE49-F238E27FC236}">
                      <a16:creationId xmlns:a16="http://schemas.microsoft.com/office/drawing/2014/main" id="{8AE530D2-346C-4B90-A885-904D126F44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85" y="3716"/>
                  <a:ext cx="277" cy="1"/>
                </a:xfrm>
                <a:prstGeom prst="line">
                  <a:avLst/>
                </a:prstGeom>
                <a:noFill/>
                <a:ln w="50760">
                  <a:solidFill>
                    <a:srgbClr val="808080"/>
                  </a:solidFill>
                  <a:miter lim="800000"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cs-CZ" dirty="0"/>
                </a:p>
              </p:txBody>
            </p:sp>
            <p:sp>
              <p:nvSpPr>
                <p:cNvPr id="25" name="Line 16">
                  <a:extLst>
                    <a:ext uri="{FF2B5EF4-FFF2-40B4-BE49-F238E27FC236}">
                      <a16:creationId xmlns:a16="http://schemas.microsoft.com/office/drawing/2014/main" id="{3E679873-2298-475D-8478-608A670566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584" y="3713"/>
                  <a:ext cx="279" cy="1"/>
                </a:xfrm>
                <a:prstGeom prst="line">
                  <a:avLst/>
                </a:prstGeom>
                <a:noFill/>
                <a:ln w="50760">
                  <a:solidFill>
                    <a:srgbClr val="808080"/>
                  </a:solidFill>
                  <a:miter lim="800000"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</p:grpSp>
        <p:sp>
          <p:nvSpPr>
            <p:cNvPr id="49" name="Line 35">
              <a:extLst>
                <a:ext uri="{FF2B5EF4-FFF2-40B4-BE49-F238E27FC236}">
                  <a16:creationId xmlns:a16="http://schemas.microsoft.com/office/drawing/2014/main" id="{4BD18E9F-A908-416D-B4C6-0554220644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486453" y="2454835"/>
              <a:ext cx="284561" cy="676215"/>
            </a:xfrm>
            <a:prstGeom prst="line">
              <a:avLst/>
            </a:prstGeom>
            <a:noFill/>
            <a:ln w="28440">
              <a:solidFill>
                <a:srgbClr val="0099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50" name="Line 35">
              <a:extLst>
                <a:ext uri="{FF2B5EF4-FFF2-40B4-BE49-F238E27FC236}">
                  <a16:creationId xmlns:a16="http://schemas.microsoft.com/office/drawing/2014/main" id="{5675F539-AE1C-4479-A25D-55B3AE7974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432019" y="2427856"/>
              <a:ext cx="334837" cy="438235"/>
            </a:xfrm>
            <a:prstGeom prst="line">
              <a:avLst/>
            </a:prstGeom>
            <a:noFill/>
            <a:ln w="28440">
              <a:solidFill>
                <a:srgbClr val="0099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51" name="Line 35">
              <a:extLst>
                <a:ext uri="{FF2B5EF4-FFF2-40B4-BE49-F238E27FC236}">
                  <a16:creationId xmlns:a16="http://schemas.microsoft.com/office/drawing/2014/main" id="{EFA045AE-9C42-4BD4-8095-E07874E5B3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809889" y="1800062"/>
              <a:ext cx="344974" cy="628955"/>
            </a:xfrm>
            <a:prstGeom prst="line">
              <a:avLst/>
            </a:prstGeom>
            <a:noFill/>
            <a:ln w="28440">
              <a:solidFill>
                <a:srgbClr val="0099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cs-CZ" dirty="0"/>
            </a:p>
          </p:txBody>
        </p:sp>
      </p:grpSp>
      <p:grpSp>
        <p:nvGrpSpPr>
          <p:cNvPr id="54" name="Group 7">
            <a:extLst>
              <a:ext uri="{FF2B5EF4-FFF2-40B4-BE49-F238E27FC236}">
                <a16:creationId xmlns:a16="http://schemas.microsoft.com/office/drawing/2014/main" id="{D67E8CDD-8BAF-4905-906C-9058ED94A733}"/>
              </a:ext>
            </a:extLst>
          </p:cNvPr>
          <p:cNvGrpSpPr>
            <a:grpSpLocks/>
          </p:cNvGrpSpPr>
          <p:nvPr/>
        </p:nvGrpSpPr>
        <p:grpSpPr bwMode="auto">
          <a:xfrm>
            <a:off x="8705287" y="4577311"/>
            <a:ext cx="3357562" cy="2214563"/>
            <a:chOff x="482" y="2256"/>
            <a:chExt cx="2304" cy="1728"/>
          </a:xfrm>
        </p:grpSpPr>
        <p:pic>
          <p:nvPicPr>
            <p:cNvPr id="55" name="Picture 8" descr="cartoon">
              <a:extLst>
                <a:ext uri="{FF2B5EF4-FFF2-40B4-BE49-F238E27FC236}">
                  <a16:creationId xmlns:a16="http://schemas.microsoft.com/office/drawing/2014/main" id="{507E835E-538B-456D-9B42-6E81B4B11B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l="7860" t="5687" r="-917" b="1775"/>
            <a:stretch>
              <a:fillRect/>
            </a:stretch>
          </p:blipFill>
          <p:spPr bwMode="auto">
            <a:xfrm>
              <a:off x="482" y="2256"/>
              <a:ext cx="2304" cy="1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" name="Text Box 9">
              <a:extLst>
                <a:ext uri="{FF2B5EF4-FFF2-40B4-BE49-F238E27FC236}">
                  <a16:creationId xmlns:a16="http://schemas.microsoft.com/office/drawing/2014/main" id="{C4B83DDA-D9D6-4836-9316-98F30450A2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1" y="3315"/>
              <a:ext cx="375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err="1">
                  <a:solidFill>
                    <a:srgbClr val="008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p+p</a:t>
              </a:r>
              <a:endParaRPr lang="en-US" b="1" dirty="0">
                <a:solidFill>
                  <a:srgbClr val="008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" name="Text Box 10">
              <a:extLst>
                <a:ext uri="{FF2B5EF4-FFF2-40B4-BE49-F238E27FC236}">
                  <a16:creationId xmlns:a16="http://schemas.microsoft.com/office/drawing/2014/main" id="{99D52062-49B4-4EDA-B865-49A0FC700A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62" y="2702"/>
              <a:ext cx="441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dirty="0"/>
                <a:t> </a:t>
              </a:r>
              <a:r>
                <a:rPr lang="en-US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A+A</a:t>
              </a:r>
            </a:p>
          </p:txBody>
        </p:sp>
        <p:sp>
          <p:nvSpPr>
            <p:cNvPr id="58" name="Text Box 11">
              <a:extLst>
                <a:ext uri="{FF2B5EF4-FFF2-40B4-BE49-F238E27FC236}">
                  <a16:creationId xmlns:a16="http://schemas.microsoft.com/office/drawing/2014/main" id="{C5439FAA-16DF-4F03-823A-B00519BC99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0" y="2981"/>
              <a:ext cx="418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rgbClr val="0033CC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flow</a:t>
              </a:r>
            </a:p>
          </p:txBody>
        </p:sp>
      </p:grpSp>
      <p:sp>
        <p:nvSpPr>
          <p:cNvPr id="9" name="TextovéPole 8">
            <a:extLst>
              <a:ext uri="{FF2B5EF4-FFF2-40B4-BE49-F238E27FC236}">
                <a16:creationId xmlns:a16="http://schemas.microsoft.com/office/drawing/2014/main" id="{B5231D1D-7261-437E-B492-3F595C7115D5}"/>
              </a:ext>
            </a:extLst>
          </p:cNvPr>
          <p:cNvSpPr txBox="1"/>
          <p:nvPr/>
        </p:nvSpPr>
        <p:spPr>
          <a:xfrm>
            <a:off x="1590875" y="796267"/>
            <a:ext cx="1469761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Single hadron</a:t>
            </a:r>
          </a:p>
        </p:txBody>
      </p:sp>
      <p:sp>
        <p:nvSpPr>
          <p:cNvPr id="61" name="TextovéPole 60">
            <a:extLst>
              <a:ext uri="{FF2B5EF4-FFF2-40B4-BE49-F238E27FC236}">
                <a16:creationId xmlns:a16="http://schemas.microsoft.com/office/drawing/2014/main" id="{544CAD0C-2BB9-491F-92B2-393A1824ADE3}"/>
              </a:ext>
            </a:extLst>
          </p:cNvPr>
          <p:cNvSpPr txBox="1"/>
          <p:nvPr/>
        </p:nvSpPr>
        <p:spPr>
          <a:xfrm>
            <a:off x="5718638" y="796318"/>
            <a:ext cx="2293064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Di-hadron correlations</a:t>
            </a:r>
          </a:p>
        </p:txBody>
      </p:sp>
      <p:sp>
        <p:nvSpPr>
          <p:cNvPr id="62" name="TextBox 1">
            <a:extLst>
              <a:ext uri="{FF2B5EF4-FFF2-40B4-BE49-F238E27FC236}">
                <a16:creationId xmlns:a16="http://schemas.microsoft.com/office/drawing/2014/main" id="{E3ACFBF7-F646-44A7-92DD-455DF21466CA}"/>
              </a:ext>
            </a:extLst>
          </p:cNvPr>
          <p:cNvSpPr txBox="1"/>
          <p:nvPr/>
        </p:nvSpPr>
        <p:spPr>
          <a:xfrm>
            <a:off x="5983109" y="5275183"/>
            <a:ext cx="2311052" cy="1323439"/>
          </a:xfrm>
          <a:prstGeom prst="rect">
            <a:avLst/>
          </a:prstGeom>
          <a:solidFill>
            <a:srgbClr val="FCBE42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matter created </a:t>
            </a:r>
          </a:p>
          <a:p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central </a:t>
            </a:r>
            <a:r>
              <a:rPr lang="en-US" sz="2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Au+Au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collisions at RHIC is “opaque to jets”</a:t>
            </a:r>
          </a:p>
        </p:txBody>
      </p:sp>
      <p:sp>
        <p:nvSpPr>
          <p:cNvPr id="52" name="Text Box 12">
            <a:extLst>
              <a:ext uri="{FF2B5EF4-FFF2-40B4-BE49-F238E27FC236}">
                <a16:creationId xmlns:a16="http://schemas.microsoft.com/office/drawing/2014/main" id="{B01C6B0D-C0A7-4092-A535-303693ADD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2378" y="3681980"/>
            <a:ext cx="1775046" cy="3080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&lt;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1400" baseline="-25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(trig)</a:t>
            </a:r>
            <a:r>
              <a:rPr lang="en-US" sz="14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&lt; 6 GeV/</a:t>
            </a:r>
            <a:r>
              <a:rPr lang="en-US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8D330DE-E723-403A-94E6-74FB72679983}"/>
              </a:ext>
            </a:extLst>
          </p:cNvPr>
          <p:cNvSpPr txBox="1"/>
          <p:nvPr/>
        </p:nvSpPr>
        <p:spPr>
          <a:xfrm flipH="1">
            <a:off x="3667278" y="774248"/>
            <a:ext cx="1683439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  <a:r>
              <a:rPr lang="en-US" sz="1600" dirty="0" err="1"/>
              <a:t>s</a:t>
            </a:r>
            <a:r>
              <a:rPr lang="en-US" sz="1600" baseline="-25000" dirty="0" err="1"/>
              <a:t>NN</a:t>
            </a:r>
            <a:r>
              <a:rPr lang="en-US" sz="1600" dirty="0"/>
              <a:t> = 200 GeV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Rectangle 3"/>
          <p:cNvSpPr>
            <a:spLocks noGrp="1" noChangeArrowheads="1"/>
          </p:cNvSpPr>
          <p:nvPr>
            <p:ph type="title"/>
          </p:nvPr>
        </p:nvSpPr>
        <p:spPr>
          <a:xfrm>
            <a:off x="1634833" y="-232672"/>
            <a:ext cx="87630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Jet-like correlations at RHIC</a:t>
            </a:r>
          </a:p>
        </p:txBody>
      </p:sp>
      <p:sp>
        <p:nvSpPr>
          <p:cNvPr id="764932" name="Rectangle 4"/>
          <p:cNvSpPr>
            <a:spLocks noChangeArrowheads="1"/>
          </p:cNvSpPr>
          <p:nvPr/>
        </p:nvSpPr>
        <p:spPr bwMode="auto">
          <a:xfrm>
            <a:off x="229042" y="5480432"/>
            <a:ext cx="6144195" cy="2744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there a punch through? YES</a:t>
            </a:r>
          </a:p>
          <a:p>
            <a:pPr marL="342900" indent="-342900">
              <a:spcBef>
                <a:spcPct val="20000"/>
              </a:spcBef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- away-side yield is suppressed but finite and measurable</a:t>
            </a:r>
          </a:p>
          <a:p>
            <a:pPr marL="342900" indent="-342900">
              <a:spcBef>
                <a:spcPct val="20000"/>
              </a:spcBef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- suppression without angular broadening or medium </a:t>
            </a:r>
          </a:p>
          <a:p>
            <a:pPr marL="342900" indent="-342900">
              <a:spcBef>
                <a:spcPct val="20000"/>
              </a:spcBef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modification </a:t>
            </a:r>
          </a:p>
        </p:txBody>
      </p:sp>
      <p:grpSp>
        <p:nvGrpSpPr>
          <p:cNvPr id="79878" name="Group 5"/>
          <p:cNvGrpSpPr>
            <a:grpSpLocks/>
          </p:cNvGrpSpPr>
          <p:nvPr/>
        </p:nvGrpSpPr>
        <p:grpSpPr bwMode="auto">
          <a:xfrm>
            <a:off x="2133601" y="1525589"/>
            <a:ext cx="1916113" cy="1455737"/>
            <a:chOff x="384" y="961"/>
            <a:chExt cx="1207" cy="917"/>
          </a:xfrm>
        </p:grpSpPr>
        <p:sp>
          <p:nvSpPr>
            <p:cNvPr id="79890" name="Text Box 6"/>
            <p:cNvSpPr txBox="1">
              <a:spLocks noChangeArrowheads="1"/>
            </p:cNvSpPr>
            <p:nvPr/>
          </p:nvSpPr>
          <p:spPr bwMode="auto">
            <a:xfrm>
              <a:off x="697" y="1686"/>
              <a:ext cx="89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endParaRPr lang="cs-CZ" sz="1400" b="1">
                <a:solidFill>
                  <a:srgbClr val="000000"/>
                </a:solidFill>
              </a:endParaRPr>
            </a:p>
          </p:txBody>
        </p:sp>
        <p:sp>
          <p:nvSpPr>
            <p:cNvPr id="79891" name="Text Box 7"/>
            <p:cNvSpPr txBox="1">
              <a:spLocks noChangeArrowheads="1"/>
            </p:cNvSpPr>
            <p:nvPr/>
          </p:nvSpPr>
          <p:spPr bwMode="auto">
            <a:xfrm>
              <a:off x="384" y="961"/>
              <a:ext cx="11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endParaRPr lang="cs-CZ" sz="1200" b="1">
                <a:latin typeface="Times New Roman" pitchFamily="18" charset="0"/>
              </a:endParaRP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330762" y="648348"/>
            <a:ext cx="4643875" cy="4684063"/>
            <a:chOff x="96" y="390"/>
            <a:chExt cx="3456" cy="3269"/>
          </a:xfrm>
        </p:grpSpPr>
        <p:pic>
          <p:nvPicPr>
            <p:cNvPr id="79886" name="Picture 11" descr="highpt_cor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6" y="624"/>
              <a:ext cx="3456" cy="3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9887" name="Text Box 12"/>
            <p:cNvSpPr txBox="1">
              <a:spLocks noChangeArrowheads="1"/>
            </p:cNvSpPr>
            <p:nvPr/>
          </p:nvSpPr>
          <p:spPr bwMode="auto">
            <a:xfrm>
              <a:off x="1152" y="390"/>
              <a:ext cx="1321" cy="21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8 &lt; </a:t>
              </a:r>
              <a:r>
                <a:rPr lang="en-US" sz="14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</a:t>
              </a:r>
              <a:r>
                <a:rPr lang="en-US" sz="1400" baseline="-25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(trig)</a:t>
              </a:r>
              <a:r>
                <a:rPr lang="en-US" sz="1400" baseline="-25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&lt; 15 GeV/</a:t>
              </a:r>
              <a:r>
                <a:rPr lang="en-US" sz="1400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</p:grpSp>
      <p:sp>
        <p:nvSpPr>
          <p:cNvPr id="764943" name="Rectangle 15"/>
          <p:cNvSpPr>
            <a:spLocks noChangeArrowheads="1"/>
          </p:cNvSpPr>
          <p:nvPr/>
        </p:nvSpPr>
        <p:spPr bwMode="auto">
          <a:xfrm>
            <a:off x="140745" y="5196777"/>
            <a:ext cx="2177006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 i="1" dirty="0"/>
              <a:t>STAR, PRL97 (2006) 162301</a:t>
            </a:r>
          </a:p>
        </p:txBody>
      </p: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5046992" y="1336675"/>
            <a:ext cx="465138" cy="2984501"/>
            <a:chOff x="5472" y="472"/>
            <a:chExt cx="293" cy="1880"/>
          </a:xfrm>
        </p:grpSpPr>
        <p:sp>
          <p:nvSpPr>
            <p:cNvPr id="79884" name="Line 18"/>
            <p:cNvSpPr>
              <a:spLocks noChangeShapeType="1"/>
            </p:cNvSpPr>
            <p:nvPr/>
          </p:nvSpPr>
          <p:spPr bwMode="auto">
            <a:xfrm>
              <a:off x="5472" y="960"/>
              <a:ext cx="0" cy="139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9885" name="Text Box 19"/>
            <p:cNvSpPr txBox="1">
              <a:spLocks noChangeArrowheads="1"/>
            </p:cNvSpPr>
            <p:nvPr/>
          </p:nvSpPr>
          <p:spPr bwMode="auto">
            <a:xfrm rot="5400000" flipH="1">
              <a:off x="4771" y="1175"/>
              <a:ext cx="1698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increasing </a:t>
              </a:r>
              <a:r>
                <a:rPr lang="en-US" sz="24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</a:t>
              </a:r>
              <a:r>
                <a:rPr lang="en-US" sz="2400" b="1" baseline="-25000" dirty="0" err="1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en-US" sz="24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en-US" sz="24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assoc</a:t>
              </a:r>
              <a:r>
                <a:rPr lang="en-US" sz="24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</p:grpSp>
      <p:pic>
        <p:nvPicPr>
          <p:cNvPr id="19" name="Picture 28" descr="untitled1">
            <a:extLst>
              <a:ext uri="{FF2B5EF4-FFF2-40B4-BE49-F238E27FC236}">
                <a16:creationId xmlns:a16="http://schemas.microsoft.com/office/drawing/2014/main" id="{E272A4C3-ED8F-4F4F-B437-AFCADF296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38029" y="453500"/>
            <a:ext cx="3119607" cy="5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Obdélník 42">
            <a:extLst>
              <a:ext uri="{FF2B5EF4-FFF2-40B4-BE49-F238E27FC236}">
                <a16:creationId xmlns:a16="http://schemas.microsoft.com/office/drawing/2014/main" id="{67B5F60A-43CB-46E9-86D8-5A31C156B2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2859" y="5695742"/>
            <a:ext cx="3409728" cy="92333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Correlated yield is related to ratio 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di-hadron to single hadron 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fragmentation functions</a:t>
            </a:r>
          </a:p>
        </p:txBody>
      </p:sp>
      <p:cxnSp>
        <p:nvCxnSpPr>
          <p:cNvPr id="22" name="Přímá spojovací šipka 45">
            <a:extLst>
              <a:ext uri="{FF2B5EF4-FFF2-40B4-BE49-F238E27FC236}">
                <a16:creationId xmlns:a16="http://schemas.microsoft.com/office/drawing/2014/main" id="{74C68CF9-55DE-4F1A-9B09-C5B0931FAB9A}"/>
              </a:ext>
            </a:extLst>
          </p:cNvPr>
          <p:cNvCxnSpPr>
            <a:cxnSpLocks/>
          </p:cNvCxnSpPr>
          <p:nvPr/>
        </p:nvCxnSpPr>
        <p:spPr>
          <a:xfrm>
            <a:off x="11231776" y="1800226"/>
            <a:ext cx="0" cy="34947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38">
            <a:extLst>
              <a:ext uri="{FF2B5EF4-FFF2-40B4-BE49-F238E27FC236}">
                <a16:creationId xmlns:a16="http://schemas.microsoft.com/office/drawing/2014/main" id="{8A9B6B11-7DAB-43C0-AA7B-73D3932EF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3448" r="10345"/>
          <a:stretch>
            <a:fillRect/>
          </a:stretch>
        </p:blipFill>
        <p:spPr bwMode="auto">
          <a:xfrm>
            <a:off x="10523267" y="2188017"/>
            <a:ext cx="1464529" cy="703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ovéPole 47">
            <a:extLst>
              <a:ext uri="{FF2B5EF4-FFF2-40B4-BE49-F238E27FC236}">
                <a16:creationId xmlns:a16="http://schemas.microsoft.com/office/drawing/2014/main" id="{E6E69EAD-CF77-4060-9CA5-181DB85BE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74601" y="1392017"/>
            <a:ext cx="51435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AA</a:t>
            </a:r>
            <a:endParaRPr lang="cs-CZ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13">
            <a:extLst>
              <a:ext uri="{FF2B5EF4-FFF2-40B4-BE49-F238E27FC236}">
                <a16:creationId xmlns:a16="http://schemas.microsoft.com/office/drawing/2014/main" id="{D3290DFD-9A53-4458-9912-3617E1B09420}"/>
              </a:ext>
            </a:extLst>
          </p:cNvPr>
          <p:cNvGrpSpPr>
            <a:grpSpLocks/>
          </p:cNvGrpSpPr>
          <p:nvPr/>
        </p:nvGrpSpPr>
        <p:grpSpPr bwMode="auto">
          <a:xfrm>
            <a:off x="5460150" y="919404"/>
            <a:ext cx="4800600" cy="4767262"/>
            <a:chOff x="1344" y="741"/>
            <a:chExt cx="3024" cy="3003"/>
          </a:xfrm>
        </p:grpSpPr>
        <p:pic>
          <p:nvPicPr>
            <p:cNvPr id="26" name="Picture 4" descr="dijet_zt">
              <a:extLst>
                <a:ext uri="{FF2B5EF4-FFF2-40B4-BE49-F238E27FC236}">
                  <a16:creationId xmlns:a16="http://schemas.microsoft.com/office/drawing/2014/main" id="{5645EA5F-0FE2-4699-A004-C352899887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344" y="741"/>
              <a:ext cx="3024" cy="30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Rectangle 12">
              <a:extLst>
                <a:ext uri="{FF2B5EF4-FFF2-40B4-BE49-F238E27FC236}">
                  <a16:creationId xmlns:a16="http://schemas.microsoft.com/office/drawing/2014/main" id="{65E36C64-2FDE-49A4-B285-5464A45A52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741"/>
              <a:ext cx="2304" cy="10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30" name="Text Box 12">
            <a:extLst>
              <a:ext uri="{FF2B5EF4-FFF2-40B4-BE49-F238E27FC236}">
                <a16:creationId xmlns:a16="http://schemas.microsoft.com/office/drawing/2014/main" id="{6510ED45-F6DD-4FFA-9681-5C07F6809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0171" y="685522"/>
            <a:ext cx="1775101" cy="3077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 &lt;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1400" baseline="-25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(trig)</a:t>
            </a:r>
            <a:r>
              <a:rPr lang="en-US" sz="14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&lt; 15 GeV/</a:t>
            </a:r>
            <a:r>
              <a:rPr lang="en-US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46" name="Text Box 8">
            <a:extLst>
              <a:ext uri="{FF2B5EF4-FFF2-40B4-BE49-F238E27FC236}">
                <a16:creationId xmlns:a16="http://schemas.microsoft.com/office/drawing/2014/main" id="{B539BC83-FD87-490A-B7A1-2EFC6D594BEA}"/>
              </a:ext>
            </a:extLst>
          </p:cNvPr>
          <p:cNvSpPr txBox="1">
            <a:spLocks noChangeArrowheads="1"/>
          </p:cNvSpPr>
          <p:nvPr/>
        </p:nvSpPr>
        <p:spPr>
          <a:xfrm>
            <a:off x="9648526" y="3267087"/>
            <a:ext cx="2325625" cy="1366528"/>
          </a:xfrm>
          <a:prstGeom prst="rect">
            <a:avLst/>
          </a:prstGeom>
          <a:solidFill>
            <a:srgbClr val="FFC000"/>
          </a:solidFill>
          <a:effectLst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  <a:defRPr/>
            </a:pPr>
            <a:r>
              <a:rPr lang="en-US" sz="1600" dirty="0"/>
              <a:t>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Away side: </a:t>
            </a:r>
          </a:p>
          <a:p>
            <a:pPr>
              <a:buFontTx/>
              <a:buNone/>
              <a:defRPr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strongly suppressed </a:t>
            </a:r>
          </a:p>
          <a:p>
            <a:pPr>
              <a:buFontTx/>
              <a:buNone/>
              <a:defRPr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level of R</a:t>
            </a:r>
            <a:r>
              <a:rPr lang="en-US" sz="18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AA</a:t>
            </a:r>
            <a:endParaRPr lang="en-US" sz="1800" baseline="-250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no dependence on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sz="1800" baseline="-25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1" name="Text Box 8">
            <a:extLst>
              <a:ext uri="{FF2B5EF4-FFF2-40B4-BE49-F238E27FC236}">
                <a16:creationId xmlns:a16="http://schemas.microsoft.com/office/drawing/2014/main" id="{F21A4A9E-A158-4EDA-A9AE-9FF58FB17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1378" y="1264164"/>
            <a:ext cx="1445139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Near side: </a:t>
            </a:r>
          </a:p>
          <a:p>
            <a:pPr>
              <a:defRPr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suppression</a:t>
            </a:r>
          </a:p>
        </p:txBody>
      </p:sp>
      <p:sp>
        <p:nvSpPr>
          <p:cNvPr id="33" name="Zástupný symbol pro číslo snímku 29">
            <a:extLst>
              <a:ext uri="{FF2B5EF4-FFF2-40B4-BE49-F238E27FC236}">
                <a16:creationId xmlns:a16="http://schemas.microsoft.com/office/drawing/2014/main" id="{1CA7B289-2982-4F79-8866-8B90588AE8AB}"/>
              </a:ext>
            </a:extLst>
          </p:cNvPr>
          <p:cNvSpPr txBox="1">
            <a:spLocks/>
          </p:cNvSpPr>
          <p:nvPr/>
        </p:nvSpPr>
        <p:spPr>
          <a:xfrm>
            <a:off x="9277184" y="6343123"/>
            <a:ext cx="28448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26F69F-7A0D-4E31-B087-1362596BA1A2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/>
              <a:t>31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>
            <a:extLst>
              <a:ext uri="{FF2B5EF4-FFF2-40B4-BE49-F238E27FC236}">
                <a16:creationId xmlns:a16="http://schemas.microsoft.com/office/drawing/2014/main" id="{C34B9FCD-AB49-4323-8795-7309F7F084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7" t="3382" r="1"/>
          <a:stretch/>
        </p:blipFill>
        <p:spPr>
          <a:xfrm>
            <a:off x="213698" y="3967629"/>
            <a:ext cx="4158628" cy="2895983"/>
          </a:xfrm>
          <a:prstGeom prst="rect">
            <a:avLst/>
          </a:prstGeom>
        </p:spPr>
      </p:pic>
      <p:grpSp>
        <p:nvGrpSpPr>
          <p:cNvPr id="23" name="Skupina 22"/>
          <p:cNvGrpSpPr/>
          <p:nvPr/>
        </p:nvGrpSpPr>
        <p:grpSpPr>
          <a:xfrm>
            <a:off x="4501045" y="644365"/>
            <a:ext cx="4176464" cy="3250638"/>
            <a:chOff x="-1624867" y="378402"/>
            <a:chExt cx="4392488" cy="3657753"/>
          </a:xfrm>
        </p:grpSpPr>
        <p:pic>
          <p:nvPicPr>
            <p:cNvPr id="21508" name="Picture 4" descr="https://atlas.web.cern.ch/Atlas/GROUPS/PHYSICS/PAPERS/HION-2011-03/fig_15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24867" y="801333"/>
              <a:ext cx="4392488" cy="3234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ovéPole 21"/>
            <p:cNvSpPr txBox="1"/>
            <p:nvPr/>
          </p:nvSpPr>
          <p:spPr>
            <a:xfrm>
              <a:off x="-1416768" y="378402"/>
              <a:ext cx="2370737" cy="450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  <a:latin typeface="Arial"/>
                </a:rPr>
                <a:t>LHC Run1 FINAL</a:t>
              </a:r>
              <a:endParaRPr lang="cs-CZ" sz="2000" b="1" dirty="0">
                <a:solidFill>
                  <a:srgbClr val="C00000"/>
                </a:solidFill>
                <a:latin typeface="Arial"/>
              </a:endParaRPr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1794039" y="-29024"/>
            <a:ext cx="82244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Collision energy dependence of hadron R</a:t>
            </a:r>
            <a:r>
              <a:rPr lang="en-US" sz="3600" baseline="-25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AA</a:t>
            </a:r>
            <a:endParaRPr lang="cs-CZ" sz="3600" baseline="-250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9045497" y="1210532"/>
            <a:ext cx="23951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200" i="1" dirty="0">
                <a:solidFill>
                  <a:prstClr val="black"/>
                </a:solidFill>
                <a:latin typeface="Arial" charset="0"/>
                <a:cs typeface="Arial" charset="0"/>
              </a:rPr>
              <a:t>ATLAS: JHEP 1509 (2015) 050</a:t>
            </a:r>
            <a:endParaRPr lang="en-US" altLang="cs-CZ" sz="1200" i="1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200" i="1" dirty="0">
                <a:solidFill>
                  <a:prstClr val="black"/>
                </a:solidFill>
                <a:latin typeface="Arial" charset="0"/>
                <a:cs typeface="Arial" charset="0"/>
              </a:rPr>
              <a:t>ALICE</a:t>
            </a:r>
            <a:r>
              <a:rPr lang="en-US" altLang="cs-CZ" sz="1200" i="1" dirty="0">
                <a:solidFill>
                  <a:prstClr val="black"/>
                </a:solidFill>
                <a:latin typeface="Arial" charset="0"/>
                <a:cs typeface="Arial" charset="0"/>
              </a:rPr>
              <a:t>: PLB 720 (2013) 52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200" i="1" dirty="0">
                <a:solidFill>
                  <a:prstClr val="black"/>
                </a:solidFill>
                <a:latin typeface="Arial" charset="0"/>
                <a:cs typeface="Arial" charset="0"/>
              </a:rPr>
              <a:t>CMS</a:t>
            </a:r>
            <a:r>
              <a:rPr lang="en-US" altLang="cs-CZ" sz="1200" i="1" dirty="0">
                <a:solidFill>
                  <a:prstClr val="black"/>
                </a:solidFill>
                <a:latin typeface="Arial" charset="0"/>
                <a:cs typeface="Arial" charset="0"/>
              </a:rPr>
              <a:t>: </a:t>
            </a:r>
            <a:r>
              <a:rPr lang="fr-FR" altLang="cs-CZ" sz="1200" i="1" dirty="0">
                <a:solidFill>
                  <a:prstClr val="black"/>
                </a:solidFill>
                <a:latin typeface="Arial" charset="0"/>
                <a:cs typeface="Arial" charset="0"/>
              </a:rPr>
              <a:t>EPJ C72 (2012) 1945S</a:t>
            </a:r>
            <a:endParaRPr lang="cs-CZ" altLang="cs-CZ" sz="1200" i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904458" y="4002399"/>
            <a:ext cx="6536175" cy="5016712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Suppression of charged hadron production at large energies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</a:t>
            </a:r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cs-CZ" sz="2000" baseline="-25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000" baseline="-25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(LHC)</a:t>
            </a: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&lt;</a:t>
            </a:r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AA</a:t>
            </a: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RHIC</a:t>
            </a: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GB" sz="20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7338">
              <a:spcBef>
                <a:spcPct val="0"/>
              </a:spcBef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increase of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cs-CZ" sz="20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AA</a:t>
            </a:r>
            <a:r>
              <a:rPr lang="en-US" sz="20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GB" sz="2000" baseline="-25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but even at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GB" sz="2000" baseline="-25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GB" sz="20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~ 100 GeV/c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R</a:t>
            </a:r>
            <a:r>
              <a:rPr lang="cs-CZ" sz="20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0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GB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7338">
              <a:spcBef>
                <a:spcPct val="0"/>
              </a:spcBef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although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cs-CZ" sz="20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AA</a:t>
            </a:r>
            <a:r>
              <a:rPr lang="en-US" sz="20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known to be limited in sensitivity 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to models of quenching, data excluded some of them</a:t>
            </a:r>
          </a:p>
          <a:p>
            <a:pPr marL="58738" indent="0">
              <a:spcBef>
                <a:spcPct val="0"/>
              </a:spcBef>
              <a:buNone/>
            </a:pPr>
            <a:endParaRPr lang="en-US" sz="20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8738" indent="0">
              <a:spcBef>
                <a:spcPct val="0"/>
              </a:spcBef>
              <a:buNone/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quenching disappears around</a:t>
            </a:r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√</a:t>
            </a:r>
            <a:r>
              <a:rPr lang="cs-CZ" sz="20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cs-CZ" sz="2000" baseline="-250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NN</a:t>
            </a:r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27 </a:t>
            </a: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39 </a:t>
            </a:r>
            <a:r>
              <a:rPr lang="cs-CZ" sz="20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GeV</a:t>
            </a:r>
            <a:endParaRPr lang="cs-CZ" sz="20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724456" y="6510755"/>
            <a:ext cx="467544" cy="365125"/>
          </a:xfrm>
        </p:spPr>
        <p:txBody>
          <a:bodyPr/>
          <a:lstStyle/>
          <a:p>
            <a:fld id="{5E8E10D0-1B2E-4EEF-ACB9-93B576EB8BA1}" type="slidenum">
              <a:rPr lang="cs-CZ" sz="140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/>
              <a:t>32</a:t>
            </a:fld>
            <a:endParaRPr lang="cs-CZ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82" r="2949" b="1"/>
          <a:stretch/>
        </p:blipFill>
        <p:spPr bwMode="auto">
          <a:xfrm>
            <a:off x="-35518" y="935329"/>
            <a:ext cx="4657060" cy="3044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ovéPole 24"/>
          <p:cNvSpPr txBox="1"/>
          <p:nvPr/>
        </p:nvSpPr>
        <p:spPr>
          <a:xfrm>
            <a:off x="386859" y="659754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/>
              </a:rPr>
              <a:t>2010: SPS + RHIC + LHC</a:t>
            </a:r>
            <a:endParaRPr lang="cs-CZ" b="1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809B32E-D36B-4A8F-AECD-CC732F3E3472}"/>
              </a:ext>
            </a:extLst>
          </p:cNvPr>
          <p:cNvSpPr txBox="1"/>
          <p:nvPr/>
        </p:nvSpPr>
        <p:spPr>
          <a:xfrm>
            <a:off x="572089" y="3979895"/>
            <a:ext cx="2203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RHIC Beam Energy </a:t>
            </a:r>
          </a:p>
          <a:p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Scan</a:t>
            </a:r>
            <a:endParaRPr lang="cs-CZ" sz="20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528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05142C-6E1B-4B45-A5B1-E510AB291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985" y="314996"/>
            <a:ext cx="10972800" cy="1143000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Di-hadron correlations at RHIC brought </a:t>
            </a:r>
            <a:b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another surprise  … existence of a ridge …</a:t>
            </a:r>
          </a:p>
        </p:txBody>
      </p:sp>
      <p:sp>
        <p:nvSpPr>
          <p:cNvPr id="8" name="Zástupný symbol pro číslo snímku 29">
            <a:extLst>
              <a:ext uri="{FF2B5EF4-FFF2-40B4-BE49-F238E27FC236}">
                <a16:creationId xmlns:a16="http://schemas.microsoft.com/office/drawing/2014/main" id="{C1A3045A-83AC-4B4D-894C-7F065F40319F}"/>
              </a:ext>
            </a:extLst>
          </p:cNvPr>
          <p:cNvSpPr txBox="1">
            <a:spLocks/>
          </p:cNvSpPr>
          <p:nvPr/>
        </p:nvSpPr>
        <p:spPr>
          <a:xfrm>
            <a:off x="9347200" y="6381750"/>
            <a:ext cx="28448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26F69F-7A0D-4E31-B087-1362596BA1A2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/>
              <a:t>33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D5AECED-B531-45E1-ABBF-8B3595A09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42" y="1480784"/>
            <a:ext cx="7781131" cy="3002366"/>
          </a:xfrm>
          <a:prstGeom prst="rect">
            <a:avLst/>
          </a:prstGeom>
        </p:spPr>
      </p:pic>
      <p:grpSp>
        <p:nvGrpSpPr>
          <p:cNvPr id="15" name="Skupina 14">
            <a:extLst>
              <a:ext uri="{FF2B5EF4-FFF2-40B4-BE49-F238E27FC236}">
                <a16:creationId xmlns:a16="http://schemas.microsoft.com/office/drawing/2014/main" id="{97707A32-E2AB-4645-9AF1-6CA2E6B8CEA3}"/>
              </a:ext>
            </a:extLst>
          </p:cNvPr>
          <p:cNvGrpSpPr/>
          <p:nvPr/>
        </p:nvGrpSpPr>
        <p:grpSpPr>
          <a:xfrm>
            <a:off x="9011720" y="314996"/>
            <a:ext cx="2941638" cy="6180137"/>
            <a:chOff x="5962650" y="677863"/>
            <a:chExt cx="2941638" cy="6180137"/>
          </a:xfrm>
        </p:grpSpPr>
        <p:pic>
          <p:nvPicPr>
            <p:cNvPr id="16" name="Picture 30" descr="auau2d">
              <a:extLst>
                <a:ext uri="{FF2B5EF4-FFF2-40B4-BE49-F238E27FC236}">
                  <a16:creationId xmlns:a16="http://schemas.microsoft.com/office/drawing/2014/main" id="{4D94FE77-2C24-4A09-9636-1EFBAA837D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2650" y="3630613"/>
              <a:ext cx="2936875" cy="2749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8" descr="dAu2d">
              <a:extLst>
                <a:ext uri="{FF2B5EF4-FFF2-40B4-BE49-F238E27FC236}">
                  <a16:creationId xmlns:a16="http://schemas.microsoft.com/office/drawing/2014/main" id="{F4F48115-25DF-431C-A405-EB9C5239F7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7413" y="752475"/>
              <a:ext cx="2936875" cy="2749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 Box 36">
              <a:extLst>
                <a:ext uri="{FF2B5EF4-FFF2-40B4-BE49-F238E27FC236}">
                  <a16:creationId xmlns:a16="http://schemas.microsoft.com/office/drawing/2014/main" id="{E4FAE893-F7B6-4F32-A244-4BFCFD0721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59575" y="677863"/>
              <a:ext cx="1511300" cy="311150"/>
            </a:xfrm>
            <a:prstGeom prst="rect">
              <a:avLst/>
            </a:prstGeom>
            <a:solidFill>
              <a:schemeClr val="bg1"/>
            </a:solidFill>
            <a:ln w="12700" algn="ctr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45720" tIns="27432" rIns="45720" bIns="27432">
              <a:spAutoFit/>
            </a:bodyPr>
            <a:lstStyle/>
            <a:p>
              <a:pPr algn="l"/>
              <a:r>
                <a:rPr lang="en-US" altLang="en-US">
                  <a:solidFill>
                    <a:srgbClr val="3333FF"/>
                  </a:solidFill>
                </a:rPr>
                <a:t>d+Au, 40-100%</a:t>
              </a:r>
            </a:p>
          </p:txBody>
        </p:sp>
        <p:sp>
          <p:nvSpPr>
            <p:cNvPr id="19" name="Text Box 37">
              <a:extLst>
                <a:ext uri="{FF2B5EF4-FFF2-40B4-BE49-F238E27FC236}">
                  <a16:creationId xmlns:a16="http://schemas.microsoft.com/office/drawing/2014/main" id="{D0F02A3A-2A60-4DB5-B512-F3672D3AD0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7525" y="3536950"/>
              <a:ext cx="1308100" cy="311150"/>
            </a:xfrm>
            <a:prstGeom prst="rect">
              <a:avLst/>
            </a:prstGeom>
            <a:solidFill>
              <a:schemeClr val="bg1"/>
            </a:solidFill>
            <a:ln w="12700" algn="ctr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45720" tIns="27432" rIns="45720" bIns="27432">
              <a:spAutoFit/>
            </a:bodyPr>
            <a:lstStyle/>
            <a:p>
              <a:pPr algn="l"/>
              <a:r>
                <a:rPr lang="en-US" altLang="en-US">
                  <a:solidFill>
                    <a:srgbClr val="3333FF"/>
                  </a:solidFill>
                </a:rPr>
                <a:t>Au+Au, 0-5%</a:t>
              </a:r>
            </a:p>
          </p:txBody>
        </p:sp>
        <p:sp>
          <p:nvSpPr>
            <p:cNvPr id="20" name="Text Box 8">
              <a:extLst>
                <a:ext uri="{FF2B5EF4-FFF2-40B4-BE49-F238E27FC236}">
                  <a16:creationId xmlns:a16="http://schemas.microsoft.com/office/drawing/2014/main" id="{4800F845-BF70-4573-9FD5-71B38BB592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65925" y="2770188"/>
              <a:ext cx="1501775" cy="269875"/>
            </a:xfrm>
            <a:prstGeom prst="rect">
              <a:avLst/>
            </a:prstGeom>
            <a:solidFill>
              <a:srgbClr val="EAEAEA"/>
            </a:solidFill>
            <a:ln w="19050" algn="ctr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45720" tIns="18288" rIns="45720" bIns="18288">
              <a:spAutoFit/>
            </a:bodyPr>
            <a:lstStyle/>
            <a:p>
              <a:pPr algn="l"/>
              <a:r>
                <a:rPr lang="en-US" altLang="en-US" sz="1400"/>
                <a:t>STAR preliminary</a:t>
              </a:r>
            </a:p>
          </p:txBody>
        </p:sp>
        <p:sp>
          <p:nvSpPr>
            <p:cNvPr id="21" name="Text Box 56">
              <a:extLst>
                <a:ext uri="{FF2B5EF4-FFF2-40B4-BE49-F238E27FC236}">
                  <a16:creationId xmlns:a16="http://schemas.microsoft.com/office/drawing/2014/main" id="{46853110-A57C-42E4-B056-0223B8756C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13563" y="6359525"/>
              <a:ext cx="1893887" cy="498475"/>
            </a:xfrm>
            <a:prstGeom prst="rect">
              <a:avLst/>
            </a:prstGeom>
            <a:solidFill>
              <a:srgbClr val="FFFFFF"/>
            </a:solidFill>
            <a:ln w="19050" algn="ctr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45720" tIns="27432" rIns="45720" bIns="27432">
              <a:spAutoFit/>
            </a:bodyPr>
            <a:lstStyle/>
            <a:p>
              <a:r>
                <a:rPr lang="en-US" altLang="en-US" sz="1400">
                  <a:solidFill>
                    <a:schemeClr val="accent2"/>
                  </a:solidFill>
                </a:rPr>
                <a:t>3 &lt; p</a:t>
              </a:r>
              <a:r>
                <a:rPr lang="en-US" altLang="en-US" sz="1400" baseline="-25000">
                  <a:solidFill>
                    <a:schemeClr val="accent2"/>
                  </a:solidFill>
                </a:rPr>
                <a:t>T</a:t>
              </a:r>
              <a:r>
                <a:rPr lang="en-US" altLang="en-US" sz="1400">
                  <a:solidFill>
                    <a:schemeClr val="accent2"/>
                  </a:solidFill>
                </a:rPr>
                <a:t>(trig) &lt; 6 GeV</a:t>
              </a:r>
              <a:br>
                <a:rPr lang="en-US" altLang="en-US" sz="1400">
                  <a:solidFill>
                    <a:schemeClr val="accent2"/>
                  </a:solidFill>
                </a:rPr>
              </a:br>
              <a:r>
                <a:rPr lang="en-US" altLang="en-US" sz="1400">
                  <a:solidFill>
                    <a:schemeClr val="accent2"/>
                  </a:solidFill>
                </a:rPr>
                <a:t>2 &lt; p</a:t>
              </a:r>
              <a:r>
                <a:rPr lang="en-US" altLang="en-US" sz="1400" baseline="-25000">
                  <a:solidFill>
                    <a:schemeClr val="accent2"/>
                  </a:solidFill>
                </a:rPr>
                <a:t>T</a:t>
              </a:r>
              <a:r>
                <a:rPr lang="en-US" altLang="en-US" sz="1400">
                  <a:solidFill>
                    <a:schemeClr val="accent2"/>
                  </a:solidFill>
                </a:rPr>
                <a:t>(assoc) &lt; p</a:t>
              </a:r>
              <a:r>
                <a:rPr lang="en-US" altLang="en-US" sz="1400" baseline="-25000">
                  <a:solidFill>
                    <a:schemeClr val="accent2"/>
                  </a:solidFill>
                </a:rPr>
                <a:t>T</a:t>
              </a:r>
              <a:r>
                <a:rPr lang="en-US" altLang="en-US" sz="1400">
                  <a:solidFill>
                    <a:schemeClr val="accent2"/>
                  </a:solidFill>
                </a:rPr>
                <a:t>(trig)</a:t>
              </a:r>
            </a:p>
          </p:txBody>
        </p:sp>
      </p:grpSp>
      <p:sp>
        <p:nvSpPr>
          <p:cNvPr id="5" name="TextovéPole 4">
            <a:extLst>
              <a:ext uri="{FF2B5EF4-FFF2-40B4-BE49-F238E27FC236}">
                <a16:creationId xmlns:a16="http://schemas.microsoft.com/office/drawing/2014/main" id="{885C0F74-1CF8-4439-8BE7-A68C2CCB6F39}"/>
              </a:ext>
            </a:extLst>
          </p:cNvPr>
          <p:cNvSpPr txBox="1"/>
          <p:nvPr/>
        </p:nvSpPr>
        <p:spPr>
          <a:xfrm>
            <a:off x="1134735" y="4809201"/>
            <a:ext cx="4472849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Hard Probes conference: 2004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3238CD0A-33AF-4A23-9517-F7B936FB0A91}"/>
              </a:ext>
            </a:extLst>
          </p:cNvPr>
          <p:cNvSpPr txBox="1"/>
          <p:nvPr/>
        </p:nvSpPr>
        <p:spPr>
          <a:xfrm>
            <a:off x="6703529" y="6058584"/>
            <a:ext cx="2783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D. </a:t>
            </a:r>
            <a:r>
              <a:rPr lang="en-US" dirty="0" err="1"/>
              <a:t>Magestro</a:t>
            </a:r>
            <a:r>
              <a:rPr lang="en-US" dirty="0"/>
              <a:t> (STAR)</a:t>
            </a:r>
          </a:p>
          <a:p>
            <a:r>
              <a:rPr lang="en-US" dirty="0"/>
              <a:t>talk</a:t>
            </a:r>
          </a:p>
        </p:txBody>
      </p:sp>
    </p:spTree>
    <p:extLst>
      <p:ext uri="{BB962C8B-B14F-4D97-AF65-F5344CB8AC3E}">
        <p14:creationId xmlns:p14="http://schemas.microsoft.com/office/powerpoint/2010/main" val="5237504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Rectangle 2"/>
          <p:cNvSpPr>
            <a:spLocks noGrp="1" noChangeArrowheads="1"/>
          </p:cNvSpPr>
          <p:nvPr>
            <p:ph type="title"/>
          </p:nvPr>
        </p:nvSpPr>
        <p:spPr>
          <a:xfrm>
            <a:off x="2042864" y="-243408"/>
            <a:ext cx="8229600" cy="1143001"/>
          </a:xfrm>
        </p:spPr>
        <p:txBody>
          <a:bodyPr>
            <a:normAutofit/>
          </a:bodyPr>
          <a:lstStyle/>
          <a:p>
            <a:pPr eaLnBrk="1" hangingPunct="1"/>
            <a:r>
              <a:rPr lang="cs-CZ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ridge</a:t>
            </a: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phenomenon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Au+Au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collisions</a:t>
            </a:r>
          </a:p>
        </p:txBody>
      </p:sp>
      <p:sp>
        <p:nvSpPr>
          <p:cNvPr id="40966" name="Text Box 5"/>
          <p:cNvSpPr txBox="1">
            <a:spLocks noChangeArrowheads="1"/>
          </p:cNvSpPr>
          <p:nvPr/>
        </p:nvSpPr>
        <p:spPr bwMode="auto">
          <a:xfrm>
            <a:off x="2315642" y="2064015"/>
            <a:ext cx="482441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2400">
              <a:solidFill>
                <a:srgbClr val="CC0099"/>
              </a:solidFill>
              <a:latin typeface="Helvetica" pitchFamily="34" charset="0"/>
            </a:endParaRPr>
          </a:p>
          <a:p>
            <a:pPr algn="ctr"/>
            <a:br>
              <a:rPr lang="en-US" sz="2000">
                <a:solidFill>
                  <a:schemeClr val="accent2"/>
                </a:solidFill>
                <a:latin typeface="Helvetica" pitchFamily="34" charset="0"/>
              </a:rPr>
            </a:br>
            <a:endParaRPr lang="en-US" sz="2000">
              <a:solidFill>
                <a:schemeClr val="accent2"/>
              </a:solidFill>
              <a:latin typeface="Helvetica" pitchFamily="34" charset="0"/>
            </a:endParaRPr>
          </a:p>
        </p:txBody>
      </p:sp>
      <p:sp>
        <p:nvSpPr>
          <p:cNvPr id="20" name="Obdélník 6"/>
          <p:cNvSpPr>
            <a:spLocks noChangeArrowheads="1"/>
          </p:cNvSpPr>
          <p:nvPr/>
        </p:nvSpPr>
        <p:spPr bwMode="auto">
          <a:xfrm>
            <a:off x="6187655" y="5283490"/>
            <a:ext cx="5299788" cy="132343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Many </a:t>
            </a: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physics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scenarios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been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suggested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(R. Hwa called it “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ridgeology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”)</a:t>
            </a: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0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Current</a:t>
            </a:r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interpretation</a:t>
            </a:r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cs-CZ" sz="20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initial</a:t>
            </a:r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state</a:t>
            </a:r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fluctuations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give rise to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cs-CZ" sz="20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triangular</a:t>
            </a:r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flow</a:t>
            </a:r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(v</a:t>
            </a:r>
            <a:r>
              <a:rPr lang="cs-CZ" sz="20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grpSp>
        <p:nvGrpSpPr>
          <p:cNvPr id="2" name="Skupina 1"/>
          <p:cNvGrpSpPr/>
          <p:nvPr/>
        </p:nvGrpSpPr>
        <p:grpSpPr>
          <a:xfrm>
            <a:off x="425988" y="459673"/>
            <a:ext cx="3882262" cy="5829666"/>
            <a:chOff x="-36095" y="649202"/>
            <a:chExt cx="3882262" cy="5829666"/>
          </a:xfrm>
        </p:grpSpPr>
        <p:grpSp>
          <p:nvGrpSpPr>
            <p:cNvPr id="29" name="Skupina 28"/>
            <p:cNvGrpSpPr/>
            <p:nvPr/>
          </p:nvGrpSpPr>
          <p:grpSpPr>
            <a:xfrm>
              <a:off x="-36095" y="649202"/>
              <a:ext cx="3882262" cy="5829666"/>
              <a:chOff x="-72161" y="885764"/>
              <a:chExt cx="3882262" cy="5829666"/>
            </a:xfrm>
          </p:grpSpPr>
          <p:grpSp>
            <p:nvGrpSpPr>
              <p:cNvPr id="30" name="Skupina 17"/>
              <p:cNvGrpSpPr/>
              <p:nvPr/>
            </p:nvGrpSpPr>
            <p:grpSpPr>
              <a:xfrm>
                <a:off x="-72161" y="1073274"/>
                <a:ext cx="3882262" cy="5433228"/>
                <a:chOff x="-72161" y="1073274"/>
                <a:chExt cx="3882262" cy="5433228"/>
              </a:xfrm>
            </p:grpSpPr>
            <p:pic>
              <p:nvPicPr>
                <p:cNvPr id="34" name="Picture 2" descr="qm_ridge_pr_color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t="1192" r="4915"/>
                <a:stretch>
                  <a:fillRect/>
                </a:stretch>
              </p:blipFill>
              <p:spPr bwMode="auto">
                <a:xfrm>
                  <a:off x="-30724" y="3767346"/>
                  <a:ext cx="3622595" cy="27391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5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420526" y="3857324"/>
                  <a:ext cx="1143000" cy="400050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2000" b="1" dirty="0">
                      <a:solidFill>
                        <a:srgbClr val="FF0000"/>
                      </a:solidFill>
                    </a:rPr>
                    <a:t>“jet”</a:t>
                  </a:r>
                </a:p>
              </p:txBody>
            </p:sp>
            <p:sp>
              <p:nvSpPr>
                <p:cNvPr id="36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2452789" y="4198899"/>
                  <a:ext cx="1357312" cy="400050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2000" b="1" dirty="0">
                      <a:solidFill>
                        <a:srgbClr val="008000"/>
                      </a:solidFill>
                    </a:rPr>
                    <a:t>ridge</a:t>
                  </a:r>
                </a:p>
              </p:txBody>
            </p:sp>
            <p:sp>
              <p:nvSpPr>
                <p:cNvPr id="37" name="Line 43"/>
                <p:cNvSpPr>
                  <a:spLocks noChangeShapeType="1"/>
                </p:cNvSpPr>
                <p:nvPr/>
              </p:nvSpPr>
              <p:spPr bwMode="auto">
                <a:xfrm>
                  <a:off x="1075723" y="4145071"/>
                  <a:ext cx="704850" cy="312737"/>
                </a:xfrm>
                <a:prstGeom prst="line">
                  <a:avLst/>
                </a:prstGeom>
                <a:noFill/>
                <a:ln w="31750">
                  <a:solidFill>
                    <a:srgbClr val="FF0000"/>
                  </a:solidFill>
                  <a:round/>
                  <a:headEnd/>
                  <a:tailEnd type="triangle" w="lg" len="lg"/>
                </a:ln>
              </p:spPr>
              <p:txBody>
                <a:bodyPr>
                  <a:spAutoFit/>
                </a:bodyPr>
                <a:lstStyle/>
                <a:p>
                  <a:endParaRPr lang="cs-CZ"/>
                </a:p>
              </p:txBody>
            </p:sp>
            <p:pic>
              <p:nvPicPr>
                <p:cNvPr id="38" name="Picture 15" descr="ForQM_dEtadPhi_dAu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t="10170" r="8276" b="4068"/>
                <a:stretch>
                  <a:fillRect/>
                </a:stretch>
              </p:blipFill>
              <p:spPr bwMode="auto">
                <a:xfrm>
                  <a:off x="-72161" y="1073274"/>
                  <a:ext cx="3168352" cy="25224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9" name="TextovéPole 18"/>
                <p:cNvSpPr txBox="1">
                  <a:spLocks noChangeArrowheads="1"/>
                </p:cNvSpPr>
                <p:nvPr/>
              </p:nvSpPr>
              <p:spPr bwMode="auto">
                <a:xfrm>
                  <a:off x="647243" y="1346368"/>
                  <a:ext cx="786983" cy="3385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600" dirty="0">
                      <a:solidFill>
                        <a:srgbClr val="C00000"/>
                      </a:solidFill>
                    </a:rPr>
                    <a:t>STAR</a:t>
                  </a:r>
                  <a:endParaRPr lang="cs-CZ" sz="1600" dirty="0">
                    <a:solidFill>
                      <a:srgbClr val="C00000"/>
                    </a:solidFill>
                  </a:endParaRPr>
                </a:p>
              </p:txBody>
            </p:sp>
          </p:grpSp>
          <p:sp>
            <p:nvSpPr>
              <p:cNvPr id="31" name="Text Box 4"/>
              <p:cNvSpPr txBox="1">
                <a:spLocks noChangeArrowheads="1"/>
              </p:cNvSpPr>
              <p:nvPr/>
            </p:nvSpPr>
            <p:spPr bwMode="auto">
              <a:xfrm>
                <a:off x="19647" y="6358242"/>
                <a:ext cx="3500438" cy="35718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400" dirty="0" err="1"/>
                  <a:t>p</a:t>
                </a:r>
                <a:r>
                  <a:rPr lang="en-US" sz="1400" baseline="-25000" dirty="0" err="1"/>
                  <a:t>T</a:t>
                </a:r>
                <a:r>
                  <a:rPr lang="en-US" sz="1400" baseline="30000" dirty="0" err="1"/>
                  <a:t>trig</a:t>
                </a:r>
                <a:r>
                  <a:rPr lang="en-US" sz="1400" dirty="0"/>
                  <a:t>=3-4 GeV/c, 2 GeV/c &lt;</a:t>
                </a:r>
                <a:r>
                  <a:rPr lang="en-US" sz="1400" dirty="0" err="1"/>
                  <a:t>p</a:t>
                </a:r>
                <a:r>
                  <a:rPr lang="en-US" sz="1400" baseline="-25000" dirty="0" err="1"/>
                  <a:t>T</a:t>
                </a:r>
                <a:r>
                  <a:rPr lang="en-US" sz="1400" baseline="30000" dirty="0" err="1"/>
                  <a:t>assoc</a:t>
                </a:r>
                <a:r>
                  <a:rPr lang="en-US" sz="1400" dirty="0"/>
                  <a:t>&lt; </a:t>
                </a:r>
                <a:r>
                  <a:rPr lang="en-US" sz="1400" dirty="0" err="1"/>
                  <a:t>p</a:t>
                </a:r>
                <a:r>
                  <a:rPr lang="en-US" sz="1400" baseline="-25000" dirty="0" err="1"/>
                  <a:t>T</a:t>
                </a:r>
                <a:r>
                  <a:rPr lang="en-US" sz="1400" baseline="30000" dirty="0" err="1"/>
                  <a:t>trig</a:t>
                </a:r>
                <a:endParaRPr lang="en-US" sz="1400" baseline="30000" dirty="0"/>
              </a:p>
            </p:txBody>
          </p:sp>
          <p:sp>
            <p:nvSpPr>
              <p:cNvPr id="32" name="TextovéPole 29"/>
              <p:cNvSpPr txBox="1">
                <a:spLocks noChangeArrowheads="1"/>
              </p:cNvSpPr>
              <p:nvPr/>
            </p:nvSpPr>
            <p:spPr bwMode="auto">
              <a:xfrm>
                <a:off x="49564" y="885764"/>
                <a:ext cx="1364476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dirty="0" err="1"/>
                  <a:t>d+Au</a:t>
                </a:r>
                <a:r>
                  <a:rPr lang="en-US" sz="1400" dirty="0"/>
                  <a:t> 200 GeV</a:t>
                </a:r>
                <a:endParaRPr lang="cs-CZ" sz="1400" dirty="0"/>
              </a:p>
            </p:txBody>
          </p:sp>
          <p:sp>
            <p:nvSpPr>
              <p:cNvPr id="33" name="TextovéPole 30"/>
              <p:cNvSpPr txBox="1">
                <a:spLocks noChangeArrowheads="1"/>
              </p:cNvSpPr>
              <p:nvPr/>
            </p:nvSpPr>
            <p:spPr bwMode="auto">
              <a:xfrm>
                <a:off x="-153" y="3550078"/>
                <a:ext cx="2042290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dirty="0"/>
                  <a:t>0-12% </a:t>
                </a:r>
                <a:r>
                  <a:rPr lang="en-US" sz="1400" dirty="0" err="1"/>
                  <a:t>Au+Au</a:t>
                </a:r>
                <a:r>
                  <a:rPr lang="en-US" sz="1400" dirty="0"/>
                  <a:t> 200 GeV</a:t>
                </a:r>
                <a:endParaRPr lang="cs-CZ" sz="1400" dirty="0"/>
              </a:p>
              <a:p>
                <a:r>
                  <a:rPr lang="cs-CZ" dirty="0"/>
                  <a:t>         </a:t>
                </a:r>
              </a:p>
            </p:txBody>
          </p:sp>
        </p:grpSp>
        <p:cxnSp>
          <p:nvCxnSpPr>
            <p:cNvPr id="21" name="Přímá spojovací šipka 20"/>
            <p:cNvCxnSpPr/>
            <p:nvPr/>
          </p:nvCxnSpPr>
          <p:spPr>
            <a:xfrm flipH="1">
              <a:off x="2729936" y="4362252"/>
              <a:ext cx="437575" cy="388618"/>
            </a:xfrm>
            <a:prstGeom prst="straightConnector1">
              <a:avLst/>
            </a:prstGeom>
            <a:ln w="31750">
              <a:solidFill>
                <a:srgbClr val="00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7" t="4840" r="2564" b="2127"/>
          <a:stretch/>
        </p:blipFill>
        <p:spPr bwMode="auto">
          <a:xfrm>
            <a:off x="7404788" y="805348"/>
            <a:ext cx="3274041" cy="2748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Obdélník 23"/>
          <p:cNvSpPr/>
          <p:nvPr/>
        </p:nvSpPr>
        <p:spPr>
          <a:xfrm>
            <a:off x="9316601" y="3385614"/>
            <a:ext cx="3039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i="1" dirty="0" err="1">
                <a:solidFill>
                  <a:prstClr val="black"/>
                </a:solidFill>
              </a:rPr>
              <a:t>Schenke</a:t>
            </a:r>
            <a:r>
              <a:rPr lang="en-US" sz="1200" i="1" dirty="0">
                <a:solidFill>
                  <a:prstClr val="black"/>
                </a:solidFill>
              </a:rPr>
              <a:t>, Jeon, Gale, </a:t>
            </a:r>
          </a:p>
          <a:p>
            <a:pPr>
              <a:defRPr/>
            </a:pPr>
            <a:r>
              <a:rPr lang="en-US" sz="1200" i="1" dirty="0">
                <a:solidFill>
                  <a:prstClr val="black"/>
                </a:solidFill>
              </a:rPr>
              <a:t>PRL 106 (2011) 042301</a:t>
            </a:r>
          </a:p>
        </p:txBody>
      </p:sp>
      <p:sp>
        <p:nvSpPr>
          <p:cNvPr id="40967" name="Text Box 28"/>
          <p:cNvSpPr txBox="1">
            <a:spLocks noChangeArrowheads="1"/>
          </p:cNvSpPr>
          <p:nvPr/>
        </p:nvSpPr>
        <p:spPr bwMode="auto">
          <a:xfrm>
            <a:off x="6157664" y="3972118"/>
            <a:ext cx="3884402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Additional near-side correlation in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pseudorapidity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observed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central </a:t>
            </a:r>
          </a:p>
          <a:p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Au+Au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collisions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 RHIC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in 200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</a:t>
            </a:r>
          </a:p>
        </p:txBody>
      </p:sp>
      <p:sp>
        <p:nvSpPr>
          <p:cNvPr id="25" name="Obdélník 18"/>
          <p:cNvSpPr>
            <a:spLocks noChangeArrowheads="1"/>
          </p:cNvSpPr>
          <p:nvPr/>
        </p:nvSpPr>
        <p:spPr bwMode="auto">
          <a:xfrm>
            <a:off x="4588253" y="2872685"/>
            <a:ext cx="17171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i="1" dirty="0" err="1"/>
              <a:t>Alver</a:t>
            </a:r>
            <a:r>
              <a:rPr lang="en-US" sz="1200" i="1" dirty="0"/>
              <a:t>, Roland, </a:t>
            </a:r>
          </a:p>
          <a:p>
            <a:r>
              <a:rPr lang="en-US" sz="1200" i="1" dirty="0"/>
              <a:t>PRC81 (2010) 054905</a:t>
            </a:r>
          </a:p>
        </p:txBody>
      </p:sp>
      <p:grpSp>
        <p:nvGrpSpPr>
          <p:cNvPr id="26" name="Skupina 21"/>
          <p:cNvGrpSpPr>
            <a:grpSpLocks/>
          </p:cNvGrpSpPr>
          <p:nvPr/>
        </p:nvGrpSpPr>
        <p:grpSpPr bwMode="auto">
          <a:xfrm>
            <a:off x="4514249" y="847375"/>
            <a:ext cx="2860336" cy="2114232"/>
            <a:chOff x="5163416" y="1369461"/>
            <a:chExt cx="3948969" cy="2610681"/>
          </a:xfrm>
        </p:grpSpPr>
        <p:grpSp>
          <p:nvGrpSpPr>
            <p:cNvPr id="27" name="Skupina 15"/>
            <p:cNvGrpSpPr>
              <a:grpSpLocks/>
            </p:cNvGrpSpPr>
            <p:nvPr/>
          </p:nvGrpSpPr>
          <p:grpSpPr bwMode="auto">
            <a:xfrm>
              <a:off x="5163416" y="1369461"/>
              <a:ext cx="3559172" cy="2610681"/>
              <a:chOff x="5163416" y="1369461"/>
              <a:chExt cx="3559172" cy="2610681"/>
            </a:xfrm>
          </p:grpSpPr>
          <p:pic>
            <p:nvPicPr>
              <p:cNvPr id="42" name="Picture 2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78" t="9897" r="6280" b="29852"/>
              <a:stretch/>
            </p:blipFill>
            <p:spPr bwMode="auto">
              <a:xfrm>
                <a:off x="5163416" y="1689774"/>
                <a:ext cx="3559172" cy="21805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3" name="TextovéPole 42"/>
              <p:cNvSpPr txBox="1">
                <a:spLocks noChangeArrowheads="1"/>
              </p:cNvSpPr>
              <p:nvPr/>
            </p:nvSpPr>
            <p:spPr bwMode="auto">
              <a:xfrm>
                <a:off x="8172400" y="3501008"/>
                <a:ext cx="547391" cy="479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altLang="cs-CZ"/>
                  <a:t>A</a:t>
                </a:r>
              </a:p>
            </p:txBody>
          </p:sp>
          <p:sp>
            <p:nvSpPr>
              <p:cNvPr id="44" name="TextovéPole 43"/>
              <p:cNvSpPr txBox="1">
                <a:spLocks noChangeArrowheads="1"/>
              </p:cNvSpPr>
              <p:nvPr/>
            </p:nvSpPr>
            <p:spPr bwMode="auto">
              <a:xfrm>
                <a:off x="5220072" y="1844823"/>
                <a:ext cx="547391" cy="479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altLang="cs-CZ"/>
                  <a:t>A</a:t>
                </a:r>
              </a:p>
            </p:txBody>
          </p:sp>
          <p:sp>
            <p:nvSpPr>
              <p:cNvPr id="45" name="Elipsa 13"/>
              <p:cNvSpPr>
                <a:spLocks noChangeAspect="1"/>
              </p:cNvSpPr>
              <p:nvPr/>
            </p:nvSpPr>
            <p:spPr bwMode="auto">
              <a:xfrm>
                <a:off x="5254362" y="1472380"/>
                <a:ext cx="156417" cy="156419"/>
              </a:xfrm>
              <a:prstGeom prst="ellipse">
                <a:avLst/>
              </a:prstGeom>
              <a:solidFill>
                <a:srgbClr val="AA3C92"/>
              </a:solidFill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endParaRPr lang="cs-CZ" altLang="cs-CZ"/>
              </a:p>
            </p:txBody>
          </p:sp>
          <p:sp>
            <p:nvSpPr>
              <p:cNvPr id="46" name="TextovéPole 14"/>
              <p:cNvSpPr txBox="1">
                <a:spLocks noChangeArrowheads="1"/>
              </p:cNvSpPr>
              <p:nvPr/>
            </p:nvSpPr>
            <p:spPr bwMode="auto">
              <a:xfrm>
                <a:off x="5396268" y="1369461"/>
                <a:ext cx="1441568" cy="359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altLang="cs-CZ" sz="1200" dirty="0"/>
                  <a:t>participant</a:t>
                </a:r>
              </a:p>
            </p:txBody>
          </p:sp>
        </p:grpSp>
        <p:sp>
          <p:nvSpPr>
            <p:cNvPr id="28" name="Elipsa 17"/>
            <p:cNvSpPr>
              <a:spLocks noChangeAspect="1"/>
            </p:cNvSpPr>
            <p:nvPr/>
          </p:nvSpPr>
          <p:spPr bwMode="auto">
            <a:xfrm flipH="1">
              <a:off x="7452320" y="1484784"/>
              <a:ext cx="144016" cy="144016"/>
            </a:xfrm>
            <a:prstGeom prst="ellipse">
              <a:avLst/>
            </a:prstGeom>
            <a:solidFill>
              <a:srgbClr val="F8F200"/>
            </a:solidFill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endParaRPr lang="cs-CZ" altLang="cs-CZ"/>
            </a:p>
          </p:txBody>
        </p:sp>
        <p:sp>
          <p:nvSpPr>
            <p:cNvPr id="40" name="Elipsa 19"/>
            <p:cNvSpPr>
              <a:spLocks noChangeAspect="1"/>
            </p:cNvSpPr>
            <p:nvPr/>
          </p:nvSpPr>
          <p:spPr bwMode="auto">
            <a:xfrm flipH="1">
              <a:off x="7652640" y="1484784"/>
              <a:ext cx="144016" cy="144016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endParaRPr lang="cs-CZ" altLang="cs-CZ"/>
            </a:p>
          </p:txBody>
        </p:sp>
        <p:sp>
          <p:nvSpPr>
            <p:cNvPr id="41" name="TextovéPole 20"/>
            <p:cNvSpPr txBox="1">
              <a:spLocks noChangeArrowheads="1"/>
            </p:cNvSpPr>
            <p:nvPr/>
          </p:nvSpPr>
          <p:spPr bwMode="auto">
            <a:xfrm>
              <a:off x="7792633" y="1369461"/>
              <a:ext cx="1319752" cy="35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cs-CZ" sz="1200" dirty="0"/>
                <a:t>spectator</a:t>
              </a:r>
            </a:p>
          </p:txBody>
        </p:sp>
      </p:grpSp>
      <p:sp>
        <p:nvSpPr>
          <p:cNvPr id="4" name="TextovéPole 3"/>
          <p:cNvSpPr txBox="1"/>
          <p:nvPr/>
        </p:nvSpPr>
        <p:spPr>
          <a:xfrm>
            <a:off x="7877627" y="645734"/>
            <a:ext cx="2016224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3+1D viscous hydro</a:t>
            </a:r>
            <a:endParaRPr lang="cs-CZ" sz="1600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184821" y="6254867"/>
            <a:ext cx="220265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cs-CZ" sz="1200" i="1" dirty="0">
                <a:cs typeface="Arial" charset="0"/>
              </a:rPr>
              <a:t>STAR: </a:t>
            </a:r>
            <a:r>
              <a:rPr lang="cs-CZ" altLang="cs-CZ" sz="1200" i="1" dirty="0">
                <a:cs typeface="Arial" charset="0"/>
              </a:rPr>
              <a:t>P</a:t>
            </a:r>
            <a:r>
              <a:rPr lang="en-US" altLang="cs-CZ" sz="1200" i="1" dirty="0">
                <a:cs typeface="Arial" charset="0"/>
              </a:rPr>
              <a:t>R</a:t>
            </a:r>
            <a:r>
              <a:rPr lang="cs-CZ" altLang="cs-CZ" sz="1200" i="1" dirty="0">
                <a:cs typeface="Arial" charset="0"/>
              </a:rPr>
              <a:t>C80 (2009) 064912</a:t>
            </a:r>
            <a:endParaRPr lang="en-US" altLang="cs-CZ" sz="1200" i="1" dirty="0">
              <a:cs typeface="Arial" charset="0"/>
            </a:endParaRPr>
          </a:p>
        </p:txBody>
      </p:sp>
      <p:sp>
        <p:nvSpPr>
          <p:cNvPr id="47" name="TextovéPole 18"/>
          <p:cNvSpPr txBox="1">
            <a:spLocks noChangeArrowheads="1"/>
          </p:cNvSpPr>
          <p:nvPr/>
        </p:nvSpPr>
        <p:spPr bwMode="auto">
          <a:xfrm>
            <a:off x="1255881" y="4109853"/>
            <a:ext cx="78698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STAR</a:t>
            </a:r>
            <a:endParaRPr lang="cs-CZ" sz="1600" dirty="0">
              <a:solidFill>
                <a:srgbClr val="C0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1835" y="6509219"/>
            <a:ext cx="3054096" cy="394205"/>
          </a:xfrm>
        </p:spPr>
        <p:txBody>
          <a:bodyPr/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Jana Bielcikova (CTU Prague)</a:t>
            </a:r>
            <a:endParaRPr lang="cs-CZ" sz="1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Zástupný symbol pro číslo snímku 29">
            <a:extLst>
              <a:ext uri="{FF2B5EF4-FFF2-40B4-BE49-F238E27FC236}">
                <a16:creationId xmlns:a16="http://schemas.microsoft.com/office/drawing/2014/main" id="{436E09C5-E03A-4E63-8710-F160657568AE}"/>
              </a:ext>
            </a:extLst>
          </p:cNvPr>
          <p:cNvSpPr txBox="1">
            <a:spLocks/>
          </p:cNvSpPr>
          <p:nvPr/>
        </p:nvSpPr>
        <p:spPr>
          <a:xfrm>
            <a:off x="9347200" y="6381750"/>
            <a:ext cx="28448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26F69F-7A0D-4E31-B087-1362596BA1A2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/>
              <a:t>34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066405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ovéPole 13"/>
          <p:cNvSpPr txBox="1"/>
          <p:nvPr/>
        </p:nvSpPr>
        <p:spPr>
          <a:xfrm>
            <a:off x="1190721" y="83454"/>
            <a:ext cx="91358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LHC: ridge is present also in small systems!</a:t>
            </a:r>
            <a:endParaRPr lang="cs-CZ" sz="3600" dirty="0">
              <a:solidFill>
                <a:srgbClr val="0070C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256059" y="698550"/>
            <a:ext cx="3830410" cy="400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High multiplicity pp @ 7,13 </a:t>
            </a:r>
            <a:r>
              <a:rPr lang="en-US" sz="2000" dirty="0" err="1">
                <a:solidFill>
                  <a:prstClr val="black"/>
                </a:solidFill>
              </a:rPr>
              <a:t>TeV</a:t>
            </a:r>
            <a:endParaRPr lang="cs-CZ" sz="2000" dirty="0">
              <a:solidFill>
                <a:prstClr val="black"/>
              </a:solidFill>
            </a:endParaRPr>
          </a:p>
        </p:txBody>
      </p:sp>
      <p:grpSp>
        <p:nvGrpSpPr>
          <p:cNvPr id="20" name="Skupina 19"/>
          <p:cNvGrpSpPr/>
          <p:nvPr/>
        </p:nvGrpSpPr>
        <p:grpSpPr>
          <a:xfrm>
            <a:off x="234193" y="3935749"/>
            <a:ext cx="3008898" cy="2772158"/>
            <a:chOff x="3085823" y="3591018"/>
            <a:chExt cx="3008898" cy="2772158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5823" y="3663176"/>
              <a:ext cx="3008898" cy="27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Ovál 14"/>
            <p:cNvSpPr/>
            <p:nvPr/>
          </p:nvSpPr>
          <p:spPr>
            <a:xfrm>
              <a:off x="3129742" y="3591018"/>
              <a:ext cx="1802298" cy="396044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Skupina 18"/>
          <p:cNvGrpSpPr/>
          <p:nvPr/>
        </p:nvGrpSpPr>
        <p:grpSpPr>
          <a:xfrm>
            <a:off x="592172" y="1159758"/>
            <a:ext cx="2909296" cy="2700000"/>
            <a:chOff x="107504" y="2420888"/>
            <a:chExt cx="2909296" cy="27000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2420888"/>
              <a:ext cx="2837288" cy="27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Ovál 15"/>
            <p:cNvSpPr/>
            <p:nvPr/>
          </p:nvSpPr>
          <p:spPr>
            <a:xfrm>
              <a:off x="107504" y="2456892"/>
              <a:ext cx="2304256" cy="396044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prstClr val="white"/>
                </a:solidFill>
              </a:endParaRPr>
            </a:p>
          </p:txBody>
        </p:sp>
      </p:grpSp>
      <p:sp>
        <p:nvSpPr>
          <p:cNvPr id="4" name="Obdélník 3"/>
          <p:cNvSpPr/>
          <p:nvPr/>
        </p:nvSpPr>
        <p:spPr>
          <a:xfrm>
            <a:off x="488193" y="3490883"/>
            <a:ext cx="22557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prstClr val="black"/>
                </a:solidFill>
              </a:rPr>
              <a:t>CMS, JHEP09 (2010) 091</a:t>
            </a:r>
          </a:p>
        </p:txBody>
      </p:sp>
      <p:sp>
        <p:nvSpPr>
          <p:cNvPr id="10" name="Obdélník 9"/>
          <p:cNvSpPr/>
          <p:nvPr/>
        </p:nvSpPr>
        <p:spPr>
          <a:xfrm>
            <a:off x="215769" y="6369864"/>
            <a:ext cx="2284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prstClr val="black"/>
                </a:solidFill>
              </a:rPr>
              <a:t>CMS, PLB 718 (2012) 795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/>
          <a:srcRect l="50526" t="-5911" b="1"/>
          <a:stretch/>
        </p:blipFill>
        <p:spPr>
          <a:xfrm>
            <a:off x="4072969" y="1089953"/>
            <a:ext cx="2781659" cy="2623875"/>
          </a:xfrm>
          <a:prstGeom prst="rect">
            <a:avLst/>
          </a:prstGeom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18" t="-3488"/>
          <a:stretch/>
        </p:blipFill>
        <p:spPr bwMode="auto">
          <a:xfrm>
            <a:off x="3302580" y="3920856"/>
            <a:ext cx="3017115" cy="2545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bdélník 10"/>
          <p:cNvSpPr/>
          <p:nvPr/>
        </p:nvSpPr>
        <p:spPr>
          <a:xfrm>
            <a:off x="3270660" y="6369864"/>
            <a:ext cx="26725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err="1"/>
              <a:t>LHCb</a:t>
            </a:r>
            <a:r>
              <a:rPr lang="hu-HU" sz="1400" i="1" dirty="0"/>
              <a:t>, </a:t>
            </a:r>
            <a:r>
              <a:rPr lang="hu-HU" sz="1400" i="1" dirty="0" err="1"/>
              <a:t>Phys</a:t>
            </a:r>
            <a:r>
              <a:rPr lang="hu-HU" sz="1400" i="1" dirty="0"/>
              <a:t>. Lett. B762 (2016) </a:t>
            </a:r>
          </a:p>
        </p:txBody>
      </p:sp>
      <p:sp>
        <p:nvSpPr>
          <p:cNvPr id="26" name="TextovéPole 2"/>
          <p:cNvSpPr txBox="1"/>
          <p:nvPr/>
        </p:nvSpPr>
        <p:spPr>
          <a:xfrm>
            <a:off x="2927193" y="3639059"/>
            <a:ext cx="2255746" cy="400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</a:rPr>
              <a:t>p+Pb</a:t>
            </a:r>
            <a:r>
              <a:rPr lang="en-US" sz="2000" dirty="0">
                <a:solidFill>
                  <a:prstClr val="black"/>
                </a:solidFill>
              </a:rPr>
              <a:t> @ 5.02 </a:t>
            </a:r>
            <a:r>
              <a:rPr lang="en-US" sz="2000" dirty="0" err="1">
                <a:solidFill>
                  <a:prstClr val="black"/>
                </a:solidFill>
              </a:rPr>
              <a:t>TeV</a:t>
            </a:r>
            <a:endParaRPr lang="cs-CZ" sz="2000" dirty="0">
              <a:solidFill>
                <a:prstClr val="black"/>
              </a:solidFill>
            </a:endParaRPr>
          </a:p>
        </p:txBody>
      </p:sp>
      <p:sp>
        <p:nvSpPr>
          <p:cNvPr id="24" name="Obdélník 23"/>
          <p:cNvSpPr/>
          <p:nvPr/>
        </p:nvSpPr>
        <p:spPr>
          <a:xfrm>
            <a:off x="7214943" y="729786"/>
            <a:ext cx="4046615" cy="138499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Common </a:t>
            </a:r>
            <a:r>
              <a:rPr lang="en-US" sz="2000" dirty="0" err="1">
                <a:solidFill>
                  <a:srgbClr val="0070C0"/>
                </a:solidFill>
              </a:rPr>
              <a:t>hydrodynamical</a:t>
            </a:r>
            <a:r>
              <a:rPr lang="en-US" sz="2000" dirty="0">
                <a:solidFill>
                  <a:srgbClr val="0070C0"/>
                </a:solidFill>
              </a:rPr>
              <a:t> origin? </a:t>
            </a:r>
          </a:p>
          <a:p>
            <a:endParaRPr lang="en-US" sz="800" i="1" dirty="0">
              <a:solidFill>
                <a:prstClr val="black"/>
              </a:solidFill>
            </a:endParaRPr>
          </a:p>
          <a:p>
            <a:r>
              <a:rPr lang="en-US" i="1" dirty="0">
                <a:solidFill>
                  <a:prstClr val="black"/>
                </a:solidFill>
              </a:rPr>
              <a:t>But can hydrodynamical models be </a:t>
            </a:r>
          </a:p>
          <a:p>
            <a:r>
              <a:rPr lang="en-US" i="1" dirty="0">
                <a:solidFill>
                  <a:prstClr val="black"/>
                </a:solidFill>
              </a:rPr>
              <a:t>reliably applied in small systems?</a:t>
            </a:r>
          </a:p>
          <a:p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238250" y="2702610"/>
            <a:ext cx="2719557" cy="313932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Initial state effects?</a:t>
            </a:r>
          </a:p>
          <a:p>
            <a:r>
              <a:rPr lang="en-US" dirty="0">
                <a:solidFill>
                  <a:prstClr val="black"/>
                </a:solidFill>
              </a:rPr>
              <a:t>gluon saturation, </a:t>
            </a:r>
          </a:p>
          <a:p>
            <a:r>
              <a:rPr lang="en-US" dirty="0">
                <a:solidFill>
                  <a:prstClr val="black"/>
                </a:solidFill>
              </a:rPr>
              <a:t>extended color connections </a:t>
            </a:r>
          </a:p>
          <a:p>
            <a:r>
              <a:rPr lang="en-US" dirty="0">
                <a:solidFill>
                  <a:prstClr val="black"/>
                </a:solidFill>
              </a:rPr>
              <a:t>in longitudinal direction 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Final-state </a:t>
            </a:r>
            <a:r>
              <a:rPr lang="en-US" dirty="0" err="1">
                <a:solidFill>
                  <a:prstClr val="black"/>
                </a:solidFill>
              </a:rPr>
              <a:t>parton-parton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  <a:p>
            <a:r>
              <a:rPr lang="en-US" dirty="0">
                <a:solidFill>
                  <a:prstClr val="black"/>
                </a:solidFill>
              </a:rPr>
              <a:t>induced interactions?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Important are studies of </a:t>
            </a:r>
          </a:p>
          <a:p>
            <a:r>
              <a:rPr lang="en-US" dirty="0" err="1">
                <a:solidFill>
                  <a:prstClr val="black"/>
                </a:solidFill>
              </a:rPr>
              <a:t>multiparticle</a:t>
            </a:r>
            <a:r>
              <a:rPr lang="en-US" dirty="0">
                <a:solidFill>
                  <a:prstClr val="black"/>
                </a:solidFill>
              </a:rPr>
              <a:t> correlations</a:t>
            </a:r>
          </a:p>
        </p:txBody>
      </p:sp>
      <p:grpSp>
        <p:nvGrpSpPr>
          <p:cNvPr id="21" name="Skupina 20">
            <a:extLst>
              <a:ext uri="{FF2B5EF4-FFF2-40B4-BE49-F238E27FC236}">
                <a16:creationId xmlns:a16="http://schemas.microsoft.com/office/drawing/2014/main" id="{AB980EA2-5CDB-4BF9-83BF-E272119E7742}"/>
              </a:ext>
            </a:extLst>
          </p:cNvPr>
          <p:cNvGrpSpPr/>
          <p:nvPr/>
        </p:nvGrpSpPr>
        <p:grpSpPr>
          <a:xfrm>
            <a:off x="6408366" y="3935749"/>
            <a:ext cx="2726337" cy="2448272"/>
            <a:chOff x="6228184" y="1628321"/>
            <a:chExt cx="2726337" cy="2448272"/>
          </a:xfrm>
        </p:grpSpPr>
        <p:pic>
          <p:nvPicPr>
            <p:cNvPr id="22" name="Picture 1">
              <a:extLst>
                <a:ext uri="{FF2B5EF4-FFF2-40B4-BE49-F238E27FC236}">
                  <a16:creationId xmlns:a16="http://schemas.microsoft.com/office/drawing/2014/main" id="{28007730-BB26-4543-B50D-78B62E20D1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228184" y="1628321"/>
              <a:ext cx="2542594" cy="2448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Ovál 22">
              <a:extLst>
                <a:ext uri="{FF2B5EF4-FFF2-40B4-BE49-F238E27FC236}">
                  <a16:creationId xmlns:a16="http://schemas.microsoft.com/office/drawing/2014/main" id="{4C21D12B-CC83-4F30-8AEA-DFB7934E79EE}"/>
                </a:ext>
              </a:extLst>
            </p:cNvPr>
            <p:cNvSpPr/>
            <p:nvPr/>
          </p:nvSpPr>
          <p:spPr>
            <a:xfrm>
              <a:off x="7524458" y="1628800"/>
              <a:ext cx="1430063" cy="396044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5" name="Obdélník 24">
            <a:extLst>
              <a:ext uri="{FF2B5EF4-FFF2-40B4-BE49-F238E27FC236}">
                <a16:creationId xmlns:a16="http://schemas.microsoft.com/office/drawing/2014/main" id="{B5B7135E-4E91-473E-A9CB-BFA745850634}"/>
              </a:ext>
            </a:extLst>
          </p:cNvPr>
          <p:cNvSpPr/>
          <p:nvPr/>
        </p:nvSpPr>
        <p:spPr>
          <a:xfrm>
            <a:off x="6248816" y="6455677"/>
            <a:ext cx="23894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/>
              <a:t>ALICE, PLB 719 (2013) 29</a:t>
            </a:r>
          </a:p>
        </p:txBody>
      </p:sp>
      <p:sp>
        <p:nvSpPr>
          <p:cNvPr id="27" name="Ovál 26">
            <a:extLst>
              <a:ext uri="{FF2B5EF4-FFF2-40B4-BE49-F238E27FC236}">
                <a16:creationId xmlns:a16="http://schemas.microsoft.com/office/drawing/2014/main" id="{06C70BED-C88A-4DED-B2D9-B62501AFAF2B}"/>
              </a:ext>
            </a:extLst>
          </p:cNvPr>
          <p:cNvSpPr/>
          <p:nvPr/>
        </p:nvSpPr>
        <p:spPr>
          <a:xfrm>
            <a:off x="3118837" y="4141555"/>
            <a:ext cx="1855281" cy="547896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31" name="Zástupný symbol pro číslo snímku 29">
            <a:extLst>
              <a:ext uri="{FF2B5EF4-FFF2-40B4-BE49-F238E27FC236}">
                <a16:creationId xmlns:a16="http://schemas.microsoft.com/office/drawing/2014/main" id="{6CE64FA8-0C75-4CDC-AAA1-04725303926A}"/>
              </a:ext>
            </a:extLst>
          </p:cNvPr>
          <p:cNvSpPr txBox="1">
            <a:spLocks/>
          </p:cNvSpPr>
          <p:nvPr/>
        </p:nvSpPr>
        <p:spPr>
          <a:xfrm>
            <a:off x="9325420" y="6465886"/>
            <a:ext cx="28448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26F69F-7A0D-4E31-B087-1362596BA1A2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/>
              <a:t>35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70612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6780869" y="3819349"/>
            <a:ext cx="4024243" cy="1323439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Multiparticle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correlations (4-8)</a:t>
            </a: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 well as Lee-Yang-Zero studies </a:t>
            </a: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give consistent “v</a:t>
            </a:r>
            <a:r>
              <a:rPr lang="en-US" sz="20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 values.</a:t>
            </a: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Proof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collectivity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small systems.</a:t>
            </a: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860570" y="3595394"/>
            <a:ext cx="29178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CMS, </a:t>
            </a:r>
            <a:r>
              <a:rPr lang="cs-CZ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PRL</a:t>
            </a: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115</a:t>
            </a: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(2015) </a:t>
            </a:r>
            <a:r>
              <a:rPr lang="cs-CZ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012301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618275" y="-18136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Evidence for collectivity in p-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Pb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cs-CZ" sz="36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65" y="3861459"/>
            <a:ext cx="5630537" cy="299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ovéPole 13"/>
          <p:cNvSpPr txBox="1"/>
          <p:nvPr/>
        </p:nvSpPr>
        <p:spPr>
          <a:xfrm>
            <a:off x="6764108" y="1051340"/>
            <a:ext cx="4910575" cy="18158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Mass ordering in v</a:t>
            </a:r>
            <a:r>
              <a:rPr lang="en-US" sz="2000" baseline="-25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resembling hydro picture </a:t>
            </a: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observed earlier at low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000" baseline="-25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p, </a:t>
            </a:r>
            <a:r>
              <a:rPr lang="en-US" sz="2000" dirty="0">
                <a:latin typeface="Symbol" panose="05050102010706020507" pitchFamily="18" charset="2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K </a:t>
            </a: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 ALICE.</a:t>
            </a:r>
          </a:p>
          <a:p>
            <a:endParaRPr lang="en-US" sz="2000" dirty="0"/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Confirmed by the CMS data for </a:t>
            </a:r>
            <a:r>
              <a:rPr lang="en-US" sz="2000" dirty="0">
                <a:latin typeface="Symbol" panose="05050102010706020507" pitchFamily="18" charset="2"/>
                <a:ea typeface="Calibri" panose="020F0502020204030204" pitchFamily="34" charset="0"/>
                <a:cs typeface="Calibri" panose="020F0502020204030204" pitchFamily="34" charset="0"/>
              </a:rPr>
              <a:t>L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K</a:t>
            </a:r>
            <a:r>
              <a:rPr lang="en-US" sz="20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0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US" baseline="-25000" dirty="0"/>
          </a:p>
        </p:txBody>
      </p:sp>
      <p:sp>
        <p:nvSpPr>
          <p:cNvPr id="18" name="Obdélník 17"/>
          <p:cNvSpPr/>
          <p:nvPr/>
        </p:nvSpPr>
        <p:spPr>
          <a:xfrm>
            <a:off x="9313139" y="1790004"/>
            <a:ext cx="23615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ALICE: </a:t>
            </a:r>
            <a:r>
              <a:rPr lang="cs-CZ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cs-CZ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 726 (2013) 164</a:t>
            </a: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36FEF3FD-780E-4C13-B313-C19DD094D5C8}"/>
              </a:ext>
            </a:extLst>
          </p:cNvPr>
          <p:cNvGrpSpPr/>
          <p:nvPr/>
        </p:nvGrpSpPr>
        <p:grpSpPr>
          <a:xfrm>
            <a:off x="85821" y="506916"/>
            <a:ext cx="6072699" cy="3016470"/>
            <a:chOff x="1319445" y="772571"/>
            <a:chExt cx="6072699" cy="3016470"/>
          </a:xfrm>
        </p:grpSpPr>
        <p:grpSp>
          <p:nvGrpSpPr>
            <p:cNvPr id="2" name="Skupina 1">
              <a:extLst>
                <a:ext uri="{FF2B5EF4-FFF2-40B4-BE49-F238E27FC236}">
                  <a16:creationId xmlns:a16="http://schemas.microsoft.com/office/drawing/2014/main" id="{3680CD3F-9BFB-4DEA-B864-73F37E8C3B81}"/>
                </a:ext>
              </a:extLst>
            </p:cNvPr>
            <p:cNvGrpSpPr/>
            <p:nvPr/>
          </p:nvGrpSpPr>
          <p:grpSpPr>
            <a:xfrm>
              <a:off x="1319445" y="772571"/>
              <a:ext cx="6072699" cy="3016470"/>
              <a:chOff x="1319445" y="772571"/>
              <a:chExt cx="6072699" cy="3016470"/>
            </a:xfrm>
          </p:grpSpPr>
          <p:grpSp>
            <p:nvGrpSpPr>
              <p:cNvPr id="10" name="Skupina 9"/>
              <p:cNvGrpSpPr>
                <a:grpSpLocks noChangeAspect="1"/>
              </p:cNvGrpSpPr>
              <p:nvPr/>
            </p:nvGrpSpPr>
            <p:grpSpPr>
              <a:xfrm>
                <a:off x="1319445" y="941848"/>
                <a:ext cx="3277955" cy="2847193"/>
                <a:chOff x="6500686" y="960968"/>
                <a:chExt cx="2979958" cy="2588357"/>
              </a:xfrm>
            </p:grpSpPr>
            <p:pic>
              <p:nvPicPr>
                <p:cNvPr id="15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4273" t="-491" r="2320" b="54880"/>
                <a:stretch/>
              </p:blipFill>
              <p:spPr bwMode="auto">
                <a:xfrm>
                  <a:off x="7205003" y="960968"/>
                  <a:ext cx="2275641" cy="258835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1590" t="1106" r="93286" b="57902"/>
                <a:stretch/>
              </p:blipFill>
              <p:spPr bwMode="auto">
                <a:xfrm>
                  <a:off x="6500686" y="1061776"/>
                  <a:ext cx="807384" cy="23265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09" t="1298" r="51790" b="50000"/>
              <a:stretch/>
            </p:blipFill>
            <p:spPr bwMode="auto">
              <a:xfrm>
                <a:off x="4563495" y="1013856"/>
                <a:ext cx="2828649" cy="27025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Rectangle 1"/>
              <p:cNvSpPr>
                <a:spLocks noChangeArrowheads="1"/>
              </p:cNvSpPr>
              <p:nvPr/>
            </p:nvSpPr>
            <p:spPr bwMode="auto">
              <a:xfrm>
                <a:off x="2094194" y="772571"/>
                <a:ext cx="2318263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cs-CZ" sz="1600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CMS, </a:t>
                </a:r>
                <a:r>
                  <a:rPr lang="cs-CZ" altLang="cs-CZ" sz="1600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</a:t>
                </a:r>
                <a:r>
                  <a:rPr lang="en-US" altLang="cs-CZ" sz="1600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</a:t>
                </a:r>
                <a:r>
                  <a:rPr lang="cs-CZ" altLang="cs-CZ" sz="1600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  <a:r>
                  <a:rPr lang="en-US" altLang="cs-CZ" sz="1600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cs-CZ" altLang="cs-CZ" sz="1600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742 (2015) 200 </a:t>
                </a:r>
              </a:p>
            </p:txBody>
          </p:sp>
        </p:grpSp>
        <p:sp>
          <p:nvSpPr>
            <p:cNvPr id="19" name="Ovál 18"/>
            <p:cNvSpPr/>
            <p:nvPr/>
          </p:nvSpPr>
          <p:spPr>
            <a:xfrm rot="2472792">
              <a:off x="2503906" y="1844813"/>
              <a:ext cx="513314" cy="1617884"/>
            </a:xfrm>
            <a:prstGeom prst="ellipse">
              <a:avLst/>
            </a:prstGeom>
            <a:noFill/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8" name="TextovéPole 7">
            <a:extLst>
              <a:ext uri="{FF2B5EF4-FFF2-40B4-BE49-F238E27FC236}">
                <a16:creationId xmlns:a16="http://schemas.microsoft.com/office/drawing/2014/main" id="{3AD1F007-655F-4050-94AA-D83BBD37AE41}"/>
              </a:ext>
            </a:extLst>
          </p:cNvPr>
          <p:cNvSpPr txBox="1"/>
          <p:nvPr/>
        </p:nvSpPr>
        <p:spPr>
          <a:xfrm>
            <a:off x="6692920" y="5479362"/>
            <a:ext cx="4566315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Studies of high-multiplicity pp and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p+A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Collisions remains still a very active area</a:t>
            </a:r>
          </a:p>
          <a:p>
            <a:r>
              <a:rPr lang="en-US" dirty="0"/>
              <a:t>also to look for jet quenching effects so far </a:t>
            </a:r>
          </a:p>
          <a:p>
            <a:r>
              <a:rPr lang="en-US" dirty="0"/>
              <a:t>no signals were found …</a:t>
            </a:r>
          </a:p>
          <a:p>
            <a:r>
              <a:rPr lang="en-US" dirty="0"/>
              <a:t>    </a:t>
            </a:r>
          </a:p>
        </p:txBody>
      </p:sp>
      <p:sp>
        <p:nvSpPr>
          <p:cNvPr id="20" name="Slide Number Placeholder 11">
            <a:extLst>
              <a:ext uri="{FF2B5EF4-FFF2-40B4-BE49-F238E27FC236}">
                <a16:creationId xmlns:a16="http://schemas.microsoft.com/office/drawing/2014/main" id="{ADE2C1F1-DFED-4AE7-A943-DD6314BC32AF}"/>
              </a:ext>
            </a:extLst>
          </p:cNvPr>
          <p:cNvSpPr txBox="1">
            <a:spLocks/>
          </p:cNvSpPr>
          <p:nvPr/>
        </p:nvSpPr>
        <p:spPr>
          <a:xfrm>
            <a:off x="11724456" y="6492875"/>
            <a:ext cx="467544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0264769-77EF-4CD0-90DE-F7D7F2D423C4}" type="slidenum">
              <a:rPr lang="cs-CZ" sz="14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36</a:t>
            </a:fld>
            <a:endParaRPr lang="cs-CZ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8464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3">
            <a:extLst>
              <a:ext uri="{FF2B5EF4-FFF2-40B4-BE49-F238E27FC236}">
                <a16:creationId xmlns:a16="http://schemas.microsoft.com/office/drawing/2014/main" id="{CB1D8F12-AACB-411B-ABF9-657C28C0E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3731" y="2598003"/>
            <a:ext cx="482459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800" dirty="0">
                <a:solidFill>
                  <a:srgbClr val="0070C0"/>
                </a:solidFill>
              </a:rPr>
              <a:t>Reconstructed jets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A1A73B4-481E-4848-AA4C-1D510C711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3445AF0-6A97-434E-97D2-9A7AE7E1EA94}" type="slidenum">
              <a:rPr lang="en-US" altLang="en-US">
                <a:solidFill>
                  <a:srgbClr val="898989"/>
                </a:solidFill>
              </a:rPr>
              <a:pPr/>
              <a:t>37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5088D00-BF96-4DF2-B33B-6240668555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4"/>
            <a:ext cx="2743200" cy="365125"/>
          </a:xfrm>
        </p:spPr>
        <p:txBody>
          <a:bodyPr/>
          <a:lstStyle/>
          <a:p>
            <a:r>
              <a:rPr lang="en-US" dirty="0"/>
              <a:t>Jana Bielcikova (CTU Prague)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86880" y="-27384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dirty="0"/>
              <a:t>LH</a:t>
            </a:r>
            <a:r>
              <a:rPr lang="en-US" sz="3200" dirty="0"/>
              <a:t>C: the jet machine</a:t>
            </a:r>
          </a:p>
        </p:txBody>
      </p:sp>
      <p:grpSp>
        <p:nvGrpSpPr>
          <p:cNvPr id="16" name="Skupina 15"/>
          <p:cNvGrpSpPr/>
          <p:nvPr/>
        </p:nvGrpSpPr>
        <p:grpSpPr>
          <a:xfrm>
            <a:off x="7176120" y="3284984"/>
            <a:ext cx="3528392" cy="3381629"/>
            <a:chOff x="3851920" y="3429000"/>
            <a:chExt cx="3031290" cy="2983065"/>
          </a:xfrm>
        </p:grpSpPr>
        <p:pic>
          <p:nvPicPr>
            <p:cNvPr id="54477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51920" y="3429000"/>
              <a:ext cx="3031290" cy="29830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ovéPole 6"/>
            <p:cNvSpPr txBox="1"/>
            <p:nvPr/>
          </p:nvSpPr>
          <p:spPr>
            <a:xfrm>
              <a:off x="5148064" y="3501008"/>
              <a:ext cx="9369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>
                  <a:solidFill>
                    <a:srgbClr val="0000FF"/>
                  </a:solidFill>
                </a:rPr>
                <a:t>ATLAS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5" name="Skupina 14"/>
          <p:cNvGrpSpPr/>
          <p:nvPr/>
        </p:nvGrpSpPr>
        <p:grpSpPr>
          <a:xfrm>
            <a:off x="4947278" y="1165357"/>
            <a:ext cx="3107431" cy="2376302"/>
            <a:chOff x="5004048" y="1196752"/>
            <a:chExt cx="2819400" cy="2038350"/>
          </a:xfrm>
        </p:grpSpPr>
        <p:pic>
          <p:nvPicPr>
            <p:cNvPr id="544774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04048" y="1196752"/>
              <a:ext cx="2819400" cy="2038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ovéPole 12"/>
            <p:cNvSpPr txBox="1"/>
            <p:nvPr/>
          </p:nvSpPr>
          <p:spPr>
            <a:xfrm>
              <a:off x="5796136" y="1484784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>
                  <a:solidFill>
                    <a:srgbClr val="0000FF"/>
                  </a:solidFill>
                </a:rPr>
                <a:t>ALICE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14" name="Picture 1216"/>
          <p:cNvPicPr>
            <a:picLocks noChangeAspect="1" noChangeArrowheads="1"/>
          </p:cNvPicPr>
          <p:nvPr/>
        </p:nvPicPr>
        <p:blipFill>
          <a:blip r:embed="rId4" cstate="print"/>
          <a:srcRect l="3496"/>
          <a:stretch>
            <a:fillRect/>
          </a:stretch>
        </p:blipFill>
        <p:spPr bwMode="auto">
          <a:xfrm>
            <a:off x="230105" y="838898"/>
            <a:ext cx="4611299" cy="542915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grpSp>
        <p:nvGrpSpPr>
          <p:cNvPr id="18" name="Skupina 17"/>
          <p:cNvGrpSpPr/>
          <p:nvPr/>
        </p:nvGrpSpPr>
        <p:grpSpPr>
          <a:xfrm>
            <a:off x="8798387" y="343629"/>
            <a:ext cx="2818045" cy="2745596"/>
            <a:chOff x="6300192" y="1268760"/>
            <a:chExt cx="2176091" cy="2148535"/>
          </a:xfrm>
        </p:grpSpPr>
        <p:pic>
          <p:nvPicPr>
            <p:cNvPr id="544771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300192" y="1556792"/>
              <a:ext cx="2176091" cy="1860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ovéPole 10"/>
            <p:cNvSpPr txBox="1"/>
            <p:nvPr/>
          </p:nvSpPr>
          <p:spPr>
            <a:xfrm>
              <a:off x="7380312" y="1268760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>
                  <a:solidFill>
                    <a:srgbClr val="0000FF"/>
                  </a:solidFill>
                </a:rPr>
                <a:t>CMS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17" name="Zástupný symbol pro datum 2">
            <a:extLst>
              <a:ext uri="{FF2B5EF4-FFF2-40B4-BE49-F238E27FC236}">
                <a16:creationId xmlns:a16="http://schemas.microsoft.com/office/drawing/2014/main" id="{44F30167-0931-434E-8715-787C6646F5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4"/>
            <a:ext cx="2743200" cy="365125"/>
          </a:xfrm>
        </p:spPr>
        <p:txBody>
          <a:bodyPr/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Jana Bielcikova (CTU Prague)</a:t>
            </a:r>
          </a:p>
        </p:txBody>
      </p:sp>
      <p:sp>
        <p:nvSpPr>
          <p:cNvPr id="20" name="Zástupný symbol pro číslo snímku 29">
            <a:extLst>
              <a:ext uri="{FF2B5EF4-FFF2-40B4-BE49-F238E27FC236}">
                <a16:creationId xmlns:a16="http://schemas.microsoft.com/office/drawing/2014/main" id="{D1D9955A-6565-4B19-B71E-434C3008FC16}"/>
              </a:ext>
            </a:extLst>
          </p:cNvPr>
          <p:cNvSpPr txBox="1">
            <a:spLocks/>
          </p:cNvSpPr>
          <p:nvPr/>
        </p:nvSpPr>
        <p:spPr>
          <a:xfrm>
            <a:off x="9325420" y="6465886"/>
            <a:ext cx="28448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26F69F-7A0D-4E31-B087-1362596BA1A2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/>
              <a:t>38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193995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97449" y="1000448"/>
            <a:ext cx="3154365" cy="809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" name="Skupina 23"/>
          <p:cNvGrpSpPr/>
          <p:nvPr/>
        </p:nvGrpSpPr>
        <p:grpSpPr>
          <a:xfrm>
            <a:off x="148879" y="881367"/>
            <a:ext cx="5712868" cy="5594502"/>
            <a:chOff x="-215313" y="553592"/>
            <a:chExt cx="4457669" cy="4531592"/>
          </a:xfrm>
        </p:grpSpPr>
        <p:grpSp>
          <p:nvGrpSpPr>
            <p:cNvPr id="9" name="Skupina 8"/>
            <p:cNvGrpSpPr>
              <a:grpSpLocks noChangeAspect="1"/>
            </p:cNvGrpSpPr>
            <p:nvPr/>
          </p:nvGrpSpPr>
          <p:grpSpPr>
            <a:xfrm>
              <a:off x="-184919" y="553592"/>
              <a:ext cx="4427275" cy="2299344"/>
              <a:chOff x="-184922" y="260648"/>
              <a:chExt cx="4919194" cy="2554827"/>
            </a:xfrm>
          </p:grpSpPr>
          <p:pic>
            <p:nvPicPr>
              <p:cNvPr id="14" name="Picture 8" descr="https://atlas.web.cern.ch/Atlas/GROUPS/PHYSICS/PAPERS/HION-2010-02/fig_03.pn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219" t="167" r="1835" b="50875"/>
              <a:stretch/>
            </p:blipFill>
            <p:spPr bwMode="auto">
              <a:xfrm>
                <a:off x="2579914" y="288001"/>
                <a:ext cx="2154358" cy="25274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https://atlas.web.cern.ch/Atlas/GROUPS/PHYSICS/PAPERS/HION-2010-02/fig_03.pn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563" t="-276" r="76966" b="50788"/>
              <a:stretch/>
            </p:blipFill>
            <p:spPr bwMode="auto">
              <a:xfrm>
                <a:off x="-184922" y="260648"/>
                <a:ext cx="2764836" cy="25548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" name="Skupina 19"/>
            <p:cNvGrpSpPr>
              <a:grpSpLocks noChangeAspect="1"/>
            </p:cNvGrpSpPr>
            <p:nvPr/>
          </p:nvGrpSpPr>
          <p:grpSpPr>
            <a:xfrm>
              <a:off x="-215313" y="2862064"/>
              <a:ext cx="4427275" cy="2223120"/>
              <a:chOff x="-184922" y="2971800"/>
              <a:chExt cx="4919194" cy="2470133"/>
            </a:xfrm>
          </p:grpSpPr>
          <p:pic>
            <p:nvPicPr>
              <p:cNvPr id="21" name="Picture 8" descr="https://atlas.web.cern.ch/Atlas/GROUPS/PHYSICS/PAPERS/HION-2010-02/fig_03.pn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498" t="52153" r="1835"/>
              <a:stretch/>
            </p:blipFill>
            <p:spPr bwMode="auto">
              <a:xfrm>
                <a:off x="2286000" y="2971800"/>
                <a:ext cx="2448272" cy="24701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8" descr="https://atlas.web.cern.ch/Atlas/GROUPS/PHYSICS/PAPERS/HION-2010-02/fig_03.pn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563" t="52240" r="75856" b="1"/>
              <a:stretch/>
            </p:blipFill>
            <p:spPr bwMode="auto">
              <a:xfrm>
                <a:off x="-184922" y="2971800"/>
                <a:ext cx="2884714" cy="24656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6" name="Obdélník 25"/>
          <p:cNvSpPr/>
          <p:nvPr/>
        </p:nvSpPr>
        <p:spPr>
          <a:xfrm>
            <a:off x="6225551" y="5805264"/>
            <a:ext cx="242330" cy="338532"/>
          </a:xfrm>
          <a:prstGeom prst="rect">
            <a:avLst/>
          </a:prstGeom>
        </p:spPr>
        <p:txBody>
          <a:bodyPr wrap="none" lIns="91418" tIns="45709" rIns="91418" bIns="45709">
            <a:spAutoFit/>
          </a:bodyPr>
          <a:lstStyle/>
          <a:p>
            <a:r>
              <a:rPr lang="cs-CZ" sz="1600" dirty="0"/>
              <a:t> </a:t>
            </a:r>
            <a:endParaRPr lang="en-US" sz="1600" dirty="0"/>
          </a:p>
        </p:txBody>
      </p:sp>
      <p:sp>
        <p:nvSpPr>
          <p:cNvPr id="28" name="Obdélník 27"/>
          <p:cNvSpPr/>
          <p:nvPr/>
        </p:nvSpPr>
        <p:spPr>
          <a:xfrm>
            <a:off x="6793340" y="2291753"/>
            <a:ext cx="3623141" cy="1569638"/>
          </a:xfrm>
          <a:prstGeom prst="rect">
            <a:avLst/>
          </a:prstGeom>
          <a:solidFill>
            <a:srgbClr val="FFC000"/>
          </a:solidFill>
        </p:spPr>
        <p:txBody>
          <a:bodyPr wrap="square" lIns="91418" tIns="45709" rIns="91418" bIns="45709">
            <a:spAutoFit/>
          </a:bodyPr>
          <a:lstStyle/>
          <a:p>
            <a:r>
              <a:rPr lang="cs-CZ" sz="2400" dirty="0" err="1">
                <a:solidFill>
                  <a:srgbClr val="0070C0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Dijet</a:t>
            </a:r>
            <a:r>
              <a:rPr lang="cs-CZ" sz="2400" dirty="0">
                <a:solidFill>
                  <a:srgbClr val="0070C0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solidFill>
                  <a:srgbClr val="0070C0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asymmetry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observed in central</a:t>
            </a:r>
            <a:r>
              <a:rPr lang="cs-CZ" sz="24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Pb+Pb</a:t>
            </a:r>
            <a:r>
              <a:rPr lang="en-US" sz="24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collisions,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without angular decorrelation</a:t>
            </a:r>
            <a:r>
              <a:rPr lang="en-US" sz="24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endParaRPr lang="cs-CZ" sz="2400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pic>
        <p:nvPicPr>
          <p:cNvPr id="25606" name="Picture 6" descr="https://atlas.web.cern.ch/Atlas/GROUPS/PHYSICS/PAPERS/HION-2010-02/fig_0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55" r="63935"/>
          <a:stretch/>
        </p:blipFill>
        <p:spPr bwMode="auto">
          <a:xfrm>
            <a:off x="7806856" y="3978188"/>
            <a:ext cx="2303645" cy="238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Přímá spojnice se šipkou 2"/>
          <p:cNvCxnSpPr/>
          <p:nvPr/>
        </p:nvCxnSpPr>
        <p:spPr>
          <a:xfrm flipH="1" flipV="1">
            <a:off x="5222097" y="2291753"/>
            <a:ext cx="1201395" cy="267819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Nadpis 1"/>
          <p:cNvSpPr>
            <a:spLocks noGrp="1"/>
          </p:cNvSpPr>
          <p:nvPr>
            <p:ph type="title"/>
          </p:nvPr>
        </p:nvSpPr>
        <p:spPr>
          <a:xfrm>
            <a:off x="1610816" y="-162272"/>
            <a:ext cx="9165704" cy="11430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Dijet asymmetry in central </a:t>
            </a:r>
            <a:r>
              <a:rPr lang="en-US" sz="3600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Pb+Pb</a:t>
            </a:r>
            <a:r>
              <a:rPr lang="en-US" sz="36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collisions </a:t>
            </a:r>
            <a:endParaRPr lang="en-US" sz="3600" baseline="30000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0" y="6580423"/>
            <a:ext cx="2596144" cy="491356"/>
          </a:xfrm>
        </p:spPr>
        <p:txBody>
          <a:bodyPr/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Jana Bielcikova (CTU Prague)</a:t>
            </a:r>
            <a:endParaRPr lang="cs-CZ" sz="12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Obdélník 32"/>
          <p:cNvSpPr/>
          <p:nvPr/>
        </p:nvSpPr>
        <p:spPr>
          <a:xfrm>
            <a:off x="257648" y="686745"/>
            <a:ext cx="3291424" cy="338532"/>
          </a:xfrm>
          <a:prstGeom prst="rect">
            <a:avLst/>
          </a:prstGeom>
        </p:spPr>
        <p:txBody>
          <a:bodyPr wrap="square" lIns="91418" tIns="45709" rIns="91418" bIns="45709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ATLAS: </a:t>
            </a: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PRL</a:t>
            </a:r>
            <a:r>
              <a:rPr lang="cs-CZ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105 </a:t>
            </a: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(2010) 252303</a:t>
            </a:r>
          </a:p>
        </p:txBody>
      </p:sp>
      <p:cxnSp>
        <p:nvCxnSpPr>
          <p:cNvPr id="23" name="Přímá spojnice se šipkou 22"/>
          <p:cNvCxnSpPr/>
          <p:nvPr/>
        </p:nvCxnSpPr>
        <p:spPr>
          <a:xfrm flipH="1">
            <a:off x="5762466" y="3978188"/>
            <a:ext cx="926170" cy="87347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ástupný symbol pro číslo snímku 29">
            <a:extLst>
              <a:ext uri="{FF2B5EF4-FFF2-40B4-BE49-F238E27FC236}">
                <a16:creationId xmlns:a16="http://schemas.microsoft.com/office/drawing/2014/main" id="{497A5C2D-EE96-4F39-BC45-298C425663D7}"/>
              </a:ext>
            </a:extLst>
          </p:cNvPr>
          <p:cNvSpPr txBox="1">
            <a:spLocks/>
          </p:cNvSpPr>
          <p:nvPr/>
        </p:nvSpPr>
        <p:spPr>
          <a:xfrm>
            <a:off x="9347200" y="6483441"/>
            <a:ext cx="28448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26F69F-7A0D-4E31-B087-1362596BA1A2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/>
              <a:t>39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93245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1380CECC-5EE0-4903-BE50-9EBC5146EE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720" y="938065"/>
            <a:ext cx="4730020" cy="2165551"/>
          </a:xfr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F7485399-186B-43B3-89B5-46049E155B64}"/>
              </a:ext>
            </a:extLst>
          </p:cNvPr>
          <p:cNvSpPr/>
          <p:nvPr/>
        </p:nvSpPr>
        <p:spPr>
          <a:xfrm>
            <a:off x="7730520" y="211601"/>
            <a:ext cx="4200284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TASSO experiment: Event 13177, Run 447  </a:t>
            </a:r>
          </a:p>
          <a:p>
            <a:r>
              <a:rPr lang="en-US" dirty="0"/>
              <a:t>      the first evidence of the gluon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6AD5D58-19CA-4E07-8EC9-ADF308078E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118" y="878440"/>
            <a:ext cx="3939088" cy="5101119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28C1452B-305D-465B-89BE-F6EAEA581E01}"/>
              </a:ext>
            </a:extLst>
          </p:cNvPr>
          <p:cNvSpPr/>
          <p:nvPr/>
        </p:nvSpPr>
        <p:spPr>
          <a:xfrm>
            <a:off x="385251" y="3429000"/>
            <a:ext cx="6096000" cy="32778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/>
              <a:t>Physicists Sau Lan Wu and Georg </a:t>
            </a:r>
            <a:r>
              <a:rPr lang="en-US" dirty="0" err="1"/>
              <a:t>Zobernig</a:t>
            </a:r>
            <a:r>
              <a:rPr lang="en-US" dirty="0"/>
              <a:t> developed and programmed a method to search for planar three-jet events. At low collision energies, their searches produced no results. But when DESY’s PETRA accelerator began to produce collisions at 27.4 GeV, they succeeded. A week later (Jun 18) </a:t>
            </a:r>
            <a:r>
              <a:rPr lang="en-US" dirty="0" err="1"/>
              <a:t>Bjørn</a:t>
            </a:r>
            <a:r>
              <a:rPr lang="en-US" dirty="0"/>
              <a:t> </a:t>
            </a:r>
            <a:r>
              <a:rPr lang="en-US" dirty="0" err="1"/>
              <a:t>Wiik</a:t>
            </a:r>
            <a:r>
              <a:rPr lang="en-US" dirty="0"/>
              <a:t> presented the first event on behalf of the TASSO collaboration at the “Neutrino 79” conference in Norway and he placed it on the overhead projector as the</a:t>
            </a:r>
            <a:r>
              <a:rPr lang="en-GB" dirty="0"/>
              <a:t> last transparency: </a:t>
            </a:r>
          </a:p>
          <a:p>
            <a:pPr algn="just"/>
            <a:r>
              <a:rPr lang="en-GB" dirty="0"/>
              <a:t>              the gluon had seen the light of (the scientific) day</a:t>
            </a:r>
            <a:endParaRPr lang="en-US" dirty="0"/>
          </a:p>
          <a:p>
            <a:pPr algn="just"/>
            <a:endParaRPr lang="en-US" sz="900" dirty="0"/>
          </a:p>
          <a:p>
            <a:pPr algn="just"/>
            <a:r>
              <a:rPr lang="en-US" dirty="0"/>
              <a:t>Shortly after (Jun 26), Wu and </a:t>
            </a:r>
            <a:r>
              <a:rPr lang="en-US" dirty="0" err="1"/>
              <a:t>Zobernig</a:t>
            </a:r>
            <a:r>
              <a:rPr lang="en-US" dirty="0"/>
              <a:t> distributed the figure </a:t>
            </a:r>
          </a:p>
          <a:p>
            <a:pPr algn="just"/>
            <a:r>
              <a:rPr lang="en-US" dirty="0"/>
              <a:t>in the internal TASSO Note No. 84.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EB7A2306-1115-4DB7-A870-0E2E28056E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51" y="1085447"/>
            <a:ext cx="1902493" cy="1870785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5B8473E1-FB80-49C0-B880-6A319D3CDCC1}"/>
              </a:ext>
            </a:extLst>
          </p:cNvPr>
          <p:cNvSpPr/>
          <p:nvPr/>
        </p:nvSpPr>
        <p:spPr>
          <a:xfrm>
            <a:off x="6096000" y="6304943"/>
            <a:ext cx="8888035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hlinkClick r:id="rId5"/>
              </a:rPr>
              <a:t>https://www.desy.de/news/backgrounders/40_years_of_gluon/index_eng.html</a:t>
            </a:r>
            <a:endParaRPr lang="en-US" sz="1400" i="1" dirty="0"/>
          </a:p>
          <a:p>
            <a:r>
              <a:rPr lang="en-US" sz="1400" i="1" dirty="0">
                <a:hlinkClick r:id="rId6"/>
              </a:rPr>
              <a:t>https://home.cern/news/news/physics/four-decades-gluons</a:t>
            </a:r>
            <a:endParaRPr lang="en-US" sz="1400" i="1" dirty="0"/>
          </a:p>
          <a:p>
            <a:endParaRPr lang="en-US" dirty="0"/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134B9C63-E702-49E0-A238-8D19D9C01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953" y="0"/>
            <a:ext cx="5678613" cy="119645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+mn-lt"/>
              </a:rPr>
              <a:t>Gluon discovery (1979)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1B8AC7E6-CF17-4534-8C47-9A17934BDA8E}"/>
              </a:ext>
            </a:extLst>
          </p:cNvPr>
          <p:cNvSpPr/>
          <p:nvPr/>
        </p:nvSpPr>
        <p:spPr>
          <a:xfrm>
            <a:off x="7867661" y="5465039"/>
            <a:ext cx="3939088" cy="646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  3 jets of particles produced in </a:t>
            </a:r>
          </a:p>
          <a:p>
            <a:r>
              <a:rPr lang="en-US" dirty="0"/>
              <a:t>    an electron-positron collision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32CBAA1-E6E3-4803-B030-603D96923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22489"/>
            <a:ext cx="2743200" cy="365125"/>
          </a:xfrm>
        </p:spPr>
        <p:txBody>
          <a:bodyPr/>
          <a:lstStyle/>
          <a:p>
            <a:fld id="{6FAF3CA6-12DF-4CCC-A9FE-B0B91F450A0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3438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8D84B5-1339-4972-871B-F03312921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60" y="-20049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+mn-lt"/>
              </a:rPr>
              <a:t>Where did the energy go?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B2E08E19-27B7-46EB-90E4-10D2EC25878E}"/>
              </a:ext>
            </a:extLst>
          </p:cNvPr>
          <p:cNvSpPr/>
          <p:nvPr/>
        </p:nvSpPr>
        <p:spPr>
          <a:xfrm>
            <a:off x="508289" y="5747997"/>
            <a:ext cx="4612284" cy="707864"/>
          </a:xfrm>
          <a:prstGeom prst="rect">
            <a:avLst/>
          </a:prstGeom>
          <a:solidFill>
            <a:srgbClr val="FFC000"/>
          </a:solidFill>
        </p:spPr>
        <p:txBody>
          <a:bodyPr wrap="square" lIns="91418" tIns="45709" rIns="91418" bIns="45709">
            <a:spAutoFit/>
          </a:bodyPr>
          <a:lstStyle/>
          <a:p>
            <a:r>
              <a:rPr lang="en-US" sz="2000" dirty="0"/>
              <a:t>Lost energy is distributed to large angles </a:t>
            </a:r>
          </a:p>
          <a:p>
            <a:r>
              <a:rPr lang="en-US" sz="2000" dirty="0"/>
              <a:t>(“out-of-cone”) and low-</a:t>
            </a:r>
            <a:r>
              <a:rPr lang="en-US" sz="2000" dirty="0" err="1"/>
              <a:t>p</a:t>
            </a:r>
            <a:r>
              <a:rPr lang="en-US" sz="2000" baseline="-25000" dirty="0" err="1"/>
              <a:t>T</a:t>
            </a:r>
            <a:r>
              <a:rPr lang="en-US" sz="2000" dirty="0"/>
              <a:t> particles. </a:t>
            </a:r>
            <a:endParaRPr lang="cs-CZ" sz="2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CDBB4D6-2DC1-9FF6-E8EB-EAAF701F3E7C}"/>
              </a:ext>
            </a:extLst>
          </p:cNvPr>
          <p:cNvGrpSpPr/>
          <p:nvPr/>
        </p:nvGrpSpPr>
        <p:grpSpPr>
          <a:xfrm>
            <a:off x="4877127" y="744492"/>
            <a:ext cx="7094694" cy="5983596"/>
            <a:chOff x="5880333" y="1041912"/>
            <a:chExt cx="7094694" cy="5983596"/>
          </a:xfrm>
        </p:grpSpPr>
        <p:sp>
          <p:nvSpPr>
            <p:cNvPr id="38" name="Obdélník 37">
              <a:extLst>
                <a:ext uri="{FF2B5EF4-FFF2-40B4-BE49-F238E27FC236}">
                  <a16:creationId xmlns:a16="http://schemas.microsoft.com/office/drawing/2014/main" id="{7A63A4C2-28D7-4124-97E3-F7658BD2B1B0}"/>
                </a:ext>
              </a:extLst>
            </p:cNvPr>
            <p:cNvSpPr/>
            <p:nvPr/>
          </p:nvSpPr>
          <p:spPr>
            <a:xfrm>
              <a:off x="10474021" y="1041912"/>
              <a:ext cx="250100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i="1" dirty="0"/>
                <a:t>CMS, PRC 84 (2011) 024906</a:t>
              </a:r>
            </a:p>
          </p:txBody>
        </p:sp>
        <p:grpSp>
          <p:nvGrpSpPr>
            <p:cNvPr id="15" name="Skupina 14">
              <a:extLst>
                <a:ext uri="{FF2B5EF4-FFF2-40B4-BE49-F238E27FC236}">
                  <a16:creationId xmlns:a16="http://schemas.microsoft.com/office/drawing/2014/main" id="{03E4DF29-1F09-4795-AC83-0AEF9B463B74}"/>
                </a:ext>
              </a:extLst>
            </p:cNvPr>
            <p:cNvGrpSpPr/>
            <p:nvPr/>
          </p:nvGrpSpPr>
          <p:grpSpPr>
            <a:xfrm>
              <a:off x="5880333" y="1136182"/>
              <a:ext cx="4593688" cy="4698078"/>
              <a:chOff x="4543261" y="825390"/>
              <a:chExt cx="4882094" cy="5188304"/>
            </a:xfrm>
          </p:grpSpPr>
          <p:grpSp>
            <p:nvGrpSpPr>
              <p:cNvPr id="3" name="Skupina 2">
                <a:extLst>
                  <a:ext uri="{FF2B5EF4-FFF2-40B4-BE49-F238E27FC236}">
                    <a16:creationId xmlns:a16="http://schemas.microsoft.com/office/drawing/2014/main" id="{D3C5F799-74F5-4E27-963B-3480EBE13AC9}"/>
                  </a:ext>
                </a:extLst>
              </p:cNvPr>
              <p:cNvGrpSpPr/>
              <p:nvPr/>
            </p:nvGrpSpPr>
            <p:grpSpPr>
              <a:xfrm>
                <a:off x="4543261" y="825390"/>
                <a:ext cx="4882094" cy="5188304"/>
                <a:chOff x="7167064" y="219210"/>
                <a:chExt cx="4882094" cy="5188304"/>
              </a:xfrm>
            </p:grpSpPr>
            <p:grpSp>
              <p:nvGrpSpPr>
                <p:cNvPr id="28" name="Skupina 27">
                  <a:extLst>
                    <a:ext uri="{FF2B5EF4-FFF2-40B4-BE49-F238E27FC236}">
                      <a16:creationId xmlns:a16="http://schemas.microsoft.com/office/drawing/2014/main" id="{2FE232C5-01E6-4CE4-BDEE-565E10895850}"/>
                    </a:ext>
                  </a:extLst>
                </p:cNvPr>
                <p:cNvGrpSpPr/>
                <p:nvPr/>
              </p:nvGrpSpPr>
              <p:grpSpPr>
                <a:xfrm>
                  <a:off x="7167064" y="219210"/>
                  <a:ext cx="2725979" cy="2640002"/>
                  <a:chOff x="8597156" y="199120"/>
                  <a:chExt cx="2471502" cy="2478949"/>
                </a:xfrm>
              </p:grpSpPr>
              <p:pic>
                <p:nvPicPr>
                  <p:cNvPr id="25" name="Obrázek 24">
                    <a:extLst>
                      <a:ext uri="{FF2B5EF4-FFF2-40B4-BE49-F238E27FC236}">
                        <a16:creationId xmlns:a16="http://schemas.microsoft.com/office/drawing/2014/main" id="{178A31DC-113A-4CE2-B7FA-7C5AEC6318D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6730" t="44501" r="-247" b="2608"/>
                  <a:stretch/>
                </p:blipFill>
                <p:spPr>
                  <a:xfrm>
                    <a:off x="8988319" y="199120"/>
                    <a:ext cx="2080339" cy="2466406"/>
                  </a:xfrm>
                  <a:prstGeom prst="rect">
                    <a:avLst/>
                  </a:prstGeom>
                </p:spPr>
              </p:pic>
              <p:pic>
                <p:nvPicPr>
                  <p:cNvPr id="27" name="Obrázek 26">
                    <a:extLst>
                      <a:ext uri="{FF2B5EF4-FFF2-40B4-BE49-F238E27FC236}">
                        <a16:creationId xmlns:a16="http://schemas.microsoft.com/office/drawing/2014/main" id="{6471DE73-FB46-419A-BB3A-107A3957145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104" t="44864" r="82253" b="2379"/>
                  <a:stretch/>
                </p:blipFill>
                <p:spPr>
                  <a:xfrm>
                    <a:off x="8597156" y="211663"/>
                    <a:ext cx="510081" cy="246640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8" name="Obrázek 17">
                  <a:extLst>
                    <a:ext uri="{FF2B5EF4-FFF2-40B4-BE49-F238E27FC236}">
                      <a16:creationId xmlns:a16="http://schemas.microsoft.com/office/drawing/2014/main" id="{28E2344B-6787-4A94-BC4C-2C1F6C87E5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757" t="45103" b="3216"/>
                <a:stretch/>
              </p:blipFill>
              <p:spPr>
                <a:xfrm>
                  <a:off x="7279475" y="2742963"/>
                  <a:ext cx="4769683" cy="2664551"/>
                </a:xfrm>
                <a:prstGeom prst="rect">
                  <a:avLst/>
                </a:prstGeom>
              </p:spPr>
            </p:pic>
            <p:pic>
              <p:nvPicPr>
                <p:cNvPr id="33" name="Obrázek 32">
                  <a:extLst>
                    <a:ext uri="{FF2B5EF4-FFF2-40B4-BE49-F238E27FC236}">
                      <a16:creationId xmlns:a16="http://schemas.microsoft.com/office/drawing/2014/main" id="{2D8AF145-45C6-4FA6-9392-30C67D2236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1791" t="2204" r="18960" b="85341"/>
                <a:stretch/>
              </p:blipFill>
              <p:spPr>
                <a:xfrm>
                  <a:off x="10103632" y="1336568"/>
                  <a:ext cx="1820255" cy="1149077"/>
                </a:xfrm>
                <a:prstGeom prst="rect">
                  <a:avLst/>
                </a:prstGeom>
              </p:spPr>
            </p:pic>
            <p:sp>
              <p:nvSpPr>
                <p:cNvPr id="34" name="TextovéPole 33">
                  <a:extLst>
                    <a:ext uri="{FF2B5EF4-FFF2-40B4-BE49-F238E27FC236}">
                      <a16:creationId xmlns:a16="http://schemas.microsoft.com/office/drawing/2014/main" id="{071F911C-A089-47C4-9766-08239A9E0123}"/>
                    </a:ext>
                  </a:extLst>
                </p:cNvPr>
                <p:cNvSpPr txBox="1"/>
                <p:nvPr/>
              </p:nvSpPr>
              <p:spPr>
                <a:xfrm>
                  <a:off x="10212080" y="918781"/>
                  <a:ext cx="118179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err="1"/>
                    <a:t>p</a:t>
                  </a:r>
                  <a:r>
                    <a:rPr lang="en-US" baseline="-25000" dirty="0" err="1"/>
                    <a:t>T</a:t>
                  </a:r>
                  <a:r>
                    <a:rPr lang="en-US" dirty="0"/>
                    <a:t> of track</a:t>
                  </a:r>
                </a:p>
              </p:txBody>
            </p:sp>
          </p:grpSp>
          <p:pic>
            <p:nvPicPr>
              <p:cNvPr id="23" name="Obrázek 22">
                <a:extLst>
                  <a:ext uri="{FF2B5EF4-FFF2-40B4-BE49-F238E27FC236}">
                    <a16:creationId xmlns:a16="http://schemas.microsoft.com/office/drawing/2014/main" id="{74C5674D-EF96-4A95-9C06-4580994392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304" t="33602" r="21319" b="56169"/>
              <a:stretch/>
            </p:blipFill>
            <p:spPr>
              <a:xfrm>
                <a:off x="7594631" y="4688819"/>
                <a:ext cx="1505838" cy="817596"/>
              </a:xfrm>
              <a:prstGeom prst="rect">
                <a:avLst/>
              </a:prstGeom>
            </p:spPr>
          </p:pic>
        </p:grpSp>
        <p:pic>
          <p:nvPicPr>
            <p:cNvPr id="19" name="Obrázek 18">
              <a:extLst>
                <a:ext uri="{FF2B5EF4-FFF2-40B4-BE49-F238E27FC236}">
                  <a16:creationId xmlns:a16="http://schemas.microsoft.com/office/drawing/2014/main" id="{B94E65CF-461D-4045-B380-683A27655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07574" y="5854590"/>
              <a:ext cx="1304579" cy="1170918"/>
            </a:xfrm>
            <a:prstGeom prst="rect">
              <a:avLst/>
            </a:prstGeom>
          </p:spPr>
        </p:pic>
        <p:pic>
          <p:nvPicPr>
            <p:cNvPr id="20" name="Obrázek 19">
              <a:extLst>
                <a:ext uri="{FF2B5EF4-FFF2-40B4-BE49-F238E27FC236}">
                  <a16:creationId xmlns:a16="http://schemas.microsoft.com/office/drawing/2014/main" id="{CD251DEB-395C-4392-8044-2FD51AA50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79525" y="5843056"/>
              <a:ext cx="1833280" cy="1158395"/>
            </a:xfrm>
            <a:prstGeom prst="rect">
              <a:avLst/>
            </a:prstGeom>
          </p:spPr>
        </p:pic>
      </p:grpSp>
      <p:grpSp>
        <p:nvGrpSpPr>
          <p:cNvPr id="21" name="Skupina 20">
            <a:extLst>
              <a:ext uri="{FF2B5EF4-FFF2-40B4-BE49-F238E27FC236}">
                <a16:creationId xmlns:a16="http://schemas.microsoft.com/office/drawing/2014/main" id="{07F5C9A2-E765-46B4-BE6E-999FD7BAF0AD}"/>
              </a:ext>
            </a:extLst>
          </p:cNvPr>
          <p:cNvGrpSpPr>
            <a:grpSpLocks noChangeAspect="1"/>
          </p:cNvGrpSpPr>
          <p:nvPr/>
        </p:nvGrpSpPr>
        <p:grpSpPr>
          <a:xfrm>
            <a:off x="766694" y="807933"/>
            <a:ext cx="2287845" cy="3016781"/>
            <a:chOff x="1437129" y="882581"/>
            <a:chExt cx="4669071" cy="6156695"/>
          </a:xfrm>
        </p:grpSpPr>
        <p:grpSp>
          <p:nvGrpSpPr>
            <p:cNvPr id="22" name="Skupina 21">
              <a:extLst>
                <a:ext uri="{FF2B5EF4-FFF2-40B4-BE49-F238E27FC236}">
                  <a16:creationId xmlns:a16="http://schemas.microsoft.com/office/drawing/2014/main" id="{B3052819-79F6-4BEB-85AB-0B1F7CF2CFEF}"/>
                </a:ext>
              </a:extLst>
            </p:cNvPr>
            <p:cNvGrpSpPr/>
            <p:nvPr/>
          </p:nvGrpSpPr>
          <p:grpSpPr>
            <a:xfrm>
              <a:off x="1437129" y="882581"/>
              <a:ext cx="4669071" cy="6156695"/>
              <a:chOff x="1437129" y="882581"/>
              <a:chExt cx="4669071" cy="6156695"/>
            </a:xfrm>
          </p:grpSpPr>
          <p:pic>
            <p:nvPicPr>
              <p:cNvPr id="26" name="Picture 44">
                <a:extLst>
                  <a:ext uri="{FF2B5EF4-FFF2-40B4-BE49-F238E27FC236}">
                    <a16:creationId xmlns:a16="http://schemas.microsoft.com/office/drawing/2014/main" id="{AAD85916-3A17-40F4-B687-5C8CD6629B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21432670">
                <a:off x="1437129" y="1190403"/>
                <a:ext cx="4657706" cy="5566196"/>
              </a:xfrm>
              <a:prstGeom prst="rect">
                <a:avLst/>
              </a:prstGeom>
            </p:spPr>
          </p:pic>
          <p:grpSp>
            <p:nvGrpSpPr>
              <p:cNvPr id="29" name="Skupina 28">
                <a:extLst>
                  <a:ext uri="{FF2B5EF4-FFF2-40B4-BE49-F238E27FC236}">
                    <a16:creationId xmlns:a16="http://schemas.microsoft.com/office/drawing/2014/main" id="{3BA12118-AE99-4FB1-8A19-B028F01EE36D}"/>
                  </a:ext>
                </a:extLst>
              </p:cNvPr>
              <p:cNvGrpSpPr/>
              <p:nvPr/>
            </p:nvGrpSpPr>
            <p:grpSpPr>
              <a:xfrm>
                <a:off x="2095500" y="882581"/>
                <a:ext cx="4010700" cy="6156695"/>
                <a:chOff x="2095500" y="882581"/>
                <a:chExt cx="4010700" cy="6156695"/>
              </a:xfrm>
            </p:grpSpPr>
            <p:grpSp>
              <p:nvGrpSpPr>
                <p:cNvPr id="30" name="Skupina 29">
                  <a:extLst>
                    <a:ext uri="{FF2B5EF4-FFF2-40B4-BE49-F238E27FC236}">
                      <a16:creationId xmlns:a16="http://schemas.microsoft.com/office/drawing/2014/main" id="{BD745C74-A7DF-488E-B816-B80D9EC0DB3E}"/>
                    </a:ext>
                  </a:extLst>
                </p:cNvPr>
                <p:cNvGrpSpPr/>
                <p:nvPr/>
              </p:nvGrpSpPr>
              <p:grpSpPr>
                <a:xfrm>
                  <a:off x="2095500" y="882581"/>
                  <a:ext cx="4010700" cy="6156695"/>
                  <a:chOff x="700969" y="963561"/>
                  <a:chExt cx="4010700" cy="6156695"/>
                </a:xfrm>
              </p:grpSpPr>
              <p:grpSp>
                <p:nvGrpSpPr>
                  <p:cNvPr id="36" name="Group 15">
                    <a:extLst>
                      <a:ext uri="{FF2B5EF4-FFF2-40B4-BE49-F238E27FC236}">
                        <a16:creationId xmlns:a16="http://schemas.microsoft.com/office/drawing/2014/main" id="{07FE08FC-DF62-4A76-8C95-445116832CB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700969" y="963561"/>
                    <a:ext cx="4010700" cy="6156695"/>
                    <a:chOff x="637245" y="772055"/>
                    <a:chExt cx="3646089" cy="5596995"/>
                  </a:xfrm>
                </p:grpSpPr>
                <p:grpSp>
                  <p:nvGrpSpPr>
                    <p:cNvPr id="39" name="Grup 17">
                      <a:extLst>
                        <a:ext uri="{FF2B5EF4-FFF2-40B4-BE49-F238E27FC236}">
                          <a16:creationId xmlns:a16="http://schemas.microsoft.com/office/drawing/2014/main" id="{82A258BE-EFF4-4485-887E-00090F92A1D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905001" y="809625"/>
                      <a:ext cx="1317978" cy="5286375"/>
                      <a:chOff x="1905123" y="1114455"/>
                      <a:chExt cx="1317372" cy="5286345"/>
                    </a:xfrm>
                  </p:grpSpPr>
                  <p:sp>
                    <p:nvSpPr>
                      <p:cNvPr id="54" name="Rectangle 17">
                        <a:extLst>
                          <a:ext uri="{FF2B5EF4-FFF2-40B4-BE49-F238E27FC236}">
                            <a16:creationId xmlns:a16="http://schemas.microsoft.com/office/drawing/2014/main" id="{D8342E1F-A921-4540-B267-000B17EE3B7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54479" y="1906562"/>
                        <a:ext cx="468016" cy="4568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1C3E7C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algn="ctr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0" tIns="0" rIns="43560" bIns="0">
                        <a:spAutoFit/>
                      </a:bodyPr>
                      <a:lstStyle>
                        <a:lvl1pPr algn="l" defTabSz="957263" eaLnBrk="0" hangingPunct="0">
                          <a:spcBef>
                            <a:spcPct val="20000"/>
                          </a:spcBef>
                          <a:buChar char="•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1pPr>
                        <a:lvl2pPr marL="777875" indent="-300038" algn="l" defTabSz="957263" eaLnBrk="0" hangingPunct="0">
                          <a:spcBef>
                            <a:spcPct val="20000"/>
                          </a:spcBef>
                          <a:buChar char="–"/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2pPr>
                        <a:lvl3pPr marL="1200150" indent="-242888" algn="l" defTabSz="957263" eaLnBrk="0" hangingPunct="0">
                          <a:spcBef>
                            <a:spcPct val="20000"/>
                          </a:spcBef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3pPr>
                        <a:lvl4pPr marL="1676400" indent="-238125" algn="l" defTabSz="957263" eaLnBrk="0" hangingPunct="0">
                          <a:spcBef>
                            <a:spcPct val="20000"/>
                          </a:spcBef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4pPr>
                        <a:lvl5pPr marL="2157413" indent="-239713" algn="l" defTabSz="957263" eaLnBrk="0" hangingPunct="0">
                          <a:spcBef>
                            <a:spcPct val="20000"/>
                          </a:spcBef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5pPr>
                        <a:lvl6pPr marL="2614613" indent="-239713" defTabSz="957263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6pPr>
                        <a:lvl7pPr marL="3071813" indent="-239713" defTabSz="957263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7pPr>
                        <a:lvl8pPr marL="3529013" indent="-239713" defTabSz="957263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8pPr>
                        <a:lvl9pPr marL="3986213" indent="-239713" defTabSz="957263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50000"/>
                          </a:spcBef>
                          <a:buFontTx/>
                          <a:buNone/>
                        </a:pPr>
                        <a:r>
                          <a:rPr lang="en-US" altLang="zh-TW" sz="1600" dirty="0">
                            <a:cs typeface="Arial" panose="020B0604020202020204" pitchFamily="34" charset="0"/>
                          </a:rPr>
                          <a:t>φ</a:t>
                        </a:r>
                        <a:r>
                          <a:rPr lang="en-US" altLang="zh-TW" sz="1600" baseline="-25000" dirty="0">
                            <a:cs typeface="Arial" panose="020B0604020202020204" pitchFamily="34" charset="0"/>
                          </a:rPr>
                          <a:t>2</a:t>
                        </a:r>
                        <a:endParaRPr lang="zh-TW" altLang="en-US" sz="1600" baseline="-25000" dirty="0"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55" name="Line 4">
                        <a:extLst>
                          <a:ext uri="{FF2B5EF4-FFF2-40B4-BE49-F238E27FC236}">
                            <a16:creationId xmlns:a16="http://schemas.microsoft.com/office/drawing/2014/main" id="{6E94C23D-32FD-4649-9FCC-10821D7BD1E4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133600" y="1119992"/>
                        <a:ext cx="457200" cy="2434350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lIns="0" tIns="0" rIns="43560" bIns="0" anchor="ctr">
                        <a:spAutoFit/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" name="Line 4">
                        <a:extLst>
                          <a:ext uri="{FF2B5EF4-FFF2-40B4-BE49-F238E27FC236}">
                            <a16:creationId xmlns:a16="http://schemas.microsoft.com/office/drawing/2014/main" id="{B68EFDC5-ABBD-47A3-8EEF-E5588E80BA0C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133600" y="3559868"/>
                        <a:ext cx="142572" cy="2840932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lIns="0" tIns="0" rIns="43560" bIns="0" anchor="ctr">
                        <a:spAutoFit/>
                      </a:bodyPr>
                      <a:lstStyle/>
                      <a:p>
                        <a:endParaRPr lang="en-US"/>
                      </a:p>
                    </p:txBody>
                  </p:sp>
                  <p:cxnSp>
                    <p:nvCxnSpPr>
                      <p:cNvPr id="57" name="Düz Bağlayıcı 9">
                        <a:extLst>
                          <a:ext uri="{FF2B5EF4-FFF2-40B4-BE49-F238E27FC236}">
                            <a16:creationId xmlns:a16="http://schemas.microsoft.com/office/drawing/2014/main" id="{B00C68B9-6A8C-4E36-A8DF-0AD421A33DE7}"/>
                          </a:ext>
                        </a:extLst>
                      </p:cNvPr>
                      <p:cNvCxnSpPr/>
                      <p:nvPr/>
                    </p:nvCxnSpPr>
                    <p:spPr bwMode="auto">
                      <a:xfrm flipV="1">
                        <a:off x="1905123" y="1114455"/>
                        <a:ext cx="371304" cy="5141884"/>
                      </a:xfrm>
                      <a:prstGeom prst="line">
                        <a:avLst/>
                      </a:prstGeom>
                      <a:solidFill>
                        <a:srgbClr val="1C3E7C"/>
                      </a:solidFill>
                      <a:ln w="38100" cap="flat" cmpd="sng" algn="ctr">
                        <a:solidFill>
                          <a:srgbClr val="009700"/>
                        </a:solidFill>
                        <a:prstDash val="sysDash"/>
                        <a:round/>
                        <a:headEnd type="arrow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  <p:grpSp>
                  <p:nvGrpSpPr>
                    <p:cNvPr id="40" name="Group 14">
                      <a:extLst>
                        <a:ext uri="{FF2B5EF4-FFF2-40B4-BE49-F238E27FC236}">
                          <a16:creationId xmlns:a16="http://schemas.microsoft.com/office/drawing/2014/main" id="{C7AE9B5B-E47E-46CB-AC50-AEF3820629B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7245" y="772055"/>
                      <a:ext cx="3646089" cy="5596995"/>
                      <a:chOff x="637245" y="772055"/>
                      <a:chExt cx="3646089" cy="5596995"/>
                    </a:xfrm>
                  </p:grpSpPr>
                  <p:sp>
                    <p:nvSpPr>
                      <p:cNvPr id="41" name="Oval 1">
                        <a:extLst>
                          <a:ext uri="{FF2B5EF4-FFF2-40B4-BE49-F238E27FC236}">
                            <a16:creationId xmlns:a16="http://schemas.microsoft.com/office/drawing/2014/main" id="{F61B458F-030C-4AAF-A2CB-BF6309DB0086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 rot="660931">
                        <a:off x="915730" y="815975"/>
                        <a:ext cx="3367604" cy="555625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rgbClr val="C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lIns="105480" tIns="52741" rIns="105480" bIns="52741" anchor="ctr"/>
                      <a:lstStyle>
                        <a:lvl1pPr algn="l" defTabSz="957263" eaLnBrk="0" hangingPunct="0">
                          <a:spcBef>
                            <a:spcPct val="20000"/>
                          </a:spcBef>
                          <a:buChar char="•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1pPr>
                        <a:lvl2pPr marL="742950" indent="-285750" algn="l" defTabSz="957263" eaLnBrk="0" hangingPunct="0">
                          <a:spcBef>
                            <a:spcPct val="20000"/>
                          </a:spcBef>
                          <a:buChar char="–"/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2pPr>
                        <a:lvl3pPr marL="1143000" indent="-228600" algn="l" defTabSz="957263" eaLnBrk="0" hangingPunct="0">
                          <a:spcBef>
                            <a:spcPct val="20000"/>
                          </a:spcBef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3pPr>
                        <a:lvl4pPr marL="1600200" indent="-228600" algn="l" defTabSz="957263" eaLnBrk="0" hangingPunct="0">
                          <a:spcBef>
                            <a:spcPct val="20000"/>
                          </a:spcBef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4pPr>
                        <a:lvl5pPr marL="2057400" indent="-228600" algn="l" defTabSz="957263" eaLnBrk="0" hangingPunct="0">
                          <a:spcBef>
                            <a:spcPct val="20000"/>
                          </a:spcBef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5pPr>
                        <a:lvl6pPr marL="2514600" indent="-228600" defTabSz="957263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6pPr>
                        <a:lvl7pPr marL="2971800" indent="-228600" defTabSz="957263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7pPr>
                        <a:lvl8pPr marL="3429000" indent="-228600" defTabSz="957263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8pPr>
                        <a:lvl9pPr marL="3886200" indent="-228600" defTabSz="957263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altLang="en-US" sz="77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cxnSp>
                    <p:nvCxnSpPr>
                      <p:cNvPr id="42" name="Düz Bağlayıcı 3">
                        <a:extLst>
                          <a:ext uri="{FF2B5EF4-FFF2-40B4-BE49-F238E27FC236}">
                            <a16:creationId xmlns:a16="http://schemas.microsoft.com/office/drawing/2014/main" id="{C0B60F76-3FCC-4845-960E-B1F585683C2E}"/>
                          </a:ext>
                        </a:extLst>
                      </p:cNvPr>
                      <p:cNvCxnSpPr>
                        <a:cxnSpLocks noChangeAspect="1"/>
                        <a:endCxn id="41" idx="2"/>
                      </p:cNvCxnSpPr>
                      <p:nvPr/>
                    </p:nvCxnSpPr>
                    <p:spPr bwMode="auto">
                      <a:xfrm flipH="1" flipV="1">
                        <a:off x="946754" y="772055"/>
                        <a:ext cx="1186849" cy="2437871"/>
                      </a:xfrm>
                      <a:prstGeom prst="line">
                        <a:avLst/>
                      </a:prstGeom>
                      <a:solidFill>
                        <a:srgbClr val="1C3E7C"/>
                      </a:solidFill>
                      <a:ln w="9525" cap="flat" cmpd="sng" algn="ctr">
                        <a:solidFill>
                          <a:srgbClr val="C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43" name="Düz Bağlayıcı 29">
                        <a:extLst>
                          <a:ext uri="{FF2B5EF4-FFF2-40B4-BE49-F238E27FC236}">
                            <a16:creationId xmlns:a16="http://schemas.microsoft.com/office/drawing/2014/main" id="{3C7A476F-4336-44E2-8DC4-DA68972D4CA0}"/>
                          </a:ext>
                        </a:extLst>
                      </p:cNvPr>
                      <p:cNvCxnSpPr>
                        <a:stCxn id="55" idx="0"/>
                        <a:endCxn id="41" idx="6"/>
                      </p:cNvCxnSpPr>
                      <p:nvPr/>
                    </p:nvCxnSpPr>
                    <p:spPr bwMode="auto">
                      <a:xfrm flipV="1">
                        <a:off x="2133584" y="1415520"/>
                        <a:ext cx="2118726" cy="1834005"/>
                      </a:xfrm>
                      <a:prstGeom prst="line">
                        <a:avLst/>
                      </a:prstGeom>
                      <a:solidFill>
                        <a:srgbClr val="1C3E7C"/>
                      </a:solidFill>
                      <a:ln w="9525" cap="flat" cmpd="sng" algn="ctr">
                        <a:solidFill>
                          <a:srgbClr val="C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sp>
                    <p:nvSpPr>
                      <p:cNvPr id="44" name="Oval 33">
                        <a:extLst>
                          <a:ext uri="{FF2B5EF4-FFF2-40B4-BE49-F238E27FC236}">
                            <a16:creationId xmlns:a16="http://schemas.microsoft.com/office/drawing/2014/main" id="{B6DBD0DC-AAEB-40EE-9543-12CBA543F1D6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 rot="660931">
                        <a:off x="1252423" y="927100"/>
                        <a:ext cx="2657704" cy="287338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rgbClr val="C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lIns="105480" tIns="52741" rIns="105480" bIns="52741" anchor="ctr"/>
                      <a:lstStyle>
                        <a:lvl1pPr algn="l" defTabSz="957263" eaLnBrk="0" hangingPunct="0">
                          <a:spcBef>
                            <a:spcPct val="20000"/>
                          </a:spcBef>
                          <a:buChar char="•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1pPr>
                        <a:lvl2pPr marL="742950" indent="-285750" algn="l" defTabSz="957263" eaLnBrk="0" hangingPunct="0">
                          <a:spcBef>
                            <a:spcPct val="20000"/>
                          </a:spcBef>
                          <a:buChar char="–"/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2pPr>
                        <a:lvl3pPr marL="1143000" indent="-228600" algn="l" defTabSz="957263" eaLnBrk="0" hangingPunct="0">
                          <a:spcBef>
                            <a:spcPct val="20000"/>
                          </a:spcBef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3pPr>
                        <a:lvl4pPr marL="1600200" indent="-228600" algn="l" defTabSz="957263" eaLnBrk="0" hangingPunct="0">
                          <a:spcBef>
                            <a:spcPct val="20000"/>
                          </a:spcBef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4pPr>
                        <a:lvl5pPr marL="2057400" indent="-228600" algn="l" defTabSz="957263" eaLnBrk="0" hangingPunct="0">
                          <a:spcBef>
                            <a:spcPct val="20000"/>
                          </a:spcBef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5pPr>
                        <a:lvl6pPr marL="2514600" indent="-228600" defTabSz="957263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6pPr>
                        <a:lvl7pPr marL="2971800" indent="-228600" defTabSz="957263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7pPr>
                        <a:lvl8pPr marL="3429000" indent="-228600" defTabSz="957263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8pPr>
                        <a:lvl9pPr marL="3886200" indent="-228600" defTabSz="957263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altLang="en-US" sz="77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cxnSp>
                    <p:nvCxnSpPr>
                      <p:cNvPr id="45" name="Düz Bağlayıcı 10">
                        <a:extLst>
                          <a:ext uri="{FF2B5EF4-FFF2-40B4-BE49-F238E27FC236}">
                            <a16:creationId xmlns:a16="http://schemas.microsoft.com/office/drawing/2014/main" id="{30A67B16-8F6D-484C-8D11-17A5F7B79507}"/>
                          </a:ext>
                        </a:extLst>
                      </p:cNvPr>
                      <p:cNvCxnSpPr>
                        <a:stCxn id="44" idx="6"/>
                        <a:endCxn id="55" idx="0"/>
                      </p:cNvCxnSpPr>
                      <p:nvPr/>
                    </p:nvCxnSpPr>
                    <p:spPr bwMode="auto">
                      <a:xfrm flipH="1">
                        <a:off x="2133584" y="1324680"/>
                        <a:ext cx="1752059" cy="1924846"/>
                      </a:xfrm>
                      <a:prstGeom prst="line">
                        <a:avLst/>
                      </a:prstGeom>
                      <a:solidFill>
                        <a:srgbClr val="1C3E7C"/>
                      </a:solidFill>
                      <a:ln w="9525" cap="flat" cmpd="sng" algn="ctr">
                        <a:solidFill>
                          <a:srgbClr val="C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46" name="Düz Bağlayıcı 35">
                        <a:extLst>
                          <a:ext uri="{FF2B5EF4-FFF2-40B4-BE49-F238E27FC236}">
                            <a16:creationId xmlns:a16="http://schemas.microsoft.com/office/drawing/2014/main" id="{B5BE9C63-E5B1-45FD-B717-6506BD7A6859}"/>
                          </a:ext>
                        </a:extLst>
                      </p:cNvPr>
                      <p:cNvCxnSpPr>
                        <a:stCxn id="44" idx="2"/>
                        <a:endCxn id="55" idx="0"/>
                      </p:cNvCxnSpPr>
                      <p:nvPr/>
                    </p:nvCxnSpPr>
                    <p:spPr bwMode="auto">
                      <a:xfrm>
                        <a:off x="1276906" y="816860"/>
                        <a:ext cx="856678" cy="2432666"/>
                      </a:xfrm>
                      <a:prstGeom prst="line">
                        <a:avLst/>
                      </a:prstGeom>
                      <a:solidFill>
                        <a:srgbClr val="1C3E7C"/>
                      </a:solidFill>
                      <a:ln w="9525" cap="flat" cmpd="sng" algn="ctr">
                        <a:solidFill>
                          <a:srgbClr val="C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sp>
                    <p:nvSpPr>
                      <p:cNvPr id="47" name="Oval 41">
                        <a:extLst>
                          <a:ext uri="{FF2B5EF4-FFF2-40B4-BE49-F238E27FC236}">
                            <a16:creationId xmlns:a16="http://schemas.microsoft.com/office/drawing/2014/main" id="{4E34486E-1C24-4DDC-8FEF-B8BB42455F4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 rot="21315174">
                        <a:off x="974912" y="5935663"/>
                        <a:ext cx="2641228" cy="287337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rgbClr val="C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lIns="105480" tIns="52741" rIns="105480" bIns="52741" anchor="ctr"/>
                      <a:lstStyle>
                        <a:lvl1pPr algn="l" defTabSz="957263" eaLnBrk="0" hangingPunct="0">
                          <a:spcBef>
                            <a:spcPct val="20000"/>
                          </a:spcBef>
                          <a:buChar char="•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1pPr>
                        <a:lvl2pPr marL="742950" indent="-285750" algn="l" defTabSz="957263" eaLnBrk="0" hangingPunct="0">
                          <a:spcBef>
                            <a:spcPct val="20000"/>
                          </a:spcBef>
                          <a:buChar char="–"/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2pPr>
                        <a:lvl3pPr marL="1143000" indent="-228600" algn="l" defTabSz="957263" eaLnBrk="0" hangingPunct="0">
                          <a:spcBef>
                            <a:spcPct val="20000"/>
                          </a:spcBef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3pPr>
                        <a:lvl4pPr marL="1600200" indent="-228600" algn="l" defTabSz="957263" eaLnBrk="0" hangingPunct="0">
                          <a:spcBef>
                            <a:spcPct val="20000"/>
                          </a:spcBef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4pPr>
                        <a:lvl5pPr marL="2057400" indent="-228600" algn="l" defTabSz="957263" eaLnBrk="0" hangingPunct="0">
                          <a:spcBef>
                            <a:spcPct val="20000"/>
                          </a:spcBef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5pPr>
                        <a:lvl6pPr marL="2514600" indent="-228600" defTabSz="957263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6pPr>
                        <a:lvl7pPr marL="2971800" indent="-228600" defTabSz="957263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7pPr>
                        <a:lvl8pPr marL="3429000" indent="-228600" defTabSz="957263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8pPr>
                        <a:lvl9pPr marL="3886200" indent="-228600" defTabSz="957263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altLang="en-US" sz="77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8" name="Oval 44">
                        <a:extLst>
                          <a:ext uri="{FF2B5EF4-FFF2-40B4-BE49-F238E27FC236}">
                            <a16:creationId xmlns:a16="http://schemas.microsoft.com/office/drawing/2014/main" id="{ECF73BC2-B782-4232-97E2-07CAAA7505DC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 rot="21280581">
                        <a:off x="637245" y="5811838"/>
                        <a:ext cx="3346722" cy="557212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rgbClr val="C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lIns="105480" tIns="52741" rIns="105480" bIns="52741" anchor="ctr"/>
                      <a:lstStyle>
                        <a:lvl1pPr algn="l" defTabSz="957263" eaLnBrk="0" hangingPunct="0">
                          <a:spcBef>
                            <a:spcPct val="20000"/>
                          </a:spcBef>
                          <a:buChar char="•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1pPr>
                        <a:lvl2pPr marL="742950" indent="-285750" algn="l" defTabSz="957263" eaLnBrk="0" hangingPunct="0">
                          <a:spcBef>
                            <a:spcPct val="20000"/>
                          </a:spcBef>
                          <a:buChar char="–"/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2pPr>
                        <a:lvl3pPr marL="1143000" indent="-228600" algn="l" defTabSz="957263" eaLnBrk="0" hangingPunct="0">
                          <a:spcBef>
                            <a:spcPct val="20000"/>
                          </a:spcBef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3pPr>
                        <a:lvl4pPr marL="1600200" indent="-228600" algn="l" defTabSz="957263" eaLnBrk="0" hangingPunct="0">
                          <a:spcBef>
                            <a:spcPct val="20000"/>
                          </a:spcBef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4pPr>
                        <a:lvl5pPr marL="2057400" indent="-228600" algn="l" defTabSz="957263" eaLnBrk="0" hangingPunct="0">
                          <a:spcBef>
                            <a:spcPct val="20000"/>
                          </a:spcBef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5pPr>
                        <a:lvl6pPr marL="2514600" indent="-228600" defTabSz="957263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6pPr>
                        <a:lvl7pPr marL="2971800" indent="-228600" defTabSz="957263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7pPr>
                        <a:lvl8pPr marL="3429000" indent="-228600" defTabSz="957263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8pPr>
                        <a:lvl9pPr marL="3886200" indent="-228600" defTabSz="957263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altLang="en-US" sz="77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cxnSp>
                    <p:nvCxnSpPr>
                      <p:cNvPr id="49" name="Düz Bağlayıcı 16">
                        <a:extLst>
                          <a:ext uri="{FF2B5EF4-FFF2-40B4-BE49-F238E27FC236}">
                            <a16:creationId xmlns:a16="http://schemas.microsoft.com/office/drawing/2014/main" id="{2D15D0F9-55D7-4803-8E1A-E2054FBD1DA2}"/>
                          </a:ext>
                        </a:extLst>
                      </p:cNvPr>
                      <p:cNvCxnSpPr>
                        <a:endCxn id="47" idx="6"/>
                      </p:cNvCxnSpPr>
                      <p:nvPr/>
                    </p:nvCxnSpPr>
                    <p:spPr bwMode="auto">
                      <a:xfrm>
                        <a:off x="2133600" y="3209925"/>
                        <a:ext cx="1478010" cy="2760116"/>
                      </a:xfrm>
                      <a:prstGeom prst="line">
                        <a:avLst/>
                      </a:prstGeom>
                      <a:solidFill>
                        <a:srgbClr val="1C3E7C"/>
                      </a:solidFill>
                      <a:ln w="9525" cap="flat" cmpd="sng" algn="ctr">
                        <a:solidFill>
                          <a:srgbClr val="C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50" name="Düz Bağlayıcı 46">
                        <a:extLst>
                          <a:ext uri="{FF2B5EF4-FFF2-40B4-BE49-F238E27FC236}">
                            <a16:creationId xmlns:a16="http://schemas.microsoft.com/office/drawing/2014/main" id="{BCDC31B4-9C9E-47EB-8FFA-69ACCDC1C81B}"/>
                          </a:ext>
                        </a:extLst>
                      </p:cNvPr>
                      <p:cNvCxnSpPr>
                        <a:endCxn id="47" idx="2"/>
                      </p:cNvCxnSpPr>
                      <p:nvPr/>
                    </p:nvCxnSpPr>
                    <p:spPr bwMode="auto">
                      <a:xfrm flipH="1">
                        <a:off x="979442" y="3209925"/>
                        <a:ext cx="1154161" cy="2978698"/>
                      </a:xfrm>
                      <a:prstGeom prst="line">
                        <a:avLst/>
                      </a:prstGeom>
                      <a:solidFill>
                        <a:srgbClr val="1C3E7C"/>
                      </a:solidFill>
                      <a:ln w="9525" cap="flat" cmpd="sng" algn="ctr">
                        <a:solidFill>
                          <a:srgbClr val="C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51" name="Düz Bağlayıcı 47">
                        <a:extLst>
                          <a:ext uri="{FF2B5EF4-FFF2-40B4-BE49-F238E27FC236}">
                            <a16:creationId xmlns:a16="http://schemas.microsoft.com/office/drawing/2014/main" id="{947F40CE-8B6B-4F4E-9A1F-FF0947B108A2}"/>
                          </a:ext>
                        </a:extLst>
                      </p:cNvPr>
                      <p:cNvCxnSpPr>
                        <a:endCxn id="48" idx="2"/>
                      </p:cNvCxnSpPr>
                      <p:nvPr/>
                    </p:nvCxnSpPr>
                    <p:spPr bwMode="auto">
                      <a:xfrm flipH="1">
                        <a:off x="644463" y="3200400"/>
                        <a:ext cx="1489139" cy="3045302"/>
                      </a:xfrm>
                      <a:prstGeom prst="line">
                        <a:avLst/>
                      </a:prstGeom>
                      <a:solidFill>
                        <a:srgbClr val="1C3E7C"/>
                      </a:solidFill>
                      <a:ln w="9525" cap="flat" cmpd="sng" algn="ctr">
                        <a:solidFill>
                          <a:srgbClr val="C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52" name="Düz Ok Bağlayıcısı 49">
                        <a:extLst>
                          <a:ext uri="{FF2B5EF4-FFF2-40B4-BE49-F238E27FC236}">
                            <a16:creationId xmlns:a16="http://schemas.microsoft.com/office/drawing/2014/main" id="{A4FCA4E5-46BC-4CAE-A63E-1027E8FDB0D8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 flipV="1">
                        <a:off x="1905000" y="2070100"/>
                        <a:ext cx="206375" cy="1128713"/>
                      </a:xfrm>
                      <a:prstGeom prst="straightConnector1">
                        <a:avLst/>
                      </a:prstGeom>
                      <a:ln w="28575">
                        <a:solidFill>
                          <a:srgbClr val="C00000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53" name="Metin kutusu 71">
                        <a:extLst>
                          <a:ext uri="{FF2B5EF4-FFF2-40B4-BE49-F238E27FC236}">
                            <a16:creationId xmlns:a16="http://schemas.microsoft.com/office/drawing/2014/main" id="{CB7E26CF-F8DD-4F19-A42C-622A5CD0925A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873319" y="5077362"/>
                        <a:ext cx="1053402" cy="6281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 algn="l" eaLnBrk="0" hangingPunct="0">
                          <a:spcBef>
                            <a:spcPct val="20000"/>
                          </a:spcBef>
                          <a:buChar char="•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1pPr>
                        <a:lvl2pPr marL="742950" indent="-285750" algn="l" eaLnBrk="0" hangingPunct="0">
                          <a:spcBef>
                            <a:spcPct val="20000"/>
                          </a:spcBef>
                          <a:buChar char="–"/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2pPr>
                        <a:lvl3pPr marL="1143000" indent="-228600" algn="l" eaLnBrk="0" hangingPunct="0">
                          <a:spcBef>
                            <a:spcPct val="20000"/>
                          </a:spcBef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3pPr>
                        <a:lvl4pPr marL="1600200" indent="-228600" algn="l" eaLnBrk="0" hangingPunct="0">
                          <a:spcBef>
                            <a:spcPct val="20000"/>
                          </a:spcBef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4pPr>
                        <a:lvl5pPr marL="2057400" indent="-228600" algn="l" eaLnBrk="0" hangingPunct="0">
                          <a:spcBef>
                            <a:spcPct val="20000"/>
                          </a:spcBef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PGothic" panose="020B0600070205080204" pitchFamily="34" charset="-128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r>
                          <a:rPr lang="el-GR" altLang="en-US" sz="1600" dirty="0">
                            <a:solidFill>
                              <a:srgbClr val="009700"/>
                            </a:solidFill>
                          </a:rPr>
                          <a:t>φ</a:t>
                        </a:r>
                        <a:r>
                          <a:rPr lang="tr-TR" altLang="en-US" sz="1600" baseline="-25000" dirty="0">
                            <a:solidFill>
                              <a:srgbClr val="009700"/>
                            </a:solidFill>
                          </a:rPr>
                          <a:t>dijet</a:t>
                        </a:r>
                        <a:endParaRPr lang="en-US" altLang="en-US" sz="1600" baseline="-25000" dirty="0">
                          <a:solidFill>
                            <a:srgbClr val="009700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37" name="Rectangle 16">
                    <a:extLst>
                      <a:ext uri="{FF2B5EF4-FFF2-40B4-BE49-F238E27FC236}">
                        <a16:creationId xmlns:a16="http://schemas.microsoft.com/office/drawing/2014/main" id="{17E500D9-301C-4161-A0E2-A262A220ABB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51673" y="6220938"/>
                    <a:ext cx="515055" cy="50249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1C3E7C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0" tIns="0" rIns="43560" bIns="0">
                    <a:spAutoFit/>
                  </a:bodyPr>
                  <a:lstStyle>
                    <a:lvl1pPr algn="l" defTabSz="957263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77875" indent="-300038" algn="l" defTabSz="957263" eaLnBrk="0" hangingPunct="0">
                      <a:spcBef>
                        <a:spcPct val="20000"/>
                      </a:spcBef>
                      <a:buChar char="–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200150" indent="-242888" algn="l" defTabSz="957263" eaLnBrk="0" hangingPunct="0">
                      <a:spcBef>
                        <a:spcPct val="20000"/>
                      </a:spcBef>
                      <a:buChar char="•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76400" indent="-238125" algn="l" defTabSz="957263" eaLnBrk="0" hangingPunct="0">
                      <a:spcBef>
                        <a:spcPct val="20000"/>
                      </a:spcBef>
                      <a:buChar char="•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157413" indent="-239713" algn="l" defTabSz="957263" eaLnBrk="0" hangingPunct="0">
                      <a:spcBef>
                        <a:spcPct val="20000"/>
                      </a:spcBef>
                      <a:buChar char="•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614613" indent="-239713" defTabSz="9572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3071813" indent="-239713" defTabSz="9572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529013" indent="-239713" defTabSz="9572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986213" indent="-239713" defTabSz="9572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FontTx/>
                      <a:buNone/>
                    </a:pPr>
                    <a:r>
                      <a:rPr lang="en-US" altLang="zh-TW" sz="1600" dirty="0">
                        <a:cs typeface="Arial" panose="020B0604020202020204" pitchFamily="34" charset="0"/>
                      </a:rPr>
                      <a:t>φ</a:t>
                    </a:r>
                    <a:r>
                      <a:rPr lang="en-US" altLang="zh-TW" sz="1600" baseline="-25000" dirty="0">
                        <a:cs typeface="Arial" panose="020B0604020202020204" pitchFamily="34" charset="0"/>
                      </a:rPr>
                      <a:t>1</a:t>
                    </a:r>
                    <a:endParaRPr lang="zh-TW" altLang="en-US" sz="1600" baseline="-25000" dirty="0">
                      <a:cs typeface="Arial" panose="020B0604020202020204" pitchFamily="34" charset="0"/>
                    </a:endParaRPr>
                  </a:p>
                </p:txBody>
              </p:sp>
            </p:grpSp>
            <p:cxnSp>
              <p:nvCxnSpPr>
                <p:cNvPr id="31" name="Düz Bağlayıcı 62">
                  <a:extLst>
                    <a:ext uri="{FF2B5EF4-FFF2-40B4-BE49-F238E27FC236}">
                      <a16:creationId xmlns:a16="http://schemas.microsoft.com/office/drawing/2014/main" id="{46A5D695-CE2E-4AE3-A419-069F7948FA62}"/>
                    </a:ext>
                  </a:extLst>
                </p:cNvPr>
                <p:cNvCxnSpPr/>
                <p:nvPr/>
              </p:nvCxnSpPr>
              <p:spPr bwMode="auto">
                <a:xfrm>
                  <a:off x="3660224" y="4950302"/>
                  <a:ext cx="630397" cy="0"/>
                </a:xfrm>
                <a:prstGeom prst="line">
                  <a:avLst/>
                </a:prstGeom>
                <a:solidFill>
                  <a:srgbClr val="1C3E7C"/>
                </a:solidFill>
                <a:ln w="19050" cap="flat" cmpd="sng" algn="ctr">
                  <a:solidFill>
                    <a:srgbClr val="C00000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2" name="Düz Ok Bağlayıcısı 58">
                  <a:extLst>
                    <a:ext uri="{FF2B5EF4-FFF2-40B4-BE49-F238E27FC236}">
                      <a16:creationId xmlns:a16="http://schemas.microsoft.com/office/drawing/2014/main" id="{31EB42DC-2603-4637-A549-F6EAE463D8A0}"/>
                    </a:ext>
                  </a:extLst>
                </p:cNvPr>
                <p:cNvCxnSpPr/>
                <p:nvPr/>
              </p:nvCxnSpPr>
              <p:spPr>
                <a:xfrm>
                  <a:off x="3750550" y="3607800"/>
                  <a:ext cx="571024" cy="1356836"/>
                </a:xfrm>
                <a:prstGeom prst="straightConnector1">
                  <a:avLst/>
                </a:prstGeom>
                <a:ln w="28575">
                  <a:solidFill>
                    <a:srgbClr val="C0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4" name="Düz Bağlayıcı 50">
              <a:extLst>
                <a:ext uri="{FF2B5EF4-FFF2-40B4-BE49-F238E27FC236}">
                  <a16:creationId xmlns:a16="http://schemas.microsoft.com/office/drawing/2014/main" id="{63BAD765-619F-41FB-852F-90972CAA23A8}"/>
                </a:ext>
              </a:extLst>
            </p:cNvPr>
            <p:cNvCxnSpPr/>
            <p:nvPr/>
          </p:nvCxnSpPr>
          <p:spPr bwMode="auto">
            <a:xfrm>
              <a:off x="3516507" y="2319730"/>
              <a:ext cx="335280" cy="0"/>
            </a:xfrm>
            <a:prstGeom prst="line">
              <a:avLst/>
            </a:prstGeom>
            <a:solidFill>
              <a:srgbClr val="1C3E7C"/>
            </a:solidFill>
            <a:ln w="19050" cap="flat" cmpd="sng" algn="ctr">
              <a:solidFill>
                <a:srgbClr val="C0000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8" name="TextovéPole 57">
            <a:extLst>
              <a:ext uri="{FF2B5EF4-FFF2-40B4-BE49-F238E27FC236}">
                <a16:creationId xmlns:a16="http://schemas.microsoft.com/office/drawing/2014/main" id="{5783869F-F932-470E-BA26-061199E4F97B}"/>
              </a:ext>
            </a:extLst>
          </p:cNvPr>
          <p:cNvSpPr txBox="1"/>
          <p:nvPr/>
        </p:nvSpPr>
        <p:spPr>
          <a:xfrm rot="16200000">
            <a:off x="-424038" y="1950199"/>
            <a:ext cx="18996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courtesy Y. J. Lee (CMS)</a:t>
            </a:r>
            <a:endParaRPr lang="cs-CZ" sz="1400" dirty="0"/>
          </a:p>
        </p:txBody>
      </p:sp>
      <p:pic>
        <p:nvPicPr>
          <p:cNvPr id="60" name="Picture 2">
            <a:extLst>
              <a:ext uri="{FF2B5EF4-FFF2-40B4-BE49-F238E27FC236}">
                <a16:creationId xmlns:a16="http://schemas.microsoft.com/office/drawing/2014/main" id="{1720806C-F6A9-449A-AD1E-AC78BB83BF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9039" y="4205246"/>
            <a:ext cx="2666004" cy="551894"/>
          </a:xfrm>
          <a:prstGeom prst="rect">
            <a:avLst/>
          </a:prstGeom>
        </p:spPr>
      </p:pic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D5EA18EA-AAA8-4AEC-82C2-9CDA7CC5E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237" y="4297216"/>
            <a:ext cx="7308304" cy="1728701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rgbClr val="0070C0"/>
                </a:solidFill>
              </a:rPr>
              <a:t>Missing </a:t>
            </a:r>
            <a:r>
              <a:rPr lang="en-US" sz="2000" dirty="0" err="1">
                <a:solidFill>
                  <a:srgbClr val="0070C0"/>
                </a:solidFill>
              </a:rPr>
              <a:t>p</a:t>
            </a:r>
            <a:r>
              <a:rPr lang="en-US" sz="2000" baseline="-25000" dirty="0" err="1">
                <a:solidFill>
                  <a:srgbClr val="0070C0"/>
                </a:solidFill>
              </a:rPr>
              <a:t>T</a:t>
            </a:r>
            <a:r>
              <a:rPr lang="en-US" sz="2000" dirty="0">
                <a:solidFill>
                  <a:srgbClr val="0070C0"/>
                </a:solidFill>
              </a:rPr>
              <a:t>:</a:t>
            </a:r>
          </a:p>
          <a:p>
            <a:pPr marL="0" indent="0">
              <a:spcBef>
                <a:spcPts val="0"/>
              </a:spcBef>
              <a:buNone/>
            </a:pPr>
            <a:endParaRPr lang="en-US" altLang="en-US" sz="800" dirty="0"/>
          </a:p>
          <a:p>
            <a:pPr>
              <a:spcBef>
                <a:spcPts val="0"/>
              </a:spcBef>
            </a:pPr>
            <a:r>
              <a:rPr lang="tr-TR" altLang="en-US" sz="2000" dirty="0"/>
              <a:t>increase</a:t>
            </a:r>
            <a:r>
              <a:rPr lang="en-US" altLang="en-US" sz="2000" dirty="0"/>
              <a:t>s</a:t>
            </a:r>
            <a:r>
              <a:rPr lang="tr-TR" altLang="en-US" sz="2000" dirty="0"/>
              <a:t> </a:t>
            </a:r>
            <a:r>
              <a:rPr lang="en-US" altLang="en-US" sz="2000" dirty="0"/>
              <a:t>with </a:t>
            </a:r>
            <a:r>
              <a:rPr lang="tr-TR" altLang="en-US" sz="2000" dirty="0"/>
              <a:t>A</a:t>
            </a:r>
            <a:r>
              <a:rPr lang="tr-TR" altLang="en-US" sz="2000" baseline="-25000" dirty="0"/>
              <a:t>J</a:t>
            </a:r>
            <a:endParaRPr lang="en-US" altLang="en-US" sz="2000" baseline="-25000" dirty="0"/>
          </a:p>
          <a:p>
            <a:pPr>
              <a:spcBef>
                <a:spcPts val="0"/>
              </a:spcBef>
            </a:pPr>
            <a:r>
              <a:rPr lang="en-US" altLang="en-US" sz="2000" dirty="0"/>
              <a:t>in central </a:t>
            </a:r>
            <a:r>
              <a:rPr lang="en-US" altLang="en-US" sz="2000" dirty="0" err="1"/>
              <a:t>Pb+Pb</a:t>
            </a:r>
            <a:r>
              <a:rPr lang="en-US" altLang="en-US" sz="2000" dirty="0"/>
              <a:t> collisions is balanced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en-US" sz="2000" dirty="0"/>
              <a:t>    by particles with </a:t>
            </a:r>
            <a:r>
              <a:rPr lang="tr-TR" altLang="en-US" sz="2000" dirty="0"/>
              <a:t>p</a:t>
            </a:r>
            <a:r>
              <a:rPr lang="tr-TR" altLang="en-US" sz="2000" baseline="-25000" dirty="0"/>
              <a:t>T </a:t>
            </a:r>
            <a:r>
              <a:rPr lang="tr-TR" altLang="en-US" sz="2000" dirty="0"/>
              <a:t>&lt; 2</a:t>
            </a:r>
            <a:r>
              <a:rPr lang="en-US" altLang="en-US" sz="2000" dirty="0"/>
              <a:t> GeV/</a:t>
            </a:r>
            <a:r>
              <a:rPr lang="en-US" altLang="en-US" sz="2000" i="1" dirty="0"/>
              <a:t>c </a:t>
            </a:r>
            <a:endParaRPr lang="en-US" altLang="en-US" sz="2000" dirty="0"/>
          </a:p>
        </p:txBody>
      </p:sp>
      <p:pic>
        <p:nvPicPr>
          <p:cNvPr id="63" name="Picture 3">
            <a:extLst>
              <a:ext uri="{FF2B5EF4-FFF2-40B4-BE49-F238E27FC236}">
                <a16:creationId xmlns:a16="http://schemas.microsoft.com/office/drawing/2014/main" id="{977725FC-6778-4A61-A486-FCC5E4C19CA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5985" t="44963" r="328" b="1133"/>
          <a:stretch/>
        </p:blipFill>
        <p:spPr>
          <a:xfrm>
            <a:off x="9566915" y="3124053"/>
            <a:ext cx="2431349" cy="2623943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35A5765-4F3D-41F4-A970-D87C657B25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57131"/>
            <a:ext cx="2743200" cy="365125"/>
          </a:xfrm>
        </p:spPr>
        <p:txBody>
          <a:bodyPr/>
          <a:lstStyle/>
          <a:p>
            <a:r>
              <a:rPr lang="en-US" dirty="0"/>
              <a:t>Jana Bielcikova (CTU Prague)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9581601-4D6C-44C5-A55F-C1CA901E8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6FAF3CA6-12DF-4CCC-A9FE-B0B91F450A0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2548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92D1568-B89A-B5EE-57CF-59EDCC30F806}"/>
              </a:ext>
            </a:extLst>
          </p:cNvPr>
          <p:cNvSpPr txBox="1"/>
          <p:nvPr/>
        </p:nvSpPr>
        <p:spPr>
          <a:xfrm>
            <a:off x="1492420" y="1543464"/>
            <a:ext cx="937405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How much more we know since these early </a:t>
            </a:r>
            <a:r>
              <a:rPr lang="en-US" sz="3600" dirty="0">
                <a:solidFill>
                  <a:srgbClr val="0070C0"/>
                </a:solidFill>
                <a:latin typeface="Calibri" panose="020F0502020204030204"/>
                <a:ea typeface="+mj-ea"/>
                <a:cs typeface="+mj-cs"/>
              </a:rPr>
              <a:t>heavy-ion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jet measurements?</a:t>
            </a:r>
          </a:p>
          <a:p>
            <a:endParaRPr lang="en-US" sz="3600" dirty="0">
              <a:solidFill>
                <a:srgbClr val="0070C0"/>
              </a:solidFill>
              <a:latin typeface="Calibri" panose="020F0502020204030204"/>
              <a:ea typeface="+mj-ea"/>
              <a:cs typeface="+mj-cs"/>
            </a:endParaRPr>
          </a:p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   … Let us start with inclusive jet production</a:t>
            </a:r>
            <a:endParaRPr lang="cs-CZ" dirty="0"/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64C9559-5D7F-4967-8F3E-F9014514B2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r>
              <a:rPr lang="en-US" dirty="0"/>
              <a:t>Jana Bielcikova (CTU Prague)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CAE1AEF-F9C3-448E-AF7C-8E4A86365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6FAF3CA6-12DF-4CCC-A9FE-B0B91F450A0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2655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Nadpis 1"/>
          <p:cNvSpPr>
            <a:spLocks noGrp="1"/>
          </p:cNvSpPr>
          <p:nvPr>
            <p:ph type="title"/>
          </p:nvPr>
        </p:nvSpPr>
        <p:spPr>
          <a:xfrm>
            <a:off x="1503985" y="-167997"/>
            <a:ext cx="8712968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/>
              <a:t>Jet reconstruction in heavy-ion collisions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53226" y="711354"/>
            <a:ext cx="5930551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jet reconstruction is performed with the anti-kt algorithm, background is estimated with the kt algorithm</a:t>
            </a:r>
          </a:p>
          <a:p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Challenge for experimentalists: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arge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fluctuating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background:  </a:t>
            </a:r>
          </a:p>
          <a:p>
            <a:pPr marL="342900" indent="-342900">
              <a:buFont typeface="Symbol"/>
              <a:buChar char=" "/>
            </a:pPr>
            <a:r>
              <a:rPr lang="cs-CZ" sz="2000" dirty="0">
                <a:latin typeface="Symbol" panose="05050102010706020507" pitchFamily="18" charset="2"/>
              </a:rPr>
              <a:t>          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2000" dirty="0">
                <a:latin typeface="Symbol" panose="05050102010706020507" pitchFamily="18" charset="2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&gt; ≈ 180 GeV/</a:t>
            </a:r>
            <a:r>
              <a:rPr lang="en-US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cs-CZ" sz="20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in central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Pb+Pb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collisions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at the LHC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  limits jet resolution parameter R </a:t>
            </a: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          to modest values R ~ 0.2-0.4</a:t>
            </a:r>
          </a:p>
          <a:p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average background subtracted on jet-by-jet basis and fluctuations together with instrumental effects unfolded on statistical basis</a:t>
            </a:r>
          </a:p>
          <a:p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Unfolding methods:  Bayesian, SVD, </a:t>
            </a:r>
            <a:r>
              <a:rPr lang="en-US" sz="20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Omnifold</a:t>
            </a: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…</a:t>
            </a:r>
            <a:endParaRPr lang="en-US" sz="20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Skupina 2"/>
          <p:cNvGrpSpPr/>
          <p:nvPr/>
        </p:nvGrpSpPr>
        <p:grpSpPr>
          <a:xfrm>
            <a:off x="7243919" y="711354"/>
            <a:ext cx="4039834" cy="3600681"/>
            <a:chOff x="-36512" y="744761"/>
            <a:chExt cx="4118614" cy="3980383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7" t="2" r="3200" b="-1041"/>
            <a:stretch>
              <a:fillRect/>
            </a:stretch>
          </p:blipFill>
          <p:spPr bwMode="auto">
            <a:xfrm>
              <a:off x="-36512" y="1052736"/>
              <a:ext cx="4118614" cy="3672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Obdélník 2"/>
            <p:cNvSpPr>
              <a:spLocks noChangeArrowheads="1"/>
            </p:cNvSpPr>
            <p:nvPr/>
          </p:nvSpPr>
          <p:spPr bwMode="auto">
            <a:xfrm>
              <a:off x="395536" y="744761"/>
              <a:ext cx="2767012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i="1" dirty="0"/>
                <a:t>ALICE, </a:t>
              </a:r>
              <a:r>
                <a:rPr lang="cs-CZ" sz="1400" i="1" dirty="0"/>
                <a:t>JHEP 1203</a:t>
              </a:r>
              <a:r>
                <a:rPr lang="en-US" sz="1400" i="1" dirty="0"/>
                <a:t> (2012), </a:t>
              </a:r>
              <a:r>
                <a:rPr lang="cs-CZ" sz="1400" i="1" dirty="0"/>
                <a:t>053</a:t>
              </a:r>
            </a:p>
          </p:txBody>
        </p:sp>
      </p:grpSp>
      <p:pic>
        <p:nvPicPr>
          <p:cNvPr id="10" name="Picture 13">
            <a:extLst>
              <a:ext uri="{FF2B5EF4-FFF2-40B4-BE49-F238E27FC236}">
                <a16:creationId xmlns:a16="http://schemas.microsoft.com/office/drawing/2014/main" id="{3A62A4CD-CB2F-482A-A83B-86E886E9C0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00" t="5269" r="7527" b="42314"/>
          <a:stretch/>
        </p:blipFill>
        <p:spPr>
          <a:xfrm>
            <a:off x="7243919" y="4543393"/>
            <a:ext cx="4039834" cy="1869782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FBEC5120-A9B3-40E2-83A6-D5681797653F}"/>
              </a:ext>
            </a:extLst>
          </p:cNvPr>
          <p:cNvSpPr txBox="1"/>
          <p:nvPr/>
        </p:nvSpPr>
        <p:spPr>
          <a:xfrm>
            <a:off x="4516487" y="2650992"/>
            <a:ext cx="2991753" cy="18158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E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xperimentally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more challenging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to deal with its event-by-event fluctuations.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err="1">
                <a:solidFill>
                  <a:prstClr val="black"/>
                </a:solidFill>
                <a:latin typeface="Calibri" panose="020F0502020204030204"/>
              </a:rPr>
              <a:t>p</a:t>
            </a:r>
            <a:r>
              <a:rPr lang="en-US" sz="1600" baseline="-25000" dirty="0" err="1">
                <a:solidFill>
                  <a:prstClr val="black"/>
                </a:solidFill>
                <a:latin typeface="Calibri" panose="020F0502020204030204"/>
              </a:rPr>
              <a:t>T</a:t>
            </a:r>
            <a:r>
              <a:rPr lang="en-US" sz="1600" baseline="-25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cut on jet constituents can suppress background BUT introduces a bias!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ovéPole 6">
                <a:extLst>
                  <a:ext uri="{FF2B5EF4-FFF2-40B4-BE49-F238E27FC236}">
                    <a16:creationId xmlns:a16="http://schemas.microsoft.com/office/drawing/2014/main" id="{2110A0DC-E26D-B5E2-10CC-3A02394F29B8}"/>
                  </a:ext>
                </a:extLst>
              </p:cNvPr>
              <p:cNvSpPr txBox="1"/>
              <p:nvPr/>
            </p:nvSpPr>
            <p:spPr>
              <a:xfrm>
                <a:off x="1349181" y="1684835"/>
                <a:ext cx="2216979" cy="721095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cs-CZ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Cambria Math"/>
                          <a:cs typeface="+mn-cs"/>
                        </a:rPr>
                        <m:t>𝜌</m:t>
                      </m:r>
                      <m:r>
                        <a:rPr kumimoji="0" lang="cs-CZ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Cambria Math"/>
                          <a:cs typeface="+mn-cs"/>
                        </a:rPr>
                        <m:t>≅</m:t>
                      </m:r>
                      <m:r>
                        <m:rPr>
                          <m:sty m:val="p"/>
                        </m:rPr>
                        <a:rPr kumimoji="0" lang="cs-CZ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/>
                          <a:cs typeface="+mn-cs"/>
                        </a:rPr>
                        <m:t>median</m:t>
                      </m:r>
                      <m:r>
                        <a:rPr kumimoji="0" lang="cs-CZ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Cambria Math"/>
                          <a:cs typeface="+mn-cs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cs-CZ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cs-CZ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/>
                                  <a:cs typeface="+mn-cs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kumimoji="0" lang="cs-CZ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cs-CZ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Cambria Math"/>
                                      <a:cs typeface="+mn-cs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kumimoji="0" lang="en-US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/>
                                      <a:cs typeface="+mn-cs"/>
                                    </a:rPr>
                                    <m:t>T</m:t>
                                  </m:r>
                                  <m:r>
                                    <a:rPr kumimoji="0" lang="cs-CZ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Cambria Math"/>
                                      <a:cs typeface="+mn-cs"/>
                                    </a:rPr>
                                    <m:t>,</m:t>
                                  </m:r>
                                  <m:r>
                                    <m:rPr>
                                      <m:sty m:val="p"/>
                                    </m:rPr>
                                    <a:rPr kumimoji="0" lang="cs-CZ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Cambria Math"/>
                                      <a:cs typeface="+mn-cs"/>
                                    </a:rPr>
                                    <m:t>jet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kumimoji="0" lang="cs-CZ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cs-CZ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Cambria Math"/>
                                      <a:cs typeface="+mn-cs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kumimoji="0" lang="cs-CZ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Cambria Math"/>
                                      <a:cs typeface="+mn-cs"/>
                                    </a:rPr>
                                    <m:t>jet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kumimoji="0" lang="cs-CZ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mc:Choice>
        <mc:Fallback xmlns="">
          <p:sp>
            <p:nvSpPr>
              <p:cNvPr id="4" name="TextovéPole 6">
                <a:extLst>
                  <a:ext uri="{FF2B5EF4-FFF2-40B4-BE49-F238E27FC236}">
                    <a16:creationId xmlns:a16="http://schemas.microsoft.com/office/drawing/2014/main" id="{2110A0DC-E26D-B5E2-10CC-3A02394F29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9181" y="1684835"/>
                <a:ext cx="2216979" cy="72109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ovéPole 4">
            <a:extLst>
              <a:ext uri="{FF2B5EF4-FFF2-40B4-BE49-F238E27FC236}">
                <a16:creationId xmlns:a16="http://schemas.microsoft.com/office/drawing/2014/main" id="{D69F5F4B-E1D2-7067-BE16-D241C7A8E500}"/>
              </a:ext>
            </a:extLst>
          </p:cNvPr>
          <p:cNvSpPr txBox="1"/>
          <p:nvPr/>
        </p:nvSpPr>
        <p:spPr>
          <a:xfrm>
            <a:off x="4364493" y="1496559"/>
            <a:ext cx="2544307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„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Jets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 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background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(majority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AA collision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</a:t>
            </a:r>
            <a:r>
              <a:rPr kumimoji="0" lang="cs-CZ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US" sz="16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≈ </a:t>
            </a:r>
            <a:r>
              <a:rPr kumimoji="0" lang="cs-CZ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cs-CZ" sz="1600" b="0" i="1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jet</a:t>
            </a:r>
            <a:endParaRPr kumimoji="0" lang="cs-CZ" sz="1600" b="0" i="1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B81E302-F463-4C4D-CF31-E300224BDB34}"/>
              </a:ext>
            </a:extLst>
          </p:cNvPr>
          <p:cNvCxnSpPr>
            <a:cxnSpLocks/>
          </p:cNvCxnSpPr>
          <p:nvPr/>
        </p:nvCxnSpPr>
        <p:spPr>
          <a:xfrm flipH="1">
            <a:off x="3728720" y="1854354"/>
            <a:ext cx="518160" cy="191028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CCF8B2C-81DC-BED9-32D6-117014596038}"/>
              </a:ext>
            </a:extLst>
          </p:cNvPr>
          <p:cNvSpPr/>
          <p:nvPr/>
        </p:nvSpPr>
        <p:spPr>
          <a:xfrm>
            <a:off x="9733280" y="4460240"/>
            <a:ext cx="1550473" cy="2027033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29E313F-AEAC-8A08-56DB-AF929C43DE17}"/>
              </a:ext>
            </a:extLst>
          </p:cNvPr>
          <p:cNvCxnSpPr>
            <a:cxnSpLocks/>
          </p:cNvCxnSpPr>
          <p:nvPr/>
        </p:nvCxnSpPr>
        <p:spPr>
          <a:xfrm>
            <a:off x="7579360" y="4119568"/>
            <a:ext cx="2074923" cy="69394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ástupný symbol pro číslo snímku 6">
            <a:extLst>
              <a:ext uri="{FF2B5EF4-FFF2-40B4-BE49-F238E27FC236}">
                <a16:creationId xmlns:a16="http://schemas.microsoft.com/office/drawing/2014/main" id="{B2C5F3D2-B531-4E43-B211-AC4E2F181288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fld id="{54D3CF50-0E99-40AE-AD93-09FB68BF3BBF}" type="slidenum">
              <a:rPr lang="en-US" altLang="en-US" sz="1200">
                <a:solidFill>
                  <a:srgbClr val="898989"/>
                </a:solidFill>
              </a:rPr>
              <a:pPr algn="r"/>
              <a:t>42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2735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411D8A4B-4DC0-4466-AABB-39585595B947}"/>
              </a:ext>
            </a:extLst>
          </p:cNvPr>
          <p:cNvSpPr/>
          <p:nvPr/>
        </p:nvSpPr>
        <p:spPr>
          <a:xfrm>
            <a:off x="441729" y="803863"/>
            <a:ext cx="24588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/>
              <a:t>ATLAS, PLB 790 (</a:t>
            </a: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  <a:r>
              <a:rPr lang="en-US" sz="1400" i="1" dirty="0"/>
              <a:t>) 108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871ACA8-06E1-4BB6-9756-33C4B92BEA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" t="3968" r="-1"/>
          <a:stretch/>
        </p:blipFill>
        <p:spPr>
          <a:xfrm>
            <a:off x="183561" y="1091928"/>
            <a:ext cx="4980696" cy="3715541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FD62F051-1724-4AAA-9AEF-4CC91A851BEB}"/>
              </a:ext>
            </a:extLst>
          </p:cNvPr>
          <p:cNvSpPr/>
          <p:nvPr/>
        </p:nvSpPr>
        <p:spPr>
          <a:xfrm>
            <a:off x="567890" y="4697499"/>
            <a:ext cx="45963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0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AA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increases with jet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000" baseline="-25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0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 = 0.4 jets:  </a:t>
            </a: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0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AA 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0.6 in central collisions at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000" baseline="-25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0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1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TeV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489D6829-839A-45FF-9195-4DB0740D9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890" y="-603063"/>
            <a:ext cx="10817765" cy="205307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Inclusive jet suppression in medium 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141B716-23BC-4171-8A67-A79B54482F00}"/>
              </a:ext>
            </a:extLst>
          </p:cNvPr>
          <p:cNvSpPr txBox="1"/>
          <p:nvPr/>
        </p:nvSpPr>
        <p:spPr>
          <a:xfrm>
            <a:off x="3726071" y="722596"/>
            <a:ext cx="967425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 = 0.4</a:t>
            </a: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C98F5443-13C9-4B7F-B3EB-68EB9784F706}"/>
              </a:ext>
            </a:extLst>
          </p:cNvPr>
          <p:cNvSpPr/>
          <p:nvPr/>
        </p:nvSpPr>
        <p:spPr>
          <a:xfrm>
            <a:off x="534146" y="5875280"/>
            <a:ext cx="3836411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Can we recover the lost energy?  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 study jets with  larger radius R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1C2944E2-3133-401E-B9AC-B38BD86BB736}"/>
              </a:ext>
            </a:extLst>
          </p:cNvPr>
          <p:cNvSpPr txBox="1"/>
          <p:nvPr/>
        </p:nvSpPr>
        <p:spPr>
          <a:xfrm>
            <a:off x="6946531" y="5991605"/>
            <a:ext cx="4118952" cy="707886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Jet R</a:t>
            </a:r>
            <a:r>
              <a:rPr lang="en-US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AA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shows only a modest increase with R and never reaches unity.</a:t>
            </a: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0F7EA236-C062-4708-8786-8FC28BB71C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3" t="4361"/>
          <a:stretch/>
        </p:blipFill>
        <p:spPr>
          <a:xfrm>
            <a:off x="5459427" y="1072844"/>
            <a:ext cx="6186588" cy="4310730"/>
          </a:xfrm>
          <a:prstGeom prst="rect">
            <a:avLst/>
          </a:prstGeom>
        </p:spPr>
      </p:pic>
      <p:sp>
        <p:nvSpPr>
          <p:cNvPr id="14" name="Zástupný symbol pro číslo snímku 6">
            <a:extLst>
              <a:ext uri="{FF2B5EF4-FFF2-40B4-BE49-F238E27FC236}">
                <a16:creationId xmlns:a16="http://schemas.microsoft.com/office/drawing/2014/main" id="{F0AEB063-04C7-4E51-AAD7-C78D0315EC66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fld id="{54D3CF50-0E99-40AE-AD93-09FB68BF3BBF}" type="slidenum">
              <a:rPr lang="en-US" altLang="en-US" sz="1200">
                <a:solidFill>
                  <a:srgbClr val="898989"/>
                </a:solidFill>
              </a:rPr>
              <a:pPr algn="r"/>
              <a:t>43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3FD127D0-E3CF-4656-B537-6F98ED6F6846}"/>
              </a:ext>
            </a:extLst>
          </p:cNvPr>
          <p:cNvSpPr/>
          <p:nvPr/>
        </p:nvSpPr>
        <p:spPr>
          <a:xfrm>
            <a:off x="9990557" y="266908"/>
            <a:ext cx="20024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CMS, JHEP 05 (2021) 284</a:t>
            </a:r>
          </a:p>
        </p:txBody>
      </p: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929B8951-9D51-46BD-8BB2-201640EE34A7}"/>
              </a:ext>
            </a:extLst>
          </p:cNvPr>
          <p:cNvGrpSpPr/>
          <p:nvPr/>
        </p:nvGrpSpPr>
        <p:grpSpPr>
          <a:xfrm>
            <a:off x="6598685" y="5350923"/>
            <a:ext cx="4915147" cy="363663"/>
            <a:chOff x="1729429" y="5448242"/>
            <a:chExt cx="5170918" cy="542443"/>
          </a:xfrm>
        </p:grpSpPr>
        <p:cxnSp>
          <p:nvCxnSpPr>
            <p:cNvPr id="17" name="Přímá spojnice 16">
              <a:extLst>
                <a:ext uri="{FF2B5EF4-FFF2-40B4-BE49-F238E27FC236}">
                  <a16:creationId xmlns:a16="http://schemas.microsoft.com/office/drawing/2014/main" id="{04E18F20-9801-440A-9334-259B8FA88673}"/>
                </a:ext>
              </a:extLst>
            </p:cNvPr>
            <p:cNvCxnSpPr>
              <a:cxnSpLocks/>
              <a:stCxn id="24" idx="2"/>
            </p:cNvCxnSpPr>
            <p:nvPr/>
          </p:nvCxnSpPr>
          <p:spPr>
            <a:xfrm>
              <a:off x="1729429" y="5553044"/>
              <a:ext cx="164380" cy="427961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17">
              <a:extLst>
                <a:ext uri="{FF2B5EF4-FFF2-40B4-BE49-F238E27FC236}">
                  <a16:creationId xmlns:a16="http://schemas.microsoft.com/office/drawing/2014/main" id="{E6CAF974-9E2B-4DE3-A4F0-BBCAC610D00B}"/>
                </a:ext>
              </a:extLst>
            </p:cNvPr>
            <p:cNvCxnSpPr>
              <a:cxnSpLocks/>
              <a:stCxn id="24" idx="6"/>
            </p:cNvCxnSpPr>
            <p:nvPr/>
          </p:nvCxnSpPr>
          <p:spPr>
            <a:xfrm flipH="1">
              <a:off x="1893816" y="5553044"/>
              <a:ext cx="171086" cy="427961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nice 20">
              <a:extLst>
                <a:ext uri="{FF2B5EF4-FFF2-40B4-BE49-F238E27FC236}">
                  <a16:creationId xmlns:a16="http://schemas.microsoft.com/office/drawing/2014/main" id="{FF817797-40EB-45E9-B335-D21BCD7CEEF6}"/>
                </a:ext>
              </a:extLst>
            </p:cNvPr>
            <p:cNvCxnSpPr>
              <a:cxnSpLocks/>
              <a:stCxn id="25" idx="2"/>
            </p:cNvCxnSpPr>
            <p:nvPr/>
          </p:nvCxnSpPr>
          <p:spPr>
            <a:xfrm>
              <a:off x="3554343" y="5565679"/>
              <a:ext cx="185620" cy="421739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Přímá spojnice 21">
              <a:extLst>
                <a:ext uri="{FF2B5EF4-FFF2-40B4-BE49-F238E27FC236}">
                  <a16:creationId xmlns:a16="http://schemas.microsoft.com/office/drawing/2014/main" id="{D27E7518-F596-4AFC-83F2-C0B9D787E5B3}"/>
                </a:ext>
              </a:extLst>
            </p:cNvPr>
            <p:cNvCxnSpPr>
              <a:cxnSpLocks/>
              <a:stCxn id="25" idx="6"/>
            </p:cNvCxnSpPr>
            <p:nvPr/>
          </p:nvCxnSpPr>
          <p:spPr>
            <a:xfrm flipH="1">
              <a:off x="3734116" y="5565679"/>
              <a:ext cx="218042" cy="425006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Skupina 22">
              <a:extLst>
                <a:ext uri="{FF2B5EF4-FFF2-40B4-BE49-F238E27FC236}">
                  <a16:creationId xmlns:a16="http://schemas.microsoft.com/office/drawing/2014/main" id="{A4DD6449-2A36-4096-B4CD-4C29F8A0A9A5}"/>
                </a:ext>
              </a:extLst>
            </p:cNvPr>
            <p:cNvGrpSpPr/>
            <p:nvPr/>
          </p:nvGrpSpPr>
          <p:grpSpPr>
            <a:xfrm>
              <a:off x="1729429" y="5448242"/>
              <a:ext cx="5170918" cy="473308"/>
              <a:chOff x="1690340" y="5456788"/>
              <a:chExt cx="5170918" cy="473308"/>
            </a:xfrm>
          </p:grpSpPr>
          <p:sp>
            <p:nvSpPr>
              <p:cNvPr id="24" name="Ovál 23">
                <a:extLst>
                  <a:ext uri="{FF2B5EF4-FFF2-40B4-BE49-F238E27FC236}">
                    <a16:creationId xmlns:a16="http://schemas.microsoft.com/office/drawing/2014/main" id="{51329B74-538C-4B9E-A9E7-E7BD4D544011}"/>
                  </a:ext>
                </a:extLst>
              </p:cNvPr>
              <p:cNvSpPr/>
              <p:nvPr/>
            </p:nvSpPr>
            <p:spPr>
              <a:xfrm>
                <a:off x="1690340" y="5509335"/>
                <a:ext cx="335473" cy="104510"/>
              </a:xfrm>
              <a:prstGeom prst="ellipse">
                <a:avLst/>
              </a:prstGeom>
              <a:noFill/>
              <a:ln w="254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ál 24">
                <a:extLst>
                  <a:ext uri="{FF2B5EF4-FFF2-40B4-BE49-F238E27FC236}">
                    <a16:creationId xmlns:a16="http://schemas.microsoft.com/office/drawing/2014/main" id="{1E1B0961-E8E2-4300-9581-2C312DFF9845}"/>
                  </a:ext>
                </a:extLst>
              </p:cNvPr>
              <p:cNvSpPr/>
              <p:nvPr/>
            </p:nvSpPr>
            <p:spPr>
              <a:xfrm>
                <a:off x="3515254" y="5520353"/>
                <a:ext cx="397815" cy="107743"/>
              </a:xfrm>
              <a:prstGeom prst="ellipse">
                <a:avLst/>
              </a:prstGeom>
              <a:noFill/>
              <a:ln w="254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ál 25">
                <a:extLst>
                  <a:ext uri="{FF2B5EF4-FFF2-40B4-BE49-F238E27FC236}">
                    <a16:creationId xmlns:a16="http://schemas.microsoft.com/office/drawing/2014/main" id="{20E6C78C-2057-4D1D-B16D-DB4938F14BC7}"/>
                  </a:ext>
                </a:extLst>
              </p:cNvPr>
              <p:cNvSpPr/>
              <p:nvPr/>
            </p:nvSpPr>
            <p:spPr>
              <a:xfrm>
                <a:off x="5475960" y="5456788"/>
                <a:ext cx="495368" cy="107743"/>
              </a:xfrm>
              <a:prstGeom prst="ellipse">
                <a:avLst/>
              </a:prstGeom>
              <a:noFill/>
              <a:ln w="254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7" name="Přímá spojnice 26">
                <a:extLst>
                  <a:ext uri="{FF2B5EF4-FFF2-40B4-BE49-F238E27FC236}">
                    <a16:creationId xmlns:a16="http://schemas.microsoft.com/office/drawing/2014/main" id="{FA29335F-8AAD-4113-844B-BD61CB4350CE}"/>
                  </a:ext>
                </a:extLst>
              </p:cNvPr>
              <p:cNvCxnSpPr>
                <a:cxnSpLocks/>
                <a:stCxn id="26" idx="2"/>
              </p:cNvCxnSpPr>
              <p:nvPr/>
            </p:nvCxnSpPr>
            <p:spPr>
              <a:xfrm>
                <a:off x="5475960" y="5510660"/>
                <a:ext cx="212619" cy="419436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Přímá spojnice 27">
                <a:extLst>
                  <a:ext uri="{FF2B5EF4-FFF2-40B4-BE49-F238E27FC236}">
                    <a16:creationId xmlns:a16="http://schemas.microsoft.com/office/drawing/2014/main" id="{F8082AA1-A786-403D-BA51-10262EB96865}"/>
                  </a:ext>
                </a:extLst>
              </p:cNvPr>
              <p:cNvCxnSpPr>
                <a:cxnSpLocks/>
                <a:stCxn id="26" idx="6"/>
              </p:cNvCxnSpPr>
              <p:nvPr/>
            </p:nvCxnSpPr>
            <p:spPr>
              <a:xfrm flipH="1">
                <a:off x="5688586" y="5510660"/>
                <a:ext cx="282742" cy="419436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ovéPole 28">
                <a:extLst>
                  <a:ext uri="{FF2B5EF4-FFF2-40B4-BE49-F238E27FC236}">
                    <a16:creationId xmlns:a16="http://schemas.microsoft.com/office/drawing/2014/main" id="{437A8A28-6E49-46DE-A1C2-D2EEA63B78D3}"/>
                  </a:ext>
                </a:extLst>
              </p:cNvPr>
              <p:cNvSpPr txBox="1"/>
              <p:nvPr/>
            </p:nvSpPr>
            <p:spPr>
              <a:xfrm>
                <a:off x="2021575" y="5472612"/>
                <a:ext cx="89159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2000" dirty="0">
                    <a:solidFill>
                      <a:srgbClr val="0070C0"/>
                    </a:solidFill>
                  </a:rPr>
                  <a:t>R = 0.6</a:t>
                </a:r>
                <a:endParaRPr lang="en-US" sz="20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30" name="TextovéPole 29">
                <a:extLst>
                  <a:ext uri="{FF2B5EF4-FFF2-40B4-BE49-F238E27FC236}">
                    <a16:creationId xmlns:a16="http://schemas.microsoft.com/office/drawing/2014/main" id="{69C2F528-39D5-4589-BE23-5DBFC4E60C63}"/>
                  </a:ext>
                </a:extLst>
              </p:cNvPr>
              <p:cNvSpPr txBox="1"/>
              <p:nvPr/>
            </p:nvSpPr>
            <p:spPr>
              <a:xfrm>
                <a:off x="3912239" y="5472612"/>
                <a:ext cx="891591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2000" dirty="0">
                    <a:solidFill>
                      <a:srgbClr val="0070C0"/>
                    </a:solidFill>
                  </a:rPr>
                  <a:t>R = 0.8</a:t>
                </a:r>
                <a:endParaRPr lang="en-US" sz="20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31" name="TextovéPole 30">
                <a:extLst>
                  <a:ext uri="{FF2B5EF4-FFF2-40B4-BE49-F238E27FC236}">
                    <a16:creationId xmlns:a16="http://schemas.microsoft.com/office/drawing/2014/main" id="{E8470D00-A7A3-4F7C-A2C5-C83F948EB90E}"/>
                  </a:ext>
                </a:extLst>
              </p:cNvPr>
              <p:cNvSpPr txBox="1"/>
              <p:nvPr/>
            </p:nvSpPr>
            <p:spPr>
              <a:xfrm>
                <a:off x="5969667" y="5456788"/>
                <a:ext cx="89159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2000" dirty="0">
                    <a:solidFill>
                      <a:srgbClr val="0070C0"/>
                    </a:solidFill>
                  </a:rPr>
                  <a:t>R = 1.0</a:t>
                </a:r>
                <a:endParaRPr lang="en-US" sz="2000" dirty="0">
                  <a:solidFill>
                    <a:srgbClr val="0070C0"/>
                  </a:solidFill>
                </a:endParaRPr>
              </a:p>
            </p:txBody>
          </p:sp>
        </p:grpSp>
      </p:grpSp>
      <p:grpSp>
        <p:nvGrpSpPr>
          <p:cNvPr id="32" name="Skupina 31">
            <a:extLst>
              <a:ext uri="{FF2B5EF4-FFF2-40B4-BE49-F238E27FC236}">
                <a16:creationId xmlns:a16="http://schemas.microsoft.com/office/drawing/2014/main" id="{CDE589DB-3951-45A6-BC5B-07F3862EBCA1}"/>
              </a:ext>
            </a:extLst>
          </p:cNvPr>
          <p:cNvGrpSpPr/>
          <p:nvPr/>
        </p:nvGrpSpPr>
        <p:grpSpPr>
          <a:xfrm>
            <a:off x="6461643" y="715624"/>
            <a:ext cx="5088727" cy="359979"/>
            <a:chOff x="1729429" y="255635"/>
            <a:chExt cx="5023369" cy="490527"/>
          </a:xfrm>
        </p:grpSpPr>
        <p:sp>
          <p:nvSpPr>
            <p:cNvPr id="33" name="Ovál 32">
              <a:extLst>
                <a:ext uri="{FF2B5EF4-FFF2-40B4-BE49-F238E27FC236}">
                  <a16:creationId xmlns:a16="http://schemas.microsoft.com/office/drawing/2014/main" id="{13ED9031-8E25-47A9-8A45-073B72E1E594}"/>
                </a:ext>
              </a:extLst>
            </p:cNvPr>
            <p:cNvSpPr/>
            <p:nvPr/>
          </p:nvSpPr>
          <p:spPr>
            <a:xfrm>
              <a:off x="3560561" y="255635"/>
              <a:ext cx="203856" cy="78534"/>
            </a:xfrm>
            <a:prstGeom prst="ellipse">
              <a:avLst/>
            </a:prstGeom>
            <a:noFill/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ál 33">
              <a:extLst>
                <a:ext uri="{FF2B5EF4-FFF2-40B4-BE49-F238E27FC236}">
                  <a16:creationId xmlns:a16="http://schemas.microsoft.com/office/drawing/2014/main" id="{61502CFC-59DA-4C91-B2D5-40A2A6591C42}"/>
                </a:ext>
              </a:extLst>
            </p:cNvPr>
            <p:cNvSpPr/>
            <p:nvPr/>
          </p:nvSpPr>
          <p:spPr>
            <a:xfrm>
              <a:off x="5586082" y="255635"/>
              <a:ext cx="275125" cy="98992"/>
            </a:xfrm>
            <a:prstGeom prst="ellipse">
              <a:avLst/>
            </a:prstGeom>
            <a:noFill/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ál 34">
              <a:extLst>
                <a:ext uri="{FF2B5EF4-FFF2-40B4-BE49-F238E27FC236}">
                  <a16:creationId xmlns:a16="http://schemas.microsoft.com/office/drawing/2014/main" id="{D29AD7A6-E394-4010-B9EA-13514FBDDE15}"/>
                </a:ext>
              </a:extLst>
            </p:cNvPr>
            <p:cNvSpPr/>
            <p:nvPr/>
          </p:nvSpPr>
          <p:spPr>
            <a:xfrm>
              <a:off x="1729429" y="257729"/>
              <a:ext cx="135282" cy="49496"/>
            </a:xfrm>
            <a:prstGeom prst="ellipse">
              <a:avLst/>
            </a:prstGeom>
            <a:noFill/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Skupina 35">
              <a:extLst>
                <a:ext uri="{FF2B5EF4-FFF2-40B4-BE49-F238E27FC236}">
                  <a16:creationId xmlns:a16="http://schemas.microsoft.com/office/drawing/2014/main" id="{38ED08BF-D1AD-4927-B371-5E53CC1B8A94}"/>
                </a:ext>
              </a:extLst>
            </p:cNvPr>
            <p:cNvGrpSpPr/>
            <p:nvPr/>
          </p:nvGrpSpPr>
          <p:grpSpPr>
            <a:xfrm>
              <a:off x="1729429" y="267564"/>
              <a:ext cx="5023369" cy="478598"/>
              <a:chOff x="1729429" y="260732"/>
              <a:chExt cx="5023369" cy="478598"/>
            </a:xfrm>
          </p:grpSpPr>
          <p:cxnSp>
            <p:nvCxnSpPr>
              <p:cNvPr id="37" name="Přímá spojnice 36">
                <a:extLst>
                  <a:ext uri="{FF2B5EF4-FFF2-40B4-BE49-F238E27FC236}">
                    <a16:creationId xmlns:a16="http://schemas.microsoft.com/office/drawing/2014/main" id="{13C972C9-CAB9-432D-8D40-72A758CD7B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60561" y="260732"/>
                <a:ext cx="103345" cy="437498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Přímá spojnice 37">
                <a:extLst>
                  <a:ext uri="{FF2B5EF4-FFF2-40B4-BE49-F238E27FC236}">
                    <a16:creationId xmlns:a16="http://schemas.microsoft.com/office/drawing/2014/main" id="{B4DC548A-3330-47C5-80D2-2D3A547CF22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63907" y="260732"/>
                <a:ext cx="100510" cy="437498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Přímá spojnice 38">
                <a:extLst>
                  <a:ext uri="{FF2B5EF4-FFF2-40B4-BE49-F238E27FC236}">
                    <a16:creationId xmlns:a16="http://schemas.microsoft.com/office/drawing/2014/main" id="{3F3524B8-B940-4CA7-A87B-8075FBA91C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86082" y="270961"/>
                <a:ext cx="126097" cy="431877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Přímá spojnice 39">
                <a:extLst>
                  <a:ext uri="{FF2B5EF4-FFF2-40B4-BE49-F238E27FC236}">
                    <a16:creationId xmlns:a16="http://schemas.microsoft.com/office/drawing/2014/main" id="{C9498997-91C0-4508-AD41-824EB3AE7B0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12185" y="270961"/>
                <a:ext cx="149022" cy="431877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Přímá spojnice 40">
                <a:extLst>
                  <a:ext uri="{FF2B5EF4-FFF2-40B4-BE49-F238E27FC236}">
                    <a16:creationId xmlns:a16="http://schemas.microsoft.com/office/drawing/2014/main" id="{E04A03DF-0E08-4B48-9253-D97606122537}"/>
                  </a:ext>
                </a:extLst>
              </p:cNvPr>
              <p:cNvCxnSpPr>
                <a:cxnSpLocks/>
                <a:stCxn id="35" idx="2"/>
              </p:cNvCxnSpPr>
              <p:nvPr/>
            </p:nvCxnSpPr>
            <p:spPr>
              <a:xfrm>
                <a:off x="1729429" y="282477"/>
                <a:ext cx="79011" cy="456853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Přímá spojnice 41">
                <a:extLst>
                  <a:ext uri="{FF2B5EF4-FFF2-40B4-BE49-F238E27FC236}">
                    <a16:creationId xmlns:a16="http://schemas.microsoft.com/office/drawing/2014/main" id="{6FE3CE3E-D72C-48C8-8352-8EEB3513A952}"/>
                  </a:ext>
                </a:extLst>
              </p:cNvPr>
              <p:cNvCxnSpPr>
                <a:cxnSpLocks/>
                <a:stCxn id="35" idx="6"/>
              </p:cNvCxnSpPr>
              <p:nvPr/>
            </p:nvCxnSpPr>
            <p:spPr>
              <a:xfrm flipH="1">
                <a:off x="1808442" y="282477"/>
                <a:ext cx="56270" cy="456853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ovéPole 42">
                <a:extLst>
                  <a:ext uri="{FF2B5EF4-FFF2-40B4-BE49-F238E27FC236}">
                    <a16:creationId xmlns:a16="http://schemas.microsoft.com/office/drawing/2014/main" id="{6A11D1D1-8205-4593-B022-6F9C74ADAA08}"/>
                  </a:ext>
                </a:extLst>
              </p:cNvPr>
              <p:cNvSpPr txBox="1"/>
              <p:nvPr/>
            </p:nvSpPr>
            <p:spPr>
              <a:xfrm>
                <a:off x="1896611" y="293709"/>
                <a:ext cx="89159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2000" dirty="0">
                    <a:solidFill>
                      <a:srgbClr val="0070C0"/>
                    </a:solidFill>
                  </a:rPr>
                  <a:t>R = 0.2</a:t>
                </a:r>
                <a:endParaRPr lang="en-US" sz="20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44" name="TextovéPole 43">
                <a:extLst>
                  <a:ext uri="{FF2B5EF4-FFF2-40B4-BE49-F238E27FC236}">
                    <a16:creationId xmlns:a16="http://schemas.microsoft.com/office/drawing/2014/main" id="{EEB39CCF-153E-4D55-A6B9-6824DED3C67B}"/>
                  </a:ext>
                </a:extLst>
              </p:cNvPr>
              <p:cNvSpPr txBox="1"/>
              <p:nvPr/>
            </p:nvSpPr>
            <p:spPr>
              <a:xfrm>
                <a:off x="3804048" y="286844"/>
                <a:ext cx="89159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2000" dirty="0">
                    <a:solidFill>
                      <a:srgbClr val="0070C0"/>
                    </a:solidFill>
                  </a:rPr>
                  <a:t>R = 0.3</a:t>
                </a:r>
                <a:endParaRPr lang="en-US" sz="20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45" name="TextovéPole 44">
                <a:extLst>
                  <a:ext uri="{FF2B5EF4-FFF2-40B4-BE49-F238E27FC236}">
                    <a16:creationId xmlns:a16="http://schemas.microsoft.com/office/drawing/2014/main" id="{B55BABA0-D047-4717-9365-0251710591C1}"/>
                  </a:ext>
                </a:extLst>
              </p:cNvPr>
              <p:cNvSpPr txBox="1"/>
              <p:nvPr/>
            </p:nvSpPr>
            <p:spPr>
              <a:xfrm>
                <a:off x="5861207" y="301961"/>
                <a:ext cx="89159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2000" dirty="0">
                    <a:solidFill>
                      <a:srgbClr val="0070C0"/>
                    </a:solidFill>
                  </a:rPr>
                  <a:t>R = 0.4</a:t>
                </a:r>
                <a:endParaRPr lang="en-US" sz="2000" dirty="0">
                  <a:solidFill>
                    <a:srgbClr val="0070C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188854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>
            <a:extLst>
              <a:ext uri="{FF2B5EF4-FFF2-40B4-BE49-F238E27FC236}">
                <a16:creationId xmlns:a16="http://schemas.microsoft.com/office/drawing/2014/main" id="{489D6829-839A-45FF-9195-4DB0740D9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907" y="89474"/>
            <a:ext cx="10596934" cy="809927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Constraints from R</a:t>
            </a:r>
            <a:r>
              <a:rPr lang="en-US" sz="3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AA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ratio of large/small jet radii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B68216E1-3EC0-4DC6-B077-2A2204BA1ED8}"/>
              </a:ext>
            </a:extLst>
          </p:cNvPr>
          <p:cNvSpPr/>
          <p:nvPr/>
        </p:nvSpPr>
        <p:spPr>
          <a:xfrm>
            <a:off x="6096000" y="1529980"/>
            <a:ext cx="3706724" cy="132343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Significant constraints 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on models of jet quenching, medium response, wide angle radiation …</a:t>
            </a:r>
          </a:p>
        </p:txBody>
      </p:sp>
      <p:sp>
        <p:nvSpPr>
          <p:cNvPr id="14" name="Zástupný symbol pro číslo snímku 6">
            <a:extLst>
              <a:ext uri="{FF2B5EF4-FFF2-40B4-BE49-F238E27FC236}">
                <a16:creationId xmlns:a16="http://schemas.microsoft.com/office/drawing/2014/main" id="{F0AEB063-04C7-4E51-AAD7-C78D0315EC66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fld id="{54D3CF50-0E99-40AE-AD93-09FB68BF3BBF}" type="slidenum">
              <a:rPr lang="en-US" altLang="en-US" sz="1200">
                <a:solidFill>
                  <a:srgbClr val="898989"/>
                </a:solidFill>
              </a:rPr>
              <a:pPr algn="r"/>
              <a:t>44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428B349-C44C-446C-B4FF-6D53AA47FE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98" y="1114922"/>
            <a:ext cx="5265982" cy="5377953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3FD127D0-E3CF-4656-B537-6F98ED6F6846}"/>
              </a:ext>
            </a:extLst>
          </p:cNvPr>
          <p:cNvSpPr/>
          <p:nvPr/>
        </p:nvSpPr>
        <p:spPr>
          <a:xfrm>
            <a:off x="567890" y="940319"/>
            <a:ext cx="2518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CMS, JHEP 05 (2021) 284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4980504-CBAC-4DB7-BC6F-2894BFD086EE}"/>
              </a:ext>
            </a:extLst>
          </p:cNvPr>
          <p:cNvSpPr txBox="1"/>
          <p:nvPr/>
        </p:nvSpPr>
        <p:spPr>
          <a:xfrm>
            <a:off x="5592038" y="4807438"/>
            <a:ext cx="607999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Models:</a:t>
            </a:r>
          </a:p>
          <a:p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Hybrid: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D.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Pablos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PRL 124 (2020) 052301</a:t>
            </a:r>
          </a:p>
          <a:p>
            <a:r>
              <a:rPr lang="en-US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MARTINI: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Schenke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C. Gale and S. Jeon, </a:t>
            </a:r>
          </a:p>
          <a:p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PRC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80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(2009) 054913</a:t>
            </a:r>
          </a:p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LBT:          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Y. He, S. Cao, W. Chen, T. Luo, L.-G. Pang, X.-N. Wang, </a:t>
            </a:r>
          </a:p>
          <a:p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PRC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99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(2019) 054911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0F988B21-C004-4A03-9AEF-11C529832717}"/>
              </a:ext>
            </a:extLst>
          </p:cNvPr>
          <p:cNvSpPr txBox="1"/>
          <p:nvPr/>
        </p:nvSpPr>
        <p:spPr>
          <a:xfrm>
            <a:off x="5994374" y="3547872"/>
            <a:ext cx="50811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See the CMS paper for more comparisons</a:t>
            </a: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 all models that get the jet R</a:t>
            </a:r>
            <a:r>
              <a:rPr lang="en-US" sz="20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AA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ratio get also</a:t>
            </a: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inclusive jet R</a:t>
            </a:r>
            <a:r>
              <a:rPr lang="en-US" sz="20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AA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4C1F961-B42C-45C4-B341-111DB54D9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75687"/>
            <a:ext cx="2743438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681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40080F52-DEFA-69A0-3680-C0ACA35277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48" r="57304"/>
          <a:stretch/>
        </p:blipFill>
        <p:spPr>
          <a:xfrm>
            <a:off x="3783487" y="2490359"/>
            <a:ext cx="1866383" cy="48554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56DD19A-72F0-91ED-A378-C10D568EE5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13" t="1365"/>
          <a:stretch/>
        </p:blipFill>
        <p:spPr>
          <a:xfrm>
            <a:off x="647644" y="2401459"/>
            <a:ext cx="2394890" cy="5495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2A1631-CC51-33FF-D2DC-A109A2967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445" y="-192307"/>
            <a:ext cx="12118712" cy="1470832"/>
          </a:xfrm>
        </p:spPr>
        <p:txBody>
          <a:bodyPr>
            <a:normAutofit/>
          </a:bodyPr>
          <a:lstStyle/>
          <a:p>
            <a:r>
              <a:rPr lang="cs-CZ" sz="3600" dirty="0" err="1">
                <a:solidFill>
                  <a:srgbClr val="0070C0"/>
                </a:solidFill>
                <a:latin typeface="+mn-lt"/>
              </a:rPr>
              <a:t>Large</a:t>
            </a:r>
            <a:r>
              <a:rPr lang="cs-CZ" sz="3600" dirty="0">
                <a:solidFill>
                  <a:srgbClr val="0070C0"/>
                </a:solidFill>
                <a:latin typeface="+mn-lt"/>
              </a:rPr>
              <a:t> R re</a:t>
            </a:r>
            <a:r>
              <a:rPr lang="en-US" sz="3600" dirty="0">
                <a:solidFill>
                  <a:srgbClr val="0070C0"/>
                </a:solidFill>
                <a:latin typeface="+mn-lt"/>
              </a:rPr>
              <a:t>clustered </a:t>
            </a:r>
            <a:r>
              <a:rPr lang="cs-CZ" sz="3600" dirty="0" err="1">
                <a:solidFill>
                  <a:srgbClr val="0070C0"/>
                </a:solidFill>
                <a:latin typeface="+mn-lt"/>
              </a:rPr>
              <a:t>jets</a:t>
            </a:r>
            <a:r>
              <a:rPr lang="en-US" sz="3600" dirty="0">
                <a:solidFill>
                  <a:srgbClr val="0070C0"/>
                </a:solidFill>
                <a:latin typeface="+mn-lt"/>
              </a:rPr>
              <a:t> with multiple sub-jets</a:t>
            </a:r>
            <a:endParaRPr lang="cs-CZ" sz="36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06EE2D-F08A-5901-8360-43D6F837E28E}"/>
              </a:ext>
            </a:extLst>
          </p:cNvPr>
          <p:cNvSpPr txBox="1"/>
          <p:nvPr/>
        </p:nvSpPr>
        <p:spPr>
          <a:xfrm>
            <a:off x="9488042" y="678927"/>
            <a:ext cx="17613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i="1" dirty="0"/>
              <a:t>ATLAS, </a:t>
            </a:r>
            <a:r>
              <a:rPr lang="cs-CZ" sz="1200" i="1" dirty="0" err="1"/>
              <a:t>arXiV</a:t>
            </a:r>
            <a:r>
              <a:rPr lang="cs-CZ" sz="1200" i="1" dirty="0"/>
              <a:t> 2301.05606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45A00B9-CEF3-4DB8-A3A5-AC7A39DA59BA}"/>
              </a:ext>
            </a:extLst>
          </p:cNvPr>
          <p:cNvGrpSpPr/>
          <p:nvPr/>
        </p:nvGrpSpPr>
        <p:grpSpPr>
          <a:xfrm>
            <a:off x="55739" y="2905102"/>
            <a:ext cx="6186035" cy="3176513"/>
            <a:chOff x="247289" y="1245860"/>
            <a:chExt cx="6186035" cy="3176513"/>
          </a:xfrm>
        </p:grpSpPr>
        <p:pic>
          <p:nvPicPr>
            <p:cNvPr id="28" name="Picture 27" descr="Chart, scatter chart, box and whisker chart&#10;&#10;Description automatically generated">
              <a:extLst>
                <a:ext uri="{FF2B5EF4-FFF2-40B4-BE49-F238E27FC236}">
                  <a16:creationId xmlns:a16="http://schemas.microsoft.com/office/drawing/2014/main" id="{C3E90BB8-4BEE-65D8-ADB7-45229C89C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7797" y="1245860"/>
              <a:ext cx="3305527" cy="3173507"/>
            </a:xfrm>
            <a:prstGeom prst="rect">
              <a:avLst/>
            </a:prstGeom>
          </p:spPr>
        </p:pic>
        <p:pic>
          <p:nvPicPr>
            <p:cNvPr id="19" name="Picture 18" descr="Chart, scatter chart, box and whisker chart&#10;&#10;Description automatically generated">
              <a:extLst>
                <a:ext uri="{FF2B5EF4-FFF2-40B4-BE49-F238E27FC236}">
                  <a16:creationId xmlns:a16="http://schemas.microsoft.com/office/drawing/2014/main" id="{DE7A6E58-A845-9045-DB82-6B48534F8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289" y="1248866"/>
              <a:ext cx="3305528" cy="3173507"/>
            </a:xfrm>
            <a:prstGeom prst="rect">
              <a:avLst/>
            </a:prstGeom>
          </p:spPr>
        </p:pic>
      </p:grpSp>
      <p:pic>
        <p:nvPicPr>
          <p:cNvPr id="21" name="Picture 20" descr="Chart, scatter chart&#10;&#10;Description automatically generated">
            <a:extLst>
              <a:ext uri="{FF2B5EF4-FFF2-40B4-BE49-F238E27FC236}">
                <a16:creationId xmlns:a16="http://schemas.microsoft.com/office/drawing/2014/main" id="{DBE72E0F-48CB-5FA8-E83F-56C7A1FAAD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2" t="1862" r="3629" b="2529"/>
          <a:stretch/>
        </p:blipFill>
        <p:spPr>
          <a:xfrm>
            <a:off x="6654181" y="955925"/>
            <a:ext cx="4595162" cy="309210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9E973E2-DB03-FB4E-30AE-1ACD38F8A98D}"/>
              </a:ext>
            </a:extLst>
          </p:cNvPr>
          <p:cNvSpPr txBox="1"/>
          <p:nvPr/>
        </p:nvSpPr>
        <p:spPr>
          <a:xfrm>
            <a:off x="6403797" y="4153933"/>
            <a:ext cx="5703911" cy="25545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Significant difference in quenching of large-R jets with single sub-jet and those with more complex substructure: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j</a:t>
            </a:r>
            <a:r>
              <a:rPr lang="en-US" sz="2000" dirty="0"/>
              <a:t>ets with hard internal </a:t>
            </a:r>
            <a:r>
              <a:rPr lang="en-US" sz="2000" dirty="0" err="1"/>
              <a:t>splitings</a:t>
            </a:r>
            <a:r>
              <a:rPr lang="en-US" sz="2000" dirty="0"/>
              <a:t> lose more energy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sym typeface="Wingdings" panose="05000000000000000000" pitchFamily="2" charset="2"/>
              </a:rPr>
              <a:t>m</a:t>
            </a:r>
            <a:r>
              <a:rPr lang="en-US" sz="2000" dirty="0">
                <a:sym typeface="Wingdings" panose="05000000000000000000" pitchFamily="2" charset="2"/>
              </a:rPr>
              <a:t>edium is</a:t>
            </a:r>
            <a:r>
              <a:rPr lang="en-US" sz="2000" dirty="0">
                <a:effectLst/>
              </a:rPr>
              <a:t> </a:t>
            </a:r>
            <a:r>
              <a:rPr lang="en-US" sz="2000" dirty="0"/>
              <a:t>not able to</a:t>
            </a:r>
            <a:r>
              <a:rPr lang="en-US" sz="2000" dirty="0">
                <a:effectLst/>
              </a:rPr>
              <a:t> resolve partonic fragments </a:t>
            </a:r>
          </a:p>
          <a:p>
            <a:r>
              <a:rPr lang="en-US" sz="2000" dirty="0"/>
              <a:t>     </a:t>
            </a:r>
            <a:r>
              <a:rPr lang="en-US" sz="2000" dirty="0">
                <a:effectLst/>
              </a:rPr>
              <a:t>below a certain </a:t>
            </a:r>
            <a:r>
              <a:rPr lang="en-US" sz="2000" dirty="0"/>
              <a:t>transverse </a:t>
            </a:r>
            <a:r>
              <a:rPr lang="en-US" sz="2000" dirty="0">
                <a:effectLst/>
              </a:rPr>
              <a:t>scale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en-US" sz="2000" dirty="0"/>
              <a:t> important input for understanding the role of       </a:t>
            </a:r>
          </a:p>
          <a:p>
            <a:r>
              <a:rPr lang="en-US" sz="2000" dirty="0"/>
              <a:t>     color decoherence in jet quenching</a:t>
            </a:r>
            <a:endParaRPr lang="cs-CZ" sz="20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C4CA430-0257-23AD-C32F-0B76CD843AE6}"/>
              </a:ext>
            </a:extLst>
          </p:cNvPr>
          <p:cNvSpPr txBox="1"/>
          <p:nvPr/>
        </p:nvSpPr>
        <p:spPr>
          <a:xfrm>
            <a:off x="695879" y="967320"/>
            <a:ext cx="5330775" cy="13234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en-US" sz="1600" dirty="0"/>
              <a:t>Reconstruct anti-kt jets with R = 1 by re-clustering </a:t>
            </a:r>
          </a:p>
          <a:p>
            <a:pPr algn="just"/>
            <a:r>
              <a:rPr lang="en-US" sz="1600" dirty="0"/>
              <a:t>       anti-kt R = 0.2 jets. </a:t>
            </a:r>
          </a:p>
          <a:p>
            <a:pPr marL="342900" indent="-342900" algn="just">
              <a:buAutoNum type="arabicPeriod" startAt="2"/>
            </a:pPr>
            <a:r>
              <a:rPr lang="en-US" sz="1600" dirty="0"/>
              <a:t>Large-R jet constituents are next re-clustered using kt.</a:t>
            </a:r>
          </a:p>
          <a:p>
            <a:pPr marL="342900" indent="-342900" algn="just">
              <a:buAutoNum type="arabicPeriod" startAt="2"/>
            </a:pPr>
            <a:r>
              <a:rPr lang="en-US" sz="1600" dirty="0"/>
              <a:t>Splitting parameters √d</a:t>
            </a:r>
            <a:r>
              <a:rPr lang="en-US" sz="1600" baseline="-25000" dirty="0"/>
              <a:t>12</a:t>
            </a:r>
            <a:r>
              <a:rPr lang="en-US" sz="1600" dirty="0"/>
              <a:t> (</a:t>
            </a:r>
            <a:r>
              <a:rPr lang="en-US" sz="1600" dirty="0" err="1"/>
              <a:t>p</a:t>
            </a:r>
            <a:r>
              <a:rPr lang="en-US" sz="1600" baseline="-25000" dirty="0" err="1"/>
              <a:t>T</a:t>
            </a:r>
            <a:r>
              <a:rPr lang="en-US" sz="1600" baseline="-25000" dirty="0"/>
              <a:t> </a:t>
            </a:r>
            <a:r>
              <a:rPr lang="en-US" sz="1600" dirty="0"/>
              <a:t>scale) and ΔR</a:t>
            </a:r>
            <a:r>
              <a:rPr lang="en-US" sz="1600" baseline="-25000" dirty="0"/>
              <a:t>12 </a:t>
            </a:r>
            <a:r>
              <a:rPr lang="en-US" sz="1600" dirty="0"/>
              <a:t>(angular separation) for the hardest splitting in the jet are studied.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154C521-E00E-8297-6767-496409968CBC}"/>
              </a:ext>
            </a:extLst>
          </p:cNvPr>
          <p:cNvSpPr txBox="1"/>
          <p:nvPr/>
        </p:nvSpPr>
        <p:spPr>
          <a:xfrm>
            <a:off x="265445" y="5938290"/>
            <a:ext cx="644080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Casalderrey-Solana</a:t>
            </a:r>
            <a:r>
              <a:rPr kumimoji="0" lang="cs-CZ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cs-CZ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Mehtar-Tani</a:t>
            </a:r>
            <a:r>
              <a:rPr kumimoji="0" lang="cs-CZ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cs-CZ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Salgado</a:t>
            </a:r>
            <a:r>
              <a:rPr kumimoji="0" lang="cs-CZ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Tywoniuk</a:t>
            </a:r>
            <a:r>
              <a:rPr kumimoji="0" lang="cs-CZ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N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cs-CZ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967 (2017) 564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772FA87-4BAD-4178-8EF7-4EF44FF315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16064"/>
            <a:ext cx="2743200" cy="365125"/>
          </a:xfrm>
        </p:spPr>
        <p:txBody>
          <a:bodyPr/>
          <a:lstStyle/>
          <a:p>
            <a:r>
              <a:rPr lang="en-US" dirty="0"/>
              <a:t>Jana Bielcikova (CTU Prague)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707BCCE-E1C3-45D8-AC03-ED6FD49B8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6FAF3CA6-12DF-4CCC-A9FE-B0B91F450A0E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9930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2E1D92-AB82-4DBE-94C2-06108D444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3" y="-143275"/>
            <a:ext cx="11836292" cy="1200329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Larger R and lower jet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3600" baseline="-250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3600" baseline="-25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3D8E5C0B-929B-4A69-8368-18C381B90EBC}"/>
              </a:ext>
            </a:extLst>
          </p:cNvPr>
          <p:cNvSpPr/>
          <p:nvPr/>
        </p:nvSpPr>
        <p:spPr>
          <a:xfrm>
            <a:off x="2529081" y="5386503"/>
            <a:ext cx="6089102" cy="13234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Encouraging results using ML reported by ALICE: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improved precision and extended reach in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000" baseline="-25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ata will ena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ble to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constrain model predictions and </a:t>
            </a: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allow for comparison with RHIC           … see next slide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E5DD95D2-77C1-4B57-BD73-CBD80D494021}"/>
              </a:ext>
            </a:extLst>
          </p:cNvPr>
          <p:cNvGrpSpPr/>
          <p:nvPr/>
        </p:nvGrpSpPr>
        <p:grpSpPr>
          <a:xfrm>
            <a:off x="609870" y="861491"/>
            <a:ext cx="7907418" cy="4316647"/>
            <a:chOff x="495599" y="638853"/>
            <a:chExt cx="7907418" cy="4316647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FFBB771F-85C8-4A0B-A6EA-2D89F0FB4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599" y="1026673"/>
              <a:ext cx="3956853" cy="3859992"/>
            </a:xfrm>
            <a:prstGeom prst="rect">
              <a:avLst/>
            </a:prstGeom>
          </p:spPr>
        </p:pic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6513D239-17D6-44F8-83C0-2C87978D4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8487" y="1068509"/>
              <a:ext cx="3984530" cy="3886991"/>
            </a:xfrm>
            <a:prstGeom prst="rect">
              <a:avLst/>
            </a:prstGeom>
          </p:spPr>
        </p:pic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id="{A7E84D96-D165-48F7-9C74-09E3F0F72779}"/>
                </a:ext>
              </a:extLst>
            </p:cNvPr>
            <p:cNvSpPr txBox="1"/>
            <p:nvPr/>
          </p:nvSpPr>
          <p:spPr>
            <a:xfrm>
              <a:off x="2101178" y="638853"/>
              <a:ext cx="902656" cy="40011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 = 0.2</a:t>
              </a:r>
            </a:p>
          </p:txBody>
        </p: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B5768CD0-6D32-4100-93CB-C739AEFC689E}"/>
                </a:ext>
              </a:extLst>
            </p:cNvPr>
            <p:cNvSpPr txBox="1"/>
            <p:nvPr/>
          </p:nvSpPr>
          <p:spPr>
            <a:xfrm>
              <a:off x="5874162" y="661597"/>
              <a:ext cx="997584" cy="40011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 = 0.6</a:t>
              </a:r>
            </a:p>
          </p:txBody>
        </p:sp>
      </p:grpSp>
      <p:grpSp>
        <p:nvGrpSpPr>
          <p:cNvPr id="3" name="Skupina 2">
            <a:extLst>
              <a:ext uri="{FF2B5EF4-FFF2-40B4-BE49-F238E27FC236}">
                <a16:creationId xmlns:a16="http://schemas.microsoft.com/office/drawing/2014/main" id="{0AFCF40C-A2EE-4A97-B7FB-5C7A7062D172}"/>
              </a:ext>
            </a:extLst>
          </p:cNvPr>
          <p:cNvGrpSpPr/>
          <p:nvPr/>
        </p:nvGrpSpPr>
        <p:grpSpPr>
          <a:xfrm>
            <a:off x="8618183" y="809777"/>
            <a:ext cx="3230956" cy="3141768"/>
            <a:chOff x="8868689" y="3653705"/>
            <a:chExt cx="3230956" cy="3141768"/>
          </a:xfrm>
        </p:grpSpPr>
        <p:grpSp>
          <p:nvGrpSpPr>
            <p:cNvPr id="23" name="Skupina 22">
              <a:extLst>
                <a:ext uri="{FF2B5EF4-FFF2-40B4-BE49-F238E27FC236}">
                  <a16:creationId xmlns:a16="http://schemas.microsoft.com/office/drawing/2014/main" id="{92D12D98-E50C-4712-B2CA-7E16822026B8}"/>
                </a:ext>
              </a:extLst>
            </p:cNvPr>
            <p:cNvGrpSpPr/>
            <p:nvPr/>
          </p:nvGrpSpPr>
          <p:grpSpPr>
            <a:xfrm>
              <a:off x="8868689" y="3653705"/>
              <a:ext cx="3230956" cy="3141768"/>
              <a:chOff x="8402524" y="2931523"/>
              <a:chExt cx="3230956" cy="3141768"/>
            </a:xfrm>
          </p:grpSpPr>
          <p:pic>
            <p:nvPicPr>
              <p:cNvPr id="13" name="Obrázek 12">
                <a:extLst>
                  <a:ext uri="{FF2B5EF4-FFF2-40B4-BE49-F238E27FC236}">
                    <a16:creationId xmlns:a16="http://schemas.microsoft.com/office/drawing/2014/main" id="{FFEB5012-B360-41B0-A635-2BE255912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2524" y="2931523"/>
                <a:ext cx="3230956" cy="3141768"/>
              </a:xfrm>
              <a:prstGeom prst="rect">
                <a:avLst/>
              </a:prstGeom>
            </p:spPr>
          </p:pic>
          <p:cxnSp>
            <p:nvCxnSpPr>
              <p:cNvPr id="18" name="Přímá spojnice se šipkou 17">
                <a:extLst>
                  <a:ext uri="{FF2B5EF4-FFF2-40B4-BE49-F238E27FC236}">
                    <a16:creationId xmlns:a16="http://schemas.microsoft.com/office/drawing/2014/main" id="{0728369B-2E4F-445F-96E3-271A61B388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26295" y="3687443"/>
                <a:ext cx="0" cy="1303282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Přímá spojnice se šipkou 18">
                <a:extLst>
                  <a:ext uri="{FF2B5EF4-FFF2-40B4-BE49-F238E27FC236}">
                    <a16:creationId xmlns:a16="http://schemas.microsoft.com/office/drawing/2014/main" id="{55D95375-5799-43FB-AB40-CB19CB09AD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87439" y="5178819"/>
                <a:ext cx="0" cy="352097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TextovéPole 24">
              <a:extLst>
                <a:ext uri="{FF2B5EF4-FFF2-40B4-BE49-F238E27FC236}">
                  <a16:creationId xmlns:a16="http://schemas.microsoft.com/office/drawing/2014/main" id="{5CECF416-CC99-4C70-B443-51F88DD00941}"/>
                </a:ext>
              </a:extLst>
            </p:cNvPr>
            <p:cNvSpPr txBox="1"/>
            <p:nvPr/>
          </p:nvSpPr>
          <p:spPr>
            <a:xfrm>
              <a:off x="10350614" y="4578139"/>
              <a:ext cx="1140056" cy="64633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3x smaller</a:t>
              </a:r>
            </a:p>
            <a:p>
              <a:r>
                <a:rPr lang="en-US" dirty="0"/>
                <a:t>with ML</a:t>
              </a:r>
            </a:p>
          </p:txBody>
        </p:sp>
      </p:grpSp>
      <p:sp>
        <p:nvSpPr>
          <p:cNvPr id="20" name="Zástupný symbol pro číslo snímku 6">
            <a:extLst>
              <a:ext uri="{FF2B5EF4-FFF2-40B4-BE49-F238E27FC236}">
                <a16:creationId xmlns:a16="http://schemas.microsoft.com/office/drawing/2014/main" id="{A12820C0-1763-4215-904C-64C7BDA8DD8B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fld id="{54D3CF50-0E99-40AE-AD93-09FB68BF3BBF}" type="slidenum">
              <a:rPr lang="en-US" altLang="en-US" sz="1200">
                <a:solidFill>
                  <a:srgbClr val="898989"/>
                </a:solidFill>
              </a:rPr>
              <a:pPr algn="r"/>
              <a:t>46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02B483BC-1EE9-4E0B-A970-DC6E309A2A09}"/>
              </a:ext>
            </a:extLst>
          </p:cNvPr>
          <p:cNvSpPr/>
          <p:nvPr/>
        </p:nvSpPr>
        <p:spPr>
          <a:xfrm>
            <a:off x="9308206" y="4485273"/>
            <a:ext cx="30243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ML method: </a:t>
            </a:r>
            <a:r>
              <a:rPr lang="en-US" sz="16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Haake</a:t>
            </a: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Loizides</a:t>
            </a: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PRC 99, 064904 (2019)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DD9FAB0-F63E-4F60-A62D-85F971A573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001" y="6491550"/>
            <a:ext cx="2743438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9169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2E1D92-AB82-4DBE-94C2-06108D444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3" y="-143275"/>
            <a:ext cx="11836292" cy="1200329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+mn-lt"/>
              </a:rPr>
              <a:t>Jet suppression at RHIC energies </a:t>
            </a:r>
          </a:p>
        </p:txBody>
      </p:sp>
      <p:sp>
        <p:nvSpPr>
          <p:cNvPr id="20" name="Zástupný symbol pro číslo snímku 6">
            <a:extLst>
              <a:ext uri="{FF2B5EF4-FFF2-40B4-BE49-F238E27FC236}">
                <a16:creationId xmlns:a16="http://schemas.microsoft.com/office/drawing/2014/main" id="{A12820C0-1763-4215-904C-64C7BDA8DD8B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fld id="{54D3CF50-0E99-40AE-AD93-09FB68BF3BBF}" type="slidenum">
              <a:rPr lang="en-US" altLang="en-US" sz="1200">
                <a:solidFill>
                  <a:srgbClr val="898989"/>
                </a:solidFill>
              </a:rPr>
              <a:pPr algn="r"/>
              <a:t>47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2C02709-FD8E-416E-83AB-F459DA7472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7" t="8949" b="222"/>
          <a:stretch/>
        </p:blipFill>
        <p:spPr>
          <a:xfrm>
            <a:off x="92355" y="3867912"/>
            <a:ext cx="9079280" cy="2807525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1D5308B8-DCEC-4B70-8C40-154ADBAF3801}"/>
              </a:ext>
            </a:extLst>
          </p:cNvPr>
          <p:cNvSpPr/>
          <p:nvPr/>
        </p:nvSpPr>
        <p:spPr>
          <a:xfrm>
            <a:off x="9171635" y="4084858"/>
            <a:ext cx="2684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r>
              <a:rPr lang="en-US" sz="1600" i="1" dirty="0"/>
              <a:t>STAR, PRC 102 (2020) 054913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96132EE-A601-4D25-AD64-770DB9AD58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1" t="8301" r="-1" b="3882"/>
          <a:stretch/>
        </p:blipFill>
        <p:spPr>
          <a:xfrm>
            <a:off x="92355" y="815375"/>
            <a:ext cx="7973568" cy="2950756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7AAE5177-28BD-4650-968A-D756FDE08C8A}"/>
              </a:ext>
            </a:extLst>
          </p:cNvPr>
          <p:cNvSpPr txBox="1"/>
          <p:nvPr/>
        </p:nvSpPr>
        <p:spPr>
          <a:xfrm>
            <a:off x="8306849" y="1073200"/>
            <a:ext cx="3641638" cy="707886"/>
          </a:xfrm>
          <a:prstGeom prst="rect">
            <a:avLst/>
          </a:prstGeom>
          <a:solidFill>
            <a:srgbClr val="FFCC66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Jet suppression at RHIC is similar </a:t>
            </a:r>
          </a:p>
          <a:p>
            <a:r>
              <a:rPr lang="en-US" sz="2000" dirty="0"/>
              <a:t>to that at LHC energy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1231EFAF-CC59-43D0-8EAB-D6402169F3DB}"/>
              </a:ext>
            </a:extLst>
          </p:cNvPr>
          <p:cNvSpPr/>
          <p:nvPr/>
        </p:nvSpPr>
        <p:spPr>
          <a:xfrm>
            <a:off x="8306849" y="2085834"/>
            <a:ext cx="3641638" cy="16312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Current precision of R</a:t>
            </a:r>
            <a:r>
              <a:rPr lang="en-US" sz="20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AA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at RHIC</a:t>
            </a: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does not allow to discriminate</a:t>
            </a: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between models</a:t>
            </a: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ongoing STAR studies +</a:t>
            </a: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future data from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sPHENIX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FE1E924-F620-4BB9-87C2-9DBC78307D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355" y="6485001"/>
            <a:ext cx="2743200" cy="365125"/>
          </a:xfrm>
        </p:spPr>
        <p:txBody>
          <a:bodyPr/>
          <a:lstStyle/>
          <a:p>
            <a:r>
              <a:rPr lang="en-US" dirty="0"/>
              <a:t>Jana Bielcikova (CTU Prague)</a:t>
            </a:r>
          </a:p>
        </p:txBody>
      </p:sp>
    </p:spTree>
    <p:extLst>
      <p:ext uri="{BB962C8B-B14F-4D97-AF65-F5344CB8AC3E}">
        <p14:creationId xmlns:p14="http://schemas.microsoft.com/office/powerpoint/2010/main" val="30839373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14">
            <a:extLst>
              <a:ext uri="{FF2B5EF4-FFF2-40B4-BE49-F238E27FC236}">
                <a16:creationId xmlns:a16="http://schemas.microsoft.com/office/drawing/2014/main" id="{13CE174B-356B-308F-8407-467D91009CDF}"/>
              </a:ext>
            </a:extLst>
          </p:cNvPr>
          <p:cNvSpPr txBox="1">
            <a:spLocks/>
          </p:cNvSpPr>
          <p:nvPr/>
        </p:nvSpPr>
        <p:spPr bwMode="auto">
          <a:xfrm>
            <a:off x="3100700" y="2284412"/>
            <a:ext cx="888365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8801" tIns="28801" rIns="28801" bIns="28801" anchor="ctr"/>
          <a:lstStyle>
            <a:lvl1pPr>
              <a:tabLst>
                <a:tab pos="647700" algn="l"/>
                <a:tab pos="1308100" algn="l"/>
                <a:tab pos="1968500" algn="l"/>
                <a:tab pos="2616200" algn="l"/>
                <a:tab pos="3276600" algn="l"/>
                <a:tab pos="3937000" algn="l"/>
                <a:tab pos="4584700" algn="l"/>
                <a:tab pos="5245100" algn="l"/>
                <a:tab pos="5905500" algn="l"/>
                <a:tab pos="6565900" algn="l"/>
                <a:tab pos="7213600" algn="l"/>
                <a:tab pos="787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647700" algn="l"/>
                <a:tab pos="1308100" algn="l"/>
                <a:tab pos="1968500" algn="l"/>
                <a:tab pos="2616200" algn="l"/>
                <a:tab pos="3276600" algn="l"/>
                <a:tab pos="3937000" algn="l"/>
                <a:tab pos="4584700" algn="l"/>
                <a:tab pos="5245100" algn="l"/>
                <a:tab pos="5905500" algn="l"/>
                <a:tab pos="6565900" algn="l"/>
                <a:tab pos="7213600" algn="l"/>
                <a:tab pos="787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647700" algn="l"/>
                <a:tab pos="1308100" algn="l"/>
                <a:tab pos="1968500" algn="l"/>
                <a:tab pos="2616200" algn="l"/>
                <a:tab pos="3276600" algn="l"/>
                <a:tab pos="3937000" algn="l"/>
                <a:tab pos="4584700" algn="l"/>
                <a:tab pos="5245100" algn="l"/>
                <a:tab pos="5905500" algn="l"/>
                <a:tab pos="6565900" algn="l"/>
                <a:tab pos="7213600" algn="l"/>
                <a:tab pos="787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647700" algn="l"/>
                <a:tab pos="1308100" algn="l"/>
                <a:tab pos="1968500" algn="l"/>
                <a:tab pos="2616200" algn="l"/>
                <a:tab pos="3276600" algn="l"/>
                <a:tab pos="3937000" algn="l"/>
                <a:tab pos="4584700" algn="l"/>
                <a:tab pos="5245100" algn="l"/>
                <a:tab pos="5905500" algn="l"/>
                <a:tab pos="6565900" algn="l"/>
                <a:tab pos="7213600" algn="l"/>
                <a:tab pos="787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647700" algn="l"/>
                <a:tab pos="1308100" algn="l"/>
                <a:tab pos="1968500" algn="l"/>
                <a:tab pos="2616200" algn="l"/>
                <a:tab pos="3276600" algn="l"/>
                <a:tab pos="3937000" algn="l"/>
                <a:tab pos="4584700" algn="l"/>
                <a:tab pos="5245100" algn="l"/>
                <a:tab pos="5905500" algn="l"/>
                <a:tab pos="6565900" algn="l"/>
                <a:tab pos="7213600" algn="l"/>
                <a:tab pos="787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47700" algn="l"/>
                <a:tab pos="1308100" algn="l"/>
                <a:tab pos="1968500" algn="l"/>
                <a:tab pos="2616200" algn="l"/>
                <a:tab pos="3276600" algn="l"/>
                <a:tab pos="3937000" algn="l"/>
                <a:tab pos="4584700" algn="l"/>
                <a:tab pos="5245100" algn="l"/>
                <a:tab pos="5905500" algn="l"/>
                <a:tab pos="6565900" algn="l"/>
                <a:tab pos="7213600" algn="l"/>
                <a:tab pos="787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47700" algn="l"/>
                <a:tab pos="1308100" algn="l"/>
                <a:tab pos="1968500" algn="l"/>
                <a:tab pos="2616200" algn="l"/>
                <a:tab pos="3276600" algn="l"/>
                <a:tab pos="3937000" algn="l"/>
                <a:tab pos="4584700" algn="l"/>
                <a:tab pos="5245100" algn="l"/>
                <a:tab pos="5905500" algn="l"/>
                <a:tab pos="6565900" algn="l"/>
                <a:tab pos="7213600" algn="l"/>
                <a:tab pos="787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47700" algn="l"/>
                <a:tab pos="1308100" algn="l"/>
                <a:tab pos="1968500" algn="l"/>
                <a:tab pos="2616200" algn="l"/>
                <a:tab pos="3276600" algn="l"/>
                <a:tab pos="3937000" algn="l"/>
                <a:tab pos="4584700" algn="l"/>
                <a:tab pos="5245100" algn="l"/>
                <a:tab pos="5905500" algn="l"/>
                <a:tab pos="6565900" algn="l"/>
                <a:tab pos="7213600" algn="l"/>
                <a:tab pos="787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47700" algn="l"/>
                <a:tab pos="1308100" algn="l"/>
                <a:tab pos="1968500" algn="l"/>
                <a:tab pos="2616200" algn="l"/>
                <a:tab pos="3276600" algn="l"/>
                <a:tab pos="3937000" algn="l"/>
                <a:tab pos="4584700" algn="l"/>
                <a:tab pos="5245100" algn="l"/>
                <a:tab pos="5905500" algn="l"/>
                <a:tab pos="6565900" algn="l"/>
                <a:tab pos="7213600" algn="l"/>
                <a:tab pos="787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47700" algn="l"/>
                <a:tab pos="1308100" algn="l"/>
                <a:tab pos="1968500" algn="l"/>
                <a:tab pos="2616200" algn="l"/>
                <a:tab pos="3276600" algn="l"/>
                <a:tab pos="3937000" algn="l"/>
                <a:tab pos="4584700" algn="l"/>
                <a:tab pos="5245100" algn="l"/>
                <a:tab pos="5905500" algn="l"/>
                <a:tab pos="6565900" algn="l"/>
                <a:tab pos="7213600" algn="l"/>
                <a:tab pos="7874000" algn="l"/>
              </a:tabLst>
              <a:defRPr/>
            </a:pPr>
            <a:r>
              <a:rPr kumimoji="0" lang="en-US" altLang="cs-CZ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Semi-inclusive recoil jet studies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93FCF6F-2301-4CA3-9D39-7911DDA15D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85001"/>
            <a:ext cx="2743200" cy="365125"/>
          </a:xfrm>
        </p:spPr>
        <p:txBody>
          <a:bodyPr/>
          <a:lstStyle/>
          <a:p>
            <a:r>
              <a:rPr lang="en-US"/>
              <a:t>Jana Bielcikova (CTU Prague)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931A067-F54B-41F2-8E86-1BA917408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85000"/>
            <a:ext cx="2743200" cy="365125"/>
          </a:xfrm>
        </p:spPr>
        <p:txBody>
          <a:bodyPr/>
          <a:lstStyle/>
          <a:p>
            <a:fld id="{6FAF3CA6-12DF-4CCC-A9FE-B0B91F450A0E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2920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10">
            <a:extLst>
              <a:ext uri="{FF2B5EF4-FFF2-40B4-BE49-F238E27FC236}">
                <a16:creationId xmlns:a16="http://schemas.microsoft.com/office/drawing/2014/main" id="{389612FC-7DD2-49E8-9220-1BE4AD468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833" y="3771087"/>
            <a:ext cx="5237225" cy="2554545"/>
          </a:xfrm>
          <a:prstGeom prst="rect">
            <a:avLst/>
          </a:prstGeom>
          <a:solidFill>
            <a:schemeClr val="accent5">
              <a:lumMod val="60000"/>
              <a:lumOff val="40000"/>
              <a:alpha val="71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 unique observable: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</a:t>
            </a:r>
            <a:r>
              <a:rPr kumimoji="0" lang="en-US" alt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nables</a:t>
            </a:r>
            <a:r>
              <a:rPr kumimoji="0" lang="en-US" alt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study of intra and inter-jet angular broadening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</a:t>
            </a:r>
            <a:r>
              <a:rPr kumimoji="0" lang="en-US" alt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irectly</a:t>
            </a:r>
            <a:r>
              <a:rPr kumimoji="0" lang="en-US" alt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comparable to analytic </a:t>
            </a:r>
            <a:r>
              <a:rPr kumimoji="0" lang="en-US" alt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pQCD</a:t>
            </a:r>
            <a:r>
              <a:rPr kumimoji="0" lang="en-US" alt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calculation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arge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-angle jet deflection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studies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can probe the nature of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quasi-particles in hot QCD matter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Wingdings"/>
              </a:rPr>
              <a:t>(”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QCD Molière scattering”)</a:t>
            </a:r>
            <a:r>
              <a:rPr kumimoji="0" lang="en-US" alt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                                            </a:t>
            </a:r>
            <a:endParaRPr kumimoji="0" lang="cs-CZ" alt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9940" name="Shape 114">
            <a:extLst>
              <a:ext uri="{FF2B5EF4-FFF2-40B4-BE49-F238E27FC236}">
                <a16:creationId xmlns:a16="http://schemas.microsoft.com/office/drawing/2014/main" id="{CF8A8DB4-1DFF-45A3-AE0B-446CA610D7D9}"/>
              </a:ext>
            </a:extLst>
          </p:cNvPr>
          <p:cNvSpPr txBox="1">
            <a:spLocks/>
          </p:cNvSpPr>
          <p:nvPr/>
        </p:nvSpPr>
        <p:spPr bwMode="auto">
          <a:xfrm>
            <a:off x="164995" y="-178719"/>
            <a:ext cx="888365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8801" tIns="28801" rIns="28801" bIns="28801" anchor="ctr"/>
          <a:lstStyle>
            <a:lvl1pPr>
              <a:tabLst>
                <a:tab pos="647700" algn="l"/>
                <a:tab pos="1308100" algn="l"/>
                <a:tab pos="1968500" algn="l"/>
                <a:tab pos="2616200" algn="l"/>
                <a:tab pos="3276600" algn="l"/>
                <a:tab pos="3937000" algn="l"/>
                <a:tab pos="4584700" algn="l"/>
                <a:tab pos="5245100" algn="l"/>
                <a:tab pos="5905500" algn="l"/>
                <a:tab pos="6565900" algn="l"/>
                <a:tab pos="7213600" algn="l"/>
                <a:tab pos="787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647700" algn="l"/>
                <a:tab pos="1308100" algn="l"/>
                <a:tab pos="1968500" algn="l"/>
                <a:tab pos="2616200" algn="l"/>
                <a:tab pos="3276600" algn="l"/>
                <a:tab pos="3937000" algn="l"/>
                <a:tab pos="4584700" algn="l"/>
                <a:tab pos="5245100" algn="l"/>
                <a:tab pos="5905500" algn="l"/>
                <a:tab pos="6565900" algn="l"/>
                <a:tab pos="7213600" algn="l"/>
                <a:tab pos="787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647700" algn="l"/>
                <a:tab pos="1308100" algn="l"/>
                <a:tab pos="1968500" algn="l"/>
                <a:tab pos="2616200" algn="l"/>
                <a:tab pos="3276600" algn="l"/>
                <a:tab pos="3937000" algn="l"/>
                <a:tab pos="4584700" algn="l"/>
                <a:tab pos="5245100" algn="l"/>
                <a:tab pos="5905500" algn="l"/>
                <a:tab pos="6565900" algn="l"/>
                <a:tab pos="7213600" algn="l"/>
                <a:tab pos="787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647700" algn="l"/>
                <a:tab pos="1308100" algn="l"/>
                <a:tab pos="1968500" algn="l"/>
                <a:tab pos="2616200" algn="l"/>
                <a:tab pos="3276600" algn="l"/>
                <a:tab pos="3937000" algn="l"/>
                <a:tab pos="4584700" algn="l"/>
                <a:tab pos="5245100" algn="l"/>
                <a:tab pos="5905500" algn="l"/>
                <a:tab pos="6565900" algn="l"/>
                <a:tab pos="7213600" algn="l"/>
                <a:tab pos="787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647700" algn="l"/>
                <a:tab pos="1308100" algn="l"/>
                <a:tab pos="1968500" algn="l"/>
                <a:tab pos="2616200" algn="l"/>
                <a:tab pos="3276600" algn="l"/>
                <a:tab pos="3937000" algn="l"/>
                <a:tab pos="4584700" algn="l"/>
                <a:tab pos="5245100" algn="l"/>
                <a:tab pos="5905500" algn="l"/>
                <a:tab pos="6565900" algn="l"/>
                <a:tab pos="7213600" algn="l"/>
                <a:tab pos="787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47700" algn="l"/>
                <a:tab pos="1308100" algn="l"/>
                <a:tab pos="1968500" algn="l"/>
                <a:tab pos="2616200" algn="l"/>
                <a:tab pos="3276600" algn="l"/>
                <a:tab pos="3937000" algn="l"/>
                <a:tab pos="4584700" algn="l"/>
                <a:tab pos="5245100" algn="l"/>
                <a:tab pos="5905500" algn="l"/>
                <a:tab pos="6565900" algn="l"/>
                <a:tab pos="7213600" algn="l"/>
                <a:tab pos="787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47700" algn="l"/>
                <a:tab pos="1308100" algn="l"/>
                <a:tab pos="1968500" algn="l"/>
                <a:tab pos="2616200" algn="l"/>
                <a:tab pos="3276600" algn="l"/>
                <a:tab pos="3937000" algn="l"/>
                <a:tab pos="4584700" algn="l"/>
                <a:tab pos="5245100" algn="l"/>
                <a:tab pos="5905500" algn="l"/>
                <a:tab pos="6565900" algn="l"/>
                <a:tab pos="7213600" algn="l"/>
                <a:tab pos="787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47700" algn="l"/>
                <a:tab pos="1308100" algn="l"/>
                <a:tab pos="1968500" algn="l"/>
                <a:tab pos="2616200" algn="l"/>
                <a:tab pos="3276600" algn="l"/>
                <a:tab pos="3937000" algn="l"/>
                <a:tab pos="4584700" algn="l"/>
                <a:tab pos="5245100" algn="l"/>
                <a:tab pos="5905500" algn="l"/>
                <a:tab pos="6565900" algn="l"/>
                <a:tab pos="7213600" algn="l"/>
                <a:tab pos="787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47700" algn="l"/>
                <a:tab pos="1308100" algn="l"/>
                <a:tab pos="1968500" algn="l"/>
                <a:tab pos="2616200" algn="l"/>
                <a:tab pos="3276600" algn="l"/>
                <a:tab pos="3937000" algn="l"/>
                <a:tab pos="4584700" algn="l"/>
                <a:tab pos="5245100" algn="l"/>
                <a:tab pos="5905500" algn="l"/>
                <a:tab pos="6565900" algn="l"/>
                <a:tab pos="7213600" algn="l"/>
                <a:tab pos="787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47700" algn="l"/>
                <a:tab pos="1308100" algn="l"/>
                <a:tab pos="1968500" algn="l"/>
                <a:tab pos="2616200" algn="l"/>
                <a:tab pos="3276600" algn="l"/>
                <a:tab pos="3937000" algn="l"/>
                <a:tab pos="4584700" algn="l"/>
                <a:tab pos="5245100" algn="l"/>
                <a:tab pos="5905500" algn="l"/>
                <a:tab pos="6565900" algn="l"/>
                <a:tab pos="7213600" algn="l"/>
                <a:tab pos="7874000" algn="l"/>
              </a:tabLst>
              <a:defRPr/>
            </a:pPr>
            <a:r>
              <a:rPr kumimoji="0" lang="en-US" altLang="cs-CZ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Semi-inclusive recoil jet studies</a:t>
            </a:r>
          </a:p>
        </p:txBody>
      </p:sp>
      <p:sp>
        <p:nvSpPr>
          <p:cNvPr id="39954" name="TextovéPole 4">
            <a:extLst>
              <a:ext uri="{FF2B5EF4-FFF2-40B4-BE49-F238E27FC236}">
                <a16:creationId xmlns:a16="http://schemas.microsoft.com/office/drawing/2014/main" id="{17AF0D71-B121-409C-9309-E56C87758F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5047" y="974258"/>
            <a:ext cx="999519" cy="36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WenQuanYi Micro Hei"/>
                <a:cs typeface="WenQuanYi Micro Hei"/>
              </a:rPr>
              <a:t>recoil jet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DBDE4A4-AFD4-4477-8D74-59309DA97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2600" y="6492875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013652-4C65-4DC3-85A7-57A33829618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D5E95F72-2CA9-4B1E-9CB0-407E107BED7B}"/>
              </a:ext>
            </a:extLst>
          </p:cNvPr>
          <p:cNvSpPr/>
          <p:nvPr/>
        </p:nvSpPr>
        <p:spPr>
          <a:xfrm>
            <a:off x="557446" y="631460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cs-CZ" sz="16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D’Eramo</a:t>
            </a:r>
            <a:r>
              <a:rPr kumimoji="0" lang="cs-CZ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, </a:t>
            </a:r>
            <a:r>
              <a:rPr kumimoji="0" lang="cs-CZ" sz="16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Rajagopal</a:t>
            </a:r>
            <a:r>
              <a:rPr kumimoji="0" lang="cs-CZ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, </a:t>
            </a:r>
            <a:r>
              <a:rPr kumimoji="0" lang="cs-CZ" sz="16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Yin</a:t>
            </a:r>
            <a:r>
              <a:rPr kumimoji="0" lang="cs-CZ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, JHEP 01 (2019) 172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6" name="Skupina 25">
            <a:extLst>
              <a:ext uri="{FF2B5EF4-FFF2-40B4-BE49-F238E27FC236}">
                <a16:creationId xmlns:a16="http://schemas.microsoft.com/office/drawing/2014/main" id="{BDA55702-C9BD-44A3-8CE0-9B43273957AB}"/>
              </a:ext>
            </a:extLst>
          </p:cNvPr>
          <p:cNvGrpSpPr/>
          <p:nvPr/>
        </p:nvGrpSpPr>
        <p:grpSpPr>
          <a:xfrm>
            <a:off x="348216" y="1782187"/>
            <a:ext cx="2228727" cy="2000146"/>
            <a:chOff x="4121150" y="139700"/>
            <a:chExt cx="3744913" cy="3124200"/>
          </a:xfrm>
        </p:grpSpPr>
        <p:pic>
          <p:nvPicPr>
            <p:cNvPr id="27" name="Picture 10">
              <a:extLst>
                <a:ext uri="{FF2B5EF4-FFF2-40B4-BE49-F238E27FC236}">
                  <a16:creationId xmlns:a16="http://schemas.microsoft.com/office/drawing/2014/main" id="{EC49078F-89F9-4765-93F2-1D13A77700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237038" y="139700"/>
              <a:ext cx="3629025" cy="312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8" name="Obdélník 27">
              <a:extLst>
                <a:ext uri="{FF2B5EF4-FFF2-40B4-BE49-F238E27FC236}">
                  <a16:creationId xmlns:a16="http://schemas.microsoft.com/office/drawing/2014/main" id="{E6534F83-7EB4-4F01-B2A5-082D162F4C77}"/>
                </a:ext>
              </a:extLst>
            </p:cNvPr>
            <p:cNvSpPr/>
            <p:nvPr/>
          </p:nvSpPr>
          <p:spPr>
            <a:xfrm>
              <a:off x="4121150" y="986409"/>
              <a:ext cx="355600" cy="5058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5" name="Skupina 34">
            <a:extLst>
              <a:ext uri="{FF2B5EF4-FFF2-40B4-BE49-F238E27FC236}">
                <a16:creationId xmlns:a16="http://schemas.microsoft.com/office/drawing/2014/main" id="{83BAD65D-2CFC-4B96-A3D7-0C6C345B8C74}"/>
              </a:ext>
            </a:extLst>
          </p:cNvPr>
          <p:cNvGrpSpPr/>
          <p:nvPr/>
        </p:nvGrpSpPr>
        <p:grpSpPr>
          <a:xfrm>
            <a:off x="5809312" y="681512"/>
            <a:ext cx="6059759" cy="5123019"/>
            <a:chOff x="5798992" y="638982"/>
            <a:chExt cx="6059759" cy="5123019"/>
          </a:xfrm>
        </p:grpSpPr>
        <p:grpSp>
          <p:nvGrpSpPr>
            <p:cNvPr id="34" name="Skupina 33">
              <a:extLst>
                <a:ext uri="{FF2B5EF4-FFF2-40B4-BE49-F238E27FC236}">
                  <a16:creationId xmlns:a16="http://schemas.microsoft.com/office/drawing/2014/main" id="{4CED5A44-3D0C-4C25-A080-17BE65C5711E}"/>
                </a:ext>
              </a:extLst>
            </p:cNvPr>
            <p:cNvGrpSpPr/>
            <p:nvPr/>
          </p:nvGrpSpPr>
          <p:grpSpPr>
            <a:xfrm>
              <a:off x="5798992" y="965437"/>
              <a:ext cx="6059759" cy="4796564"/>
              <a:chOff x="5798992" y="965437"/>
              <a:chExt cx="6059759" cy="4796564"/>
            </a:xfrm>
          </p:grpSpPr>
          <p:pic>
            <p:nvPicPr>
              <p:cNvPr id="3" name="Obrázek 2">
                <a:extLst>
                  <a:ext uri="{FF2B5EF4-FFF2-40B4-BE49-F238E27FC236}">
                    <a16:creationId xmlns:a16="http://schemas.microsoft.com/office/drawing/2014/main" id="{F327A993-BE2B-4B1E-91EE-CFCE9BA6F5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98992" y="965437"/>
                <a:ext cx="6059759" cy="4796564"/>
              </a:xfrm>
              <a:prstGeom prst="rect">
                <a:avLst/>
              </a:prstGeom>
            </p:spPr>
          </p:pic>
          <p:sp>
            <p:nvSpPr>
              <p:cNvPr id="4" name="TextovéPole 3">
                <a:extLst>
                  <a:ext uri="{FF2B5EF4-FFF2-40B4-BE49-F238E27FC236}">
                    <a16:creationId xmlns:a16="http://schemas.microsoft.com/office/drawing/2014/main" id="{0642094A-4F45-4E33-951D-E69601AA6A5F}"/>
                  </a:ext>
                </a:extLst>
              </p:cNvPr>
              <p:cNvSpPr txBox="1"/>
              <p:nvPr/>
            </p:nvSpPr>
            <p:spPr>
              <a:xfrm>
                <a:off x="7057487" y="2657264"/>
                <a:ext cx="996748" cy="646331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Energy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recovery</a:t>
                </a:r>
              </a:p>
            </p:txBody>
          </p:sp>
          <p:sp>
            <p:nvSpPr>
              <p:cNvPr id="31" name="TextovéPole 30">
                <a:extLst>
                  <a:ext uri="{FF2B5EF4-FFF2-40B4-BE49-F238E27FC236}">
                    <a16:creationId xmlns:a16="http://schemas.microsoft.com/office/drawing/2014/main" id="{F9410683-195F-4C84-8DD1-76DF37A6816F}"/>
                  </a:ext>
                </a:extLst>
              </p:cNvPr>
              <p:cNvSpPr txBox="1"/>
              <p:nvPr/>
            </p:nvSpPr>
            <p:spPr>
              <a:xfrm>
                <a:off x="8029043" y="4445642"/>
                <a:ext cx="1327608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Suppression</a:t>
                </a:r>
              </a:p>
            </p:txBody>
          </p:sp>
          <p:sp>
            <p:nvSpPr>
              <p:cNvPr id="32" name="TextovéPole 31">
                <a:extLst>
                  <a:ext uri="{FF2B5EF4-FFF2-40B4-BE49-F238E27FC236}">
                    <a16:creationId xmlns:a16="http://schemas.microsoft.com/office/drawing/2014/main" id="{06B8A572-4F70-4EAE-BF7E-3CC775799A79}"/>
                  </a:ext>
                </a:extLst>
              </p:cNvPr>
              <p:cNvSpPr txBox="1"/>
              <p:nvPr/>
            </p:nvSpPr>
            <p:spPr>
              <a:xfrm>
                <a:off x="9048645" y="2516801"/>
                <a:ext cx="1302151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Rising trend</a:t>
                </a:r>
              </a:p>
            </p:txBody>
          </p:sp>
        </p:grpSp>
        <p:grpSp>
          <p:nvGrpSpPr>
            <p:cNvPr id="33" name="Skupina 32">
              <a:extLst>
                <a:ext uri="{FF2B5EF4-FFF2-40B4-BE49-F238E27FC236}">
                  <a16:creationId xmlns:a16="http://schemas.microsoft.com/office/drawing/2014/main" id="{1E6E601B-CD36-45B3-852B-B225E086E5A9}"/>
                </a:ext>
              </a:extLst>
            </p:cNvPr>
            <p:cNvGrpSpPr/>
            <p:nvPr/>
          </p:nvGrpSpPr>
          <p:grpSpPr>
            <a:xfrm>
              <a:off x="6013498" y="638982"/>
              <a:ext cx="5554725" cy="506658"/>
              <a:chOff x="6013498" y="638982"/>
              <a:chExt cx="5554725" cy="506658"/>
            </a:xfrm>
          </p:grpSpPr>
          <p:sp>
            <p:nvSpPr>
              <p:cNvPr id="6" name="TextovéPole 5">
                <a:extLst>
                  <a:ext uri="{FF2B5EF4-FFF2-40B4-BE49-F238E27FC236}">
                    <a16:creationId xmlns:a16="http://schemas.microsoft.com/office/drawing/2014/main" id="{83A613D1-2CCF-4DC1-9E7A-48E46ABD0CC8}"/>
                  </a:ext>
                </a:extLst>
              </p:cNvPr>
              <p:cNvSpPr txBox="1"/>
              <p:nvPr/>
            </p:nvSpPr>
            <p:spPr>
              <a:xfrm>
                <a:off x="6013498" y="655252"/>
                <a:ext cx="1169658" cy="338554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</a:t>
                </a:r>
                <a:r>
                  <a:rPr kumimoji="0" lang="en-US" sz="16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</a:t>
                </a:r>
                <a:r>
                  <a:rPr kumimoji="0" lang="en-US" sz="1600" b="0" i="0" u="none" strike="noStrike" kern="1200" cap="none" spc="0" normalizeH="0" baseline="30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trig</a:t>
                </a:r>
                <a:r>
                  <a:rPr kumimoji="0" lang="en-US" sz="16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&gt; 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</a:t>
                </a:r>
                <a:r>
                  <a:rPr kumimoji="0" lang="en-US" sz="16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</a:t>
                </a:r>
                <a:r>
                  <a:rPr kumimoji="0" lang="en-US" sz="1600" b="0" i="0" u="none" strike="noStrike" kern="1200" cap="none" spc="0" normalizeH="0" baseline="30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jet</a:t>
                </a:r>
                <a:endParaRPr kumimoji="0" lang="en-US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8" name="Přímá spojnice se šipkou 7">
                <a:extLst>
                  <a:ext uri="{FF2B5EF4-FFF2-40B4-BE49-F238E27FC236}">
                    <a16:creationId xmlns:a16="http://schemas.microsoft.com/office/drawing/2014/main" id="{2D867D1A-41EE-44C8-8996-92C53391ECD8}"/>
                  </a:ext>
                </a:extLst>
              </p:cNvPr>
              <p:cNvCxnSpPr/>
              <p:nvPr/>
            </p:nvCxnSpPr>
            <p:spPr>
              <a:xfrm>
                <a:off x="6557727" y="1124874"/>
                <a:ext cx="574158" cy="0"/>
              </a:xfrm>
              <a:prstGeom prst="straightConnector1">
                <a:avLst/>
              </a:prstGeom>
              <a:ln w="25400">
                <a:solidFill>
                  <a:schemeClr val="bg1">
                    <a:lumMod val="5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Přímá spojnice se šipkou 36">
                <a:extLst>
                  <a:ext uri="{FF2B5EF4-FFF2-40B4-BE49-F238E27FC236}">
                    <a16:creationId xmlns:a16="http://schemas.microsoft.com/office/drawing/2014/main" id="{CA4ADA61-B6F7-4361-9B08-E9284711CC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7133" y="1124374"/>
                <a:ext cx="1199738" cy="18622"/>
              </a:xfrm>
              <a:prstGeom prst="straightConnector1">
                <a:avLst/>
              </a:prstGeom>
              <a:ln w="25400">
                <a:solidFill>
                  <a:schemeClr val="bg1">
                    <a:lumMod val="5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Přímá spojnice se šipkou 37">
                <a:extLst>
                  <a:ext uri="{FF2B5EF4-FFF2-40B4-BE49-F238E27FC236}">
                    <a16:creationId xmlns:a16="http://schemas.microsoft.com/office/drawing/2014/main" id="{2F04F1B1-F35F-4661-9239-3C56ADB3D3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46871" y="1145640"/>
                <a:ext cx="3221352" cy="0"/>
              </a:xfrm>
              <a:prstGeom prst="straightConnector1">
                <a:avLst/>
              </a:prstGeom>
              <a:ln w="25400">
                <a:solidFill>
                  <a:schemeClr val="bg1">
                    <a:lumMod val="5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ovéPole 41">
                <a:extLst>
                  <a:ext uri="{FF2B5EF4-FFF2-40B4-BE49-F238E27FC236}">
                    <a16:creationId xmlns:a16="http://schemas.microsoft.com/office/drawing/2014/main" id="{1DD17056-5E25-4D89-8A02-C848A15F8358}"/>
                  </a:ext>
                </a:extLst>
              </p:cNvPr>
              <p:cNvSpPr txBox="1"/>
              <p:nvPr/>
            </p:nvSpPr>
            <p:spPr>
              <a:xfrm>
                <a:off x="7239478" y="638982"/>
                <a:ext cx="1016703" cy="338554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</a:t>
                </a:r>
                <a:r>
                  <a:rPr kumimoji="0" lang="en-US" sz="16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</a:t>
                </a:r>
                <a:r>
                  <a:rPr kumimoji="0" lang="en-US" sz="1600" b="0" i="0" u="none" strike="noStrike" kern="1200" cap="none" spc="0" normalizeH="0" baseline="30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trig</a:t>
                </a:r>
                <a:r>
                  <a:rPr kumimoji="0" lang="en-US" sz="16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6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~ 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</a:t>
                </a:r>
                <a:r>
                  <a:rPr kumimoji="0" lang="en-US" sz="16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</a:t>
                </a:r>
                <a:r>
                  <a:rPr kumimoji="0" lang="en-US" sz="1600" b="0" i="0" u="none" strike="noStrike" kern="1200" cap="none" spc="0" normalizeH="0" baseline="30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jet</a:t>
                </a:r>
                <a:endParaRPr kumimoji="0" lang="en-US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TextovéPole 42">
                <a:extLst>
                  <a:ext uri="{FF2B5EF4-FFF2-40B4-BE49-F238E27FC236}">
                    <a16:creationId xmlns:a16="http://schemas.microsoft.com/office/drawing/2014/main" id="{E1D25FCD-3BC1-4CBA-930D-642CC934A7F4}"/>
                  </a:ext>
                </a:extLst>
              </p:cNvPr>
              <p:cNvSpPr txBox="1"/>
              <p:nvPr/>
            </p:nvSpPr>
            <p:spPr>
              <a:xfrm>
                <a:off x="9424498" y="669367"/>
                <a:ext cx="1079205" cy="350699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</a:t>
                </a:r>
                <a:r>
                  <a:rPr kumimoji="0" lang="en-US" sz="16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</a:t>
                </a:r>
                <a:r>
                  <a:rPr kumimoji="0" lang="en-US" sz="1600" b="0" i="0" u="none" strike="noStrike" kern="1200" cap="none" spc="0" normalizeH="0" baseline="30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trig</a:t>
                </a:r>
                <a:r>
                  <a:rPr kumimoji="0" lang="en-US" sz="16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&lt; 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</a:t>
                </a:r>
                <a:r>
                  <a:rPr kumimoji="0" lang="en-US" sz="16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</a:t>
                </a:r>
                <a:r>
                  <a:rPr kumimoji="0" lang="en-US" sz="1600" b="0" i="0" u="none" strike="noStrike" kern="1200" cap="none" spc="0" normalizeH="0" baseline="30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jet</a:t>
                </a:r>
                <a:endParaRPr kumimoji="0" lang="en-US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F9DC035F-54A2-4353-A2A6-2859374B2200}"/>
              </a:ext>
            </a:extLst>
          </p:cNvPr>
          <p:cNvSpPr txBox="1"/>
          <p:nvPr/>
        </p:nvSpPr>
        <p:spPr>
          <a:xfrm>
            <a:off x="6538983" y="6090001"/>
            <a:ext cx="5019323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Interplay between hadron and jet energy loss?</a:t>
            </a:r>
          </a:p>
        </p:txBody>
      </p:sp>
      <p:pic>
        <p:nvPicPr>
          <p:cNvPr id="41" name="Obrázek 40">
            <a:extLst>
              <a:ext uri="{FF2B5EF4-FFF2-40B4-BE49-F238E27FC236}">
                <a16:creationId xmlns:a16="http://schemas.microsoft.com/office/drawing/2014/main" id="{BD7A2BFB-42F9-4795-8AB0-15F4A9F04B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1311" y="1979217"/>
            <a:ext cx="2166341" cy="949446"/>
          </a:xfrm>
          <a:prstGeom prst="rect">
            <a:avLst/>
          </a:prstGeom>
        </p:spPr>
      </p:pic>
      <p:pic>
        <p:nvPicPr>
          <p:cNvPr id="29" name="Picture 3">
            <a:extLst>
              <a:ext uri="{FF2B5EF4-FFF2-40B4-BE49-F238E27FC236}">
                <a16:creationId xmlns:a16="http://schemas.microsoft.com/office/drawing/2014/main" id="{761E2845-4CF7-4AFD-9152-1AB447841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91" y="960983"/>
            <a:ext cx="5572443" cy="848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5" name="TextBox 9">
            <a:extLst>
              <a:ext uri="{FF2B5EF4-FFF2-40B4-BE49-F238E27FC236}">
                <a16:creationId xmlns:a16="http://schemas.microsoft.com/office/drawing/2014/main" id="{25BCD2F1-C3DA-45E5-A776-6FB7BA3788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7577" y="3136002"/>
            <a:ext cx="21597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Trigger particle: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hadron,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Symbol" panose="05050102010706020507" pitchFamily="18" charset="2"/>
                <a:cs typeface="Symbol" panose="05050102010706020507" pitchFamily="18" charset="2"/>
              </a:rPr>
              <a:t>p</a:t>
            </a:r>
            <a:r>
              <a:rPr kumimoji="0" lang="en-US" alt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,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Symbol" panose="05050102010706020507" pitchFamily="18" charset="2"/>
                <a:cs typeface="Symbol" panose="05050102010706020507" pitchFamily="18" charset="2"/>
              </a:rPr>
              <a:t>g</a:t>
            </a:r>
            <a:r>
              <a:rPr kumimoji="0" lang="en-US" alt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dir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…</a:t>
            </a:r>
            <a:endParaRPr kumimoji="0" lang="en-US" alt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94244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20C79D-2664-4D47-8886-565306DBF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658" y="-75273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+mn-lt"/>
              </a:rPr>
              <a:t>Gluon discovery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05D06D5-899C-4A9B-9910-3E5A3C1A5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0458" y="1250290"/>
            <a:ext cx="4767041" cy="3219294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93E28220-606D-47D7-967A-C7915FC50850}"/>
              </a:ext>
            </a:extLst>
          </p:cNvPr>
          <p:cNvSpPr/>
          <p:nvPr/>
        </p:nvSpPr>
        <p:spPr>
          <a:xfrm>
            <a:off x="5560887" y="4759044"/>
            <a:ext cx="5002338" cy="1485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05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2000" dirty="0"/>
              <a:t>The four prize recipients at the ceremony</a:t>
            </a:r>
          </a:p>
          <a:p>
            <a:r>
              <a:rPr lang="en-US" sz="2000" dirty="0"/>
              <a:t>               in Brussels (Belgium). </a:t>
            </a:r>
          </a:p>
          <a:p>
            <a:r>
              <a:rPr lang="en-US" sz="2000" dirty="0">
                <a:solidFill>
                  <a:srgbClr val="0070C0"/>
                </a:solidFill>
              </a:rPr>
              <a:t>Front row:    Günter Wolf and Sau Lan Wu </a:t>
            </a:r>
          </a:p>
          <a:p>
            <a:r>
              <a:rPr lang="en-US" sz="2000" dirty="0">
                <a:solidFill>
                  <a:srgbClr val="0070C0"/>
                </a:solidFill>
              </a:rPr>
              <a:t>Second row: </a:t>
            </a:r>
            <a:r>
              <a:rPr lang="en-US" sz="2000" dirty="0" err="1">
                <a:solidFill>
                  <a:srgbClr val="0070C0"/>
                </a:solidFill>
              </a:rPr>
              <a:t>Bjørn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Wiik</a:t>
            </a:r>
            <a:r>
              <a:rPr lang="en-US" sz="2000" dirty="0">
                <a:solidFill>
                  <a:srgbClr val="0070C0"/>
                </a:solidFill>
              </a:rPr>
              <a:t> and Paul </a:t>
            </a:r>
            <a:r>
              <a:rPr lang="en-US" sz="2000" dirty="0" err="1">
                <a:solidFill>
                  <a:srgbClr val="0070C0"/>
                </a:solidFill>
              </a:rPr>
              <a:t>Söding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2D8F6C11-9368-4479-A252-9F82E73546F1}"/>
              </a:ext>
            </a:extLst>
          </p:cNvPr>
          <p:cNvSpPr/>
          <p:nvPr/>
        </p:nvSpPr>
        <p:spPr>
          <a:xfrm>
            <a:off x="5869890" y="397674"/>
            <a:ext cx="4448175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European Physical Society High Energy </a:t>
            </a:r>
          </a:p>
          <a:p>
            <a:r>
              <a:rPr lang="en-US" sz="2000" dirty="0"/>
              <a:t>and Particle Physics Prize, 1995.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DFE25B1-4F04-4B05-9E5D-4D204E734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47" y="1032530"/>
            <a:ext cx="4231178" cy="5502499"/>
          </a:xfrm>
          <a:prstGeom prst="rect">
            <a:avLst/>
          </a:prstGeom>
        </p:spPr>
      </p:pic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6E5AC41-467E-4FD3-9055-3AAD77A17E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85001"/>
            <a:ext cx="2743200" cy="365125"/>
          </a:xfrm>
        </p:spPr>
        <p:txBody>
          <a:bodyPr/>
          <a:lstStyle/>
          <a:p>
            <a:r>
              <a:rPr lang="en-US" dirty="0"/>
              <a:t>Jana Bielcikova (CTU Prague)</a:t>
            </a: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C567EBB0-087C-4CD2-8FDE-75D95E0F7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0326"/>
            <a:ext cx="2743200" cy="365125"/>
          </a:xfrm>
        </p:spPr>
        <p:txBody>
          <a:bodyPr/>
          <a:lstStyle/>
          <a:p>
            <a:fld id="{6FAF3CA6-12DF-4CCC-A9FE-B0B91F450A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919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70E55E8-879D-4E5A-911C-0E86C7E31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4304" y="1265987"/>
            <a:ext cx="4620709" cy="399431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9E5BC43-CB0C-4167-B625-DA14C3EB9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22" y="1895970"/>
            <a:ext cx="6854682" cy="3418307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D3F068EB-95C1-4CE4-8C66-CEC6062AE1CE}"/>
              </a:ext>
            </a:extLst>
          </p:cNvPr>
          <p:cNvSpPr/>
          <p:nvPr/>
        </p:nvSpPr>
        <p:spPr>
          <a:xfrm>
            <a:off x="1589774" y="48257"/>
            <a:ext cx="88071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R-dependence of jet yield suppression at RHIC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0059E1BA-B9DD-44D9-A3BA-53822B49C4D5}"/>
              </a:ext>
            </a:extLst>
          </p:cNvPr>
          <p:cNvSpPr/>
          <p:nvPr/>
        </p:nvSpPr>
        <p:spPr>
          <a:xfrm>
            <a:off x="600134" y="5406968"/>
            <a:ext cx="6096000" cy="13234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lvl="0"/>
            <a:r>
              <a:rPr lang="en-US" sz="2000" dirty="0">
                <a:solidFill>
                  <a:prstClr val="black"/>
                </a:solidFill>
              </a:rPr>
              <a:t>Semi-inclusive </a:t>
            </a:r>
            <a:r>
              <a:rPr lang="el-GR" sz="2000" dirty="0">
                <a:solidFill>
                  <a:srgbClr val="0070C0"/>
                </a:solidFill>
              </a:rPr>
              <a:t>π</a:t>
            </a:r>
            <a:r>
              <a:rPr lang="el-GR" sz="2000" baseline="30000" dirty="0">
                <a:solidFill>
                  <a:srgbClr val="0070C0"/>
                </a:solidFill>
              </a:rPr>
              <a:t>0</a:t>
            </a:r>
            <a:r>
              <a:rPr lang="el-GR" sz="2000" dirty="0">
                <a:solidFill>
                  <a:srgbClr val="0070C0"/>
                </a:solidFill>
              </a:rPr>
              <a:t>+</a:t>
            </a:r>
            <a:r>
              <a:rPr lang="en-US" sz="2000" dirty="0">
                <a:solidFill>
                  <a:srgbClr val="0070C0"/>
                </a:solidFill>
              </a:rPr>
              <a:t>jet </a:t>
            </a:r>
            <a:r>
              <a:rPr lang="en-US" sz="2000" dirty="0">
                <a:solidFill>
                  <a:prstClr val="black"/>
                </a:solidFill>
              </a:rPr>
              <a:t>and </a:t>
            </a:r>
            <a:r>
              <a:rPr lang="el-GR" sz="2000" dirty="0">
                <a:solidFill>
                  <a:srgbClr val="C00000"/>
                </a:solidFill>
              </a:rPr>
              <a:t>γ+</a:t>
            </a:r>
            <a:r>
              <a:rPr lang="en-US" sz="2000" dirty="0">
                <a:solidFill>
                  <a:srgbClr val="C00000"/>
                </a:solidFill>
              </a:rPr>
              <a:t>jet </a:t>
            </a:r>
            <a:r>
              <a:rPr lang="en-US" sz="2000" dirty="0">
                <a:solidFill>
                  <a:prstClr val="black"/>
                </a:solidFill>
              </a:rPr>
              <a:t>suppression I</a:t>
            </a:r>
            <a:r>
              <a:rPr lang="en-US" sz="2000" baseline="-25000" dirty="0">
                <a:solidFill>
                  <a:prstClr val="black"/>
                </a:solidFill>
              </a:rPr>
              <a:t>AA</a:t>
            </a:r>
            <a:endParaRPr lang="en-US" sz="2000" baseline="-25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 suppression decreases with 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 no difference between π</a:t>
            </a:r>
            <a:r>
              <a:rPr lang="en-US" sz="2000" baseline="30000" dirty="0"/>
              <a:t>0</a:t>
            </a:r>
            <a:r>
              <a:rPr lang="en-US" sz="2000" dirty="0"/>
              <a:t>+jet and </a:t>
            </a:r>
            <a:r>
              <a:rPr lang="en-US" sz="2000" dirty="0" err="1"/>
              <a:t>γ+jet</a:t>
            </a:r>
            <a:br>
              <a:rPr lang="en-US" sz="2000" dirty="0"/>
            </a:br>
            <a:r>
              <a:rPr lang="en-US" sz="2000" dirty="0"/>
              <a:t> within uncertainties observed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E29502CB-C2A0-4819-AF88-8852E70C8352}"/>
              </a:ext>
            </a:extLst>
          </p:cNvPr>
          <p:cNvSpPr/>
          <p:nvPr/>
        </p:nvSpPr>
        <p:spPr>
          <a:xfrm>
            <a:off x="7548839" y="5668814"/>
            <a:ext cx="4289188" cy="707886"/>
          </a:xfrm>
          <a:prstGeom prst="rect">
            <a:avLst/>
          </a:prstGeom>
          <a:solidFill>
            <a:srgbClr val="FFCC66"/>
          </a:solidFill>
        </p:spPr>
        <p:txBody>
          <a:bodyPr wrap="non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Intra-jet broadening in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Au+Au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collisions</a:t>
            </a: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 RHIC energy present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645456E9-CDFA-4DF3-A2A7-7071F9F58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681" y="601780"/>
            <a:ext cx="5552750" cy="1127043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B0C4EC5-5969-4887-8FA0-25411F7A4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6FAF3CA6-12DF-4CCC-A9FE-B0B91F450A0E}" type="slidenum">
              <a:rPr lang="en-US" smtClean="0"/>
              <a:t>50</a:t>
            </a:fld>
            <a:endParaRPr lang="en-US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D166106-9B14-4D91-BD64-D2BB076FB8E1}"/>
              </a:ext>
            </a:extLst>
          </p:cNvPr>
          <p:cNvSpPr txBox="1"/>
          <p:nvPr/>
        </p:nvSpPr>
        <p:spPr>
          <a:xfrm>
            <a:off x="1719163" y="1526638"/>
            <a:ext cx="769763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R= 0.2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46647D1-DE5B-479B-8516-D904D06F9FF4}"/>
              </a:ext>
            </a:extLst>
          </p:cNvPr>
          <p:cNvSpPr txBox="1"/>
          <p:nvPr/>
        </p:nvSpPr>
        <p:spPr>
          <a:xfrm>
            <a:off x="4885766" y="1518008"/>
            <a:ext cx="769763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R= 0.5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440D930-1014-4970-8181-FC8ECF7DAE5E}"/>
              </a:ext>
            </a:extLst>
          </p:cNvPr>
          <p:cNvSpPr txBox="1"/>
          <p:nvPr/>
        </p:nvSpPr>
        <p:spPr>
          <a:xfrm>
            <a:off x="8779386" y="992456"/>
            <a:ext cx="1338828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R=0.2/R=0.5</a:t>
            </a:r>
          </a:p>
        </p:txBody>
      </p:sp>
    </p:spTree>
    <p:extLst>
      <p:ext uri="{BB962C8B-B14F-4D97-AF65-F5344CB8AC3E}">
        <p14:creationId xmlns:p14="http://schemas.microsoft.com/office/powerpoint/2010/main" val="39255732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9"/>
          <p:cNvSpPr txBox="1">
            <a:spLocks noGrp="1"/>
          </p:cNvSpPr>
          <p:nvPr>
            <p:ph type="title"/>
          </p:nvPr>
        </p:nvSpPr>
        <p:spPr>
          <a:xfrm>
            <a:off x="415600" y="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+mn-lt"/>
              </a:rPr>
              <a:t>Out-of-cone energy loss: RHIC vs LHC</a:t>
            </a:r>
            <a:endParaRPr sz="3600" dirty="0">
              <a:solidFill>
                <a:srgbClr val="0070C0"/>
              </a:solidFill>
              <a:latin typeface="+mn-lt"/>
            </a:endParaRPr>
          </a:p>
          <a:p>
            <a:endParaRPr dirty="0"/>
          </a:p>
        </p:txBody>
      </p:sp>
      <p:sp>
        <p:nvSpPr>
          <p:cNvPr id="244" name="Google Shape;244;p39"/>
          <p:cNvSpPr txBox="1">
            <a:spLocks noGrp="1"/>
          </p:cNvSpPr>
          <p:nvPr>
            <p:ph type="sldNum" idx="12"/>
          </p:nvPr>
        </p:nvSpPr>
        <p:spPr>
          <a:xfrm>
            <a:off x="11410600" y="6400519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51</a:t>
            </a:fld>
            <a:endParaRPr dirty="0"/>
          </a:p>
        </p:txBody>
      </p:sp>
      <p:grpSp>
        <p:nvGrpSpPr>
          <p:cNvPr id="16" name="Skupina 15"/>
          <p:cNvGrpSpPr/>
          <p:nvPr/>
        </p:nvGrpSpPr>
        <p:grpSpPr>
          <a:xfrm>
            <a:off x="219303" y="763600"/>
            <a:ext cx="3968101" cy="3399365"/>
            <a:chOff x="183049" y="1073150"/>
            <a:chExt cx="2976076" cy="2549524"/>
          </a:xfrm>
        </p:grpSpPr>
        <p:pic>
          <p:nvPicPr>
            <p:cNvPr id="60417" name="Picture 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3049" y="1250949"/>
              <a:ext cx="2976076" cy="2371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TextovéPole 7"/>
            <p:cNvSpPr txBox="1"/>
            <p:nvPr/>
          </p:nvSpPr>
          <p:spPr>
            <a:xfrm>
              <a:off x="533400" y="1073150"/>
              <a:ext cx="209802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/>
                <a:t>PHENIX, PRC 87, 034911 (2013)</a:t>
              </a:r>
              <a:endParaRPr lang="cs-CZ" sz="1600" i="1" dirty="0"/>
            </a:p>
          </p:txBody>
        </p:sp>
      </p:grpSp>
      <p:sp>
        <p:nvSpPr>
          <p:cNvPr id="9" name="TextovéPole 8"/>
          <p:cNvSpPr txBox="1"/>
          <p:nvPr/>
        </p:nvSpPr>
        <p:spPr>
          <a:xfrm>
            <a:off x="1099599" y="4162966"/>
            <a:ext cx="2384208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Inclusive </a:t>
            </a:r>
            <a:r>
              <a:rPr lang="en-US" sz="2000" dirty="0">
                <a:latin typeface="Symbol" pitchFamily="18" charset="2"/>
              </a:rPr>
              <a:t>p</a:t>
            </a:r>
            <a:r>
              <a:rPr lang="en-US" sz="2000" baseline="30000" dirty="0"/>
              <a:t>0 </a:t>
            </a:r>
            <a:r>
              <a:rPr lang="en-US" sz="2000" dirty="0"/>
              <a:t> </a:t>
            </a:r>
          </a:p>
          <a:p>
            <a:r>
              <a:rPr lang="en-US" sz="2000" dirty="0" err="1">
                <a:latin typeface="Symbol" pitchFamily="18" charset="2"/>
              </a:rPr>
              <a:t>D</a:t>
            </a:r>
            <a:r>
              <a:rPr lang="en-US" sz="2000" dirty="0" err="1"/>
              <a:t>p</a:t>
            </a:r>
            <a:r>
              <a:rPr lang="en-US" sz="2000" baseline="-25000" dirty="0" err="1"/>
              <a:t>T</a:t>
            </a:r>
            <a:r>
              <a:rPr lang="en-US" sz="2000" baseline="-25000" dirty="0"/>
              <a:t> </a:t>
            </a:r>
            <a:r>
              <a:rPr lang="en-US" sz="2000" dirty="0"/>
              <a:t>=2-3 </a:t>
            </a:r>
            <a:r>
              <a:rPr lang="en-US" sz="2000" dirty="0" err="1"/>
              <a:t>GeV</a:t>
            </a:r>
            <a:r>
              <a:rPr lang="en-US" sz="2000" dirty="0"/>
              <a:t>/</a:t>
            </a:r>
            <a:r>
              <a:rPr lang="en-US" sz="2000" i="1" dirty="0"/>
              <a:t>c</a:t>
            </a:r>
            <a:endParaRPr lang="cs-CZ" sz="2000" i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45533" y="5461001"/>
            <a:ext cx="39423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RHIC: various channels </a:t>
            </a:r>
          </a:p>
          <a:p>
            <a:r>
              <a:rPr lang="en-US" sz="2000" dirty="0"/>
              <a:t>           consistent (</a:t>
            </a:r>
            <a:r>
              <a:rPr lang="en-US" sz="2000" dirty="0">
                <a:latin typeface="Symbol" pitchFamily="18" charset="2"/>
              </a:rPr>
              <a:t>p</a:t>
            </a:r>
            <a:r>
              <a:rPr lang="en-US" sz="2000" baseline="30000" dirty="0"/>
              <a:t>0</a:t>
            </a:r>
            <a:r>
              <a:rPr lang="en-US" sz="2000" dirty="0"/>
              <a:t>, jet, </a:t>
            </a:r>
            <a:r>
              <a:rPr lang="en-US" sz="2000" dirty="0" err="1"/>
              <a:t>trigger+jet</a:t>
            </a:r>
            <a:r>
              <a:rPr lang="en-US" sz="2000" dirty="0"/>
              <a:t>)</a:t>
            </a:r>
            <a:endParaRPr lang="cs-CZ" sz="20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6413299" y="5222724"/>
            <a:ext cx="4120848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In-medium energy loss smaller </a:t>
            </a:r>
          </a:p>
          <a:p>
            <a:r>
              <a:rPr lang="en-US" sz="2400" dirty="0"/>
              <a:t>at RHIC than at the LHC.</a:t>
            </a:r>
            <a:endParaRPr lang="cs-CZ" sz="24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87A9A115-20C7-42F8-8C38-E0A812EDFB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0653" y="960500"/>
            <a:ext cx="7867224" cy="4200297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79DD0C9C-3F3C-4382-8A63-BF082B1A8CF2}"/>
              </a:ext>
            </a:extLst>
          </p:cNvPr>
          <p:cNvSpPr/>
          <p:nvPr/>
        </p:nvSpPr>
        <p:spPr>
          <a:xfrm>
            <a:off x="6618083" y="631333"/>
            <a:ext cx="3226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−∆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 refers to</a:t>
            </a:r>
            <a:r>
              <a:rPr lang="cs-CZ" dirty="0"/>
              <a:t> </a:t>
            </a:r>
            <a:r>
              <a:rPr lang="en-US" dirty="0"/>
              <a:t>suppression in</a:t>
            </a:r>
            <a:r>
              <a:rPr lang="cs-CZ" dirty="0"/>
              <a:t>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cs-CZ" dirty="0"/>
              <a:t> </a:t>
            </a:r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A059DC3-EE86-4A2A-A20D-D8BFA85B9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81" y="6480023"/>
            <a:ext cx="2749534" cy="365792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Skupina 16">
            <a:extLst>
              <a:ext uri="{FF2B5EF4-FFF2-40B4-BE49-F238E27FC236}">
                <a16:creationId xmlns:a16="http://schemas.microsoft.com/office/drawing/2014/main" id="{19270C70-E351-492E-BEEC-339DE31A779C}"/>
              </a:ext>
            </a:extLst>
          </p:cNvPr>
          <p:cNvGrpSpPr/>
          <p:nvPr/>
        </p:nvGrpSpPr>
        <p:grpSpPr>
          <a:xfrm>
            <a:off x="5737205" y="5064618"/>
            <a:ext cx="1779164" cy="1691042"/>
            <a:chOff x="4121150" y="139700"/>
            <a:chExt cx="3692063" cy="3124200"/>
          </a:xfrm>
        </p:grpSpPr>
        <p:pic>
          <p:nvPicPr>
            <p:cNvPr id="18" name="Picture 10">
              <a:extLst>
                <a:ext uri="{FF2B5EF4-FFF2-40B4-BE49-F238E27FC236}">
                  <a16:creationId xmlns:a16="http://schemas.microsoft.com/office/drawing/2014/main" id="{4BB749FC-DB0F-4B05-BBFB-A8F679B53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237040" y="139700"/>
              <a:ext cx="3576173" cy="312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9" name="Obdélník 18">
              <a:extLst>
                <a:ext uri="{FF2B5EF4-FFF2-40B4-BE49-F238E27FC236}">
                  <a16:creationId xmlns:a16="http://schemas.microsoft.com/office/drawing/2014/main" id="{29B41B1F-7F9E-4F54-94FC-7AFED6A2DF7D}"/>
                </a:ext>
              </a:extLst>
            </p:cNvPr>
            <p:cNvSpPr/>
            <p:nvPr/>
          </p:nvSpPr>
          <p:spPr>
            <a:xfrm>
              <a:off x="4121150" y="986409"/>
              <a:ext cx="355600" cy="5058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DBDE4A4-AFD4-4477-8D74-59309DA97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2600" y="6492875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013652-4C65-4DC3-85A7-57A33829618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9C1FDD22-0034-4936-B5D6-26A08C2236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595" y="864549"/>
            <a:ext cx="4656914" cy="4544129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6244D444-2F85-4BBD-9251-0DF4597DF0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" t="669" r="5142" b="-668"/>
          <a:stretch/>
        </p:blipFill>
        <p:spPr>
          <a:xfrm>
            <a:off x="3531575" y="793917"/>
            <a:ext cx="3706031" cy="4521312"/>
          </a:xfrm>
          <a:prstGeom prst="rect">
            <a:avLst/>
          </a:prstGeom>
        </p:spPr>
      </p:pic>
      <p:sp>
        <p:nvSpPr>
          <p:cNvPr id="29" name="TextovéPole 28">
            <a:extLst>
              <a:ext uri="{FF2B5EF4-FFF2-40B4-BE49-F238E27FC236}">
                <a16:creationId xmlns:a16="http://schemas.microsoft.com/office/drawing/2014/main" id="{392CB2A5-35AB-4B34-B9C1-71C419EFA3B2}"/>
              </a:ext>
            </a:extLst>
          </p:cNvPr>
          <p:cNvSpPr txBox="1"/>
          <p:nvPr/>
        </p:nvSpPr>
        <p:spPr>
          <a:xfrm>
            <a:off x="7726308" y="5406615"/>
            <a:ext cx="3969506" cy="133882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cs-CZ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First</a:t>
            </a:r>
            <a:r>
              <a:rPr kumimoji="0" lang="cs-CZ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cs-CZ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measurement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 of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acoplanarity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down to low </a:t>
            </a:r>
            <a:r>
              <a:rPr kumimoji="0" lang="en-US" sz="19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p</a:t>
            </a:r>
            <a:r>
              <a:rPr kumimoji="0" lang="en-US" sz="1900" b="0" i="0" u="none" strike="noStrike" kern="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of recoil jets.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/>
                <a:sym typeface="Arial"/>
              </a:rPr>
              <a:t>Df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broadening for larger R and small jet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p</a:t>
            </a:r>
            <a:r>
              <a:rPr kumimoji="0" lang="en-US" sz="1900" b="0" i="0" u="none" strike="noStrike" kern="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</a:t>
            </a:r>
            <a:r>
              <a:rPr kumimoji="0" lang="en-US" sz="19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 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observed at LHC and RHIC!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719BDF6D-0C71-42B7-BCAE-B6933D9B1635}"/>
              </a:ext>
            </a:extLst>
          </p:cNvPr>
          <p:cNvGrpSpPr/>
          <p:nvPr/>
        </p:nvGrpSpPr>
        <p:grpSpPr>
          <a:xfrm>
            <a:off x="4152261" y="5001334"/>
            <a:ext cx="1232330" cy="1754326"/>
            <a:chOff x="3722690" y="577850"/>
            <a:chExt cx="2538411" cy="3194050"/>
          </a:xfrm>
        </p:grpSpPr>
        <p:pic>
          <p:nvPicPr>
            <p:cNvPr id="21" name="Picture 9">
              <a:extLst>
                <a:ext uri="{FF2B5EF4-FFF2-40B4-BE49-F238E27FC236}">
                  <a16:creationId xmlns:a16="http://schemas.microsoft.com/office/drawing/2014/main" id="{E505B81B-5687-44FB-8F18-1D7942D903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722690" y="603252"/>
              <a:ext cx="2376485" cy="3168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0" name="Obdélník 29">
              <a:extLst>
                <a:ext uri="{FF2B5EF4-FFF2-40B4-BE49-F238E27FC236}">
                  <a16:creationId xmlns:a16="http://schemas.microsoft.com/office/drawing/2014/main" id="{63870B9C-3180-4C3A-9080-C4817A335A26}"/>
                </a:ext>
              </a:extLst>
            </p:cNvPr>
            <p:cNvSpPr/>
            <p:nvPr/>
          </p:nvSpPr>
          <p:spPr>
            <a:xfrm>
              <a:off x="3733800" y="2940050"/>
              <a:ext cx="273050" cy="831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bdélník 30">
              <a:extLst>
                <a:ext uri="{FF2B5EF4-FFF2-40B4-BE49-F238E27FC236}">
                  <a16:creationId xmlns:a16="http://schemas.microsoft.com/office/drawing/2014/main" id="{DCA90CFE-53D4-43E2-B235-B31684ABB540}"/>
                </a:ext>
              </a:extLst>
            </p:cNvPr>
            <p:cNvSpPr/>
            <p:nvPr/>
          </p:nvSpPr>
          <p:spPr>
            <a:xfrm>
              <a:off x="5899150" y="577850"/>
              <a:ext cx="361951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extovéPole 1">
            <a:extLst>
              <a:ext uri="{FF2B5EF4-FFF2-40B4-BE49-F238E27FC236}">
                <a16:creationId xmlns:a16="http://schemas.microsoft.com/office/drawing/2014/main" id="{ECFC1C59-C410-435E-9767-87E5014F119F}"/>
              </a:ext>
            </a:extLst>
          </p:cNvPr>
          <p:cNvSpPr txBox="1"/>
          <p:nvPr/>
        </p:nvSpPr>
        <p:spPr>
          <a:xfrm>
            <a:off x="6014069" y="1534184"/>
            <a:ext cx="550151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LHC</a:t>
            </a: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269B4658-7F1F-4859-A862-0ADDB21E8297}"/>
              </a:ext>
            </a:extLst>
          </p:cNvPr>
          <p:cNvSpPr txBox="1"/>
          <p:nvPr/>
        </p:nvSpPr>
        <p:spPr>
          <a:xfrm>
            <a:off x="9305497" y="1552320"/>
            <a:ext cx="635110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RHIC</a:t>
            </a: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05B07A16-64F0-43E6-A3E5-D11166FC1B6E}"/>
              </a:ext>
            </a:extLst>
          </p:cNvPr>
          <p:cNvSpPr txBox="1"/>
          <p:nvPr/>
        </p:nvSpPr>
        <p:spPr>
          <a:xfrm>
            <a:off x="56632" y="102340"/>
            <a:ext cx="10050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Exploring microscopic structure of QGP: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acoplanarity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délník 10">
            <a:extLst>
              <a:ext uri="{FF2B5EF4-FFF2-40B4-BE49-F238E27FC236}">
                <a16:creationId xmlns:a16="http://schemas.microsoft.com/office/drawing/2014/main" id="{401089FC-38F3-4C1D-BA56-A665BA820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573" y="1674674"/>
            <a:ext cx="3195714" cy="1908215"/>
          </a:xfrm>
          <a:prstGeom prst="rect">
            <a:avLst/>
          </a:prstGeom>
          <a:solidFill>
            <a:schemeClr val="accent5">
              <a:lumMod val="60000"/>
              <a:lumOff val="40000"/>
              <a:alpha val="71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eaLnBrk="1" hangingPunct="1">
              <a:spcBef>
                <a:spcPct val="0"/>
              </a:spcBef>
              <a:buNone/>
              <a:defRPr/>
            </a:pPr>
            <a:r>
              <a:rPr lang="en-US" sz="2000" dirty="0">
                <a:solidFill>
                  <a:prstClr val="black"/>
                </a:solidFill>
                <a:sym typeface="Wingdings"/>
              </a:rPr>
              <a:t>”</a:t>
            </a:r>
            <a:r>
              <a:rPr lang="en-US" sz="2000" b="1" dirty="0">
                <a:solidFill>
                  <a:prstClr val="black"/>
                </a:solidFill>
              </a:rPr>
              <a:t>QCD Molière scattering</a:t>
            </a:r>
            <a:r>
              <a:rPr lang="en-US" sz="2000" dirty="0">
                <a:solidFill>
                  <a:prstClr val="black"/>
                </a:solidFill>
              </a:rPr>
              <a:t>”:</a:t>
            </a:r>
            <a:r>
              <a:rPr lang="en-US" altLang="cs-CZ" sz="2000" dirty="0">
                <a:solidFill>
                  <a:prstClr val="black"/>
                </a:solidFill>
              </a:rPr>
              <a:t>                                              </a:t>
            </a:r>
            <a:endParaRPr lang="en-US" sz="2000" dirty="0">
              <a:solidFill>
                <a:prstClr val="black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</a:rPr>
              <a:t>la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rge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-angle jet deflection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studies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probe the nature of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quasi-particles in hot QCD matter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5" name="Obdélník 34">
            <a:extLst>
              <a:ext uri="{FF2B5EF4-FFF2-40B4-BE49-F238E27FC236}">
                <a16:creationId xmlns:a16="http://schemas.microsoft.com/office/drawing/2014/main" id="{E3BD90C0-1C59-4BD3-82BD-90FFAF1CD881}"/>
              </a:ext>
            </a:extLst>
          </p:cNvPr>
          <p:cNvSpPr/>
          <p:nvPr/>
        </p:nvSpPr>
        <p:spPr>
          <a:xfrm>
            <a:off x="240491" y="3711714"/>
            <a:ext cx="23317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cs-CZ" sz="16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D’Eramo</a:t>
            </a:r>
            <a:r>
              <a:rPr kumimoji="0" lang="cs-CZ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, </a:t>
            </a:r>
            <a:r>
              <a:rPr kumimoji="0" lang="cs-CZ" sz="16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Rajagopal</a:t>
            </a:r>
            <a:r>
              <a:rPr kumimoji="0" lang="cs-CZ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,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cs-CZ" sz="16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Yin</a:t>
            </a:r>
            <a:r>
              <a:rPr kumimoji="0" lang="cs-CZ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, </a:t>
            </a:r>
            <a:endParaRPr kumimoji="0" lang="en-US" sz="16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JHEP 01 (2019) 172 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F92F975-88AF-4C6E-A9FB-F6D8F4D6B6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3689" y="6492874"/>
            <a:ext cx="2743200" cy="365125"/>
          </a:xfrm>
        </p:spPr>
        <p:txBody>
          <a:bodyPr/>
          <a:lstStyle/>
          <a:p>
            <a:r>
              <a:rPr lang="en-US"/>
              <a:t>Jana Bielcikova (CTU Prague)</a:t>
            </a:r>
          </a:p>
        </p:txBody>
      </p:sp>
    </p:spTree>
    <p:extLst>
      <p:ext uri="{BB962C8B-B14F-4D97-AF65-F5344CB8AC3E}">
        <p14:creationId xmlns:p14="http://schemas.microsoft.com/office/powerpoint/2010/main" val="488808168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hart, histogram&#10;&#10;Description automatically generated">
            <a:extLst>
              <a:ext uri="{FF2B5EF4-FFF2-40B4-BE49-F238E27FC236}">
                <a16:creationId xmlns:a16="http://schemas.microsoft.com/office/drawing/2014/main" id="{085C942C-1FB5-837E-9B27-24471ADE2A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2" b="3964"/>
          <a:stretch/>
        </p:blipFill>
        <p:spPr>
          <a:xfrm>
            <a:off x="5425175" y="711841"/>
            <a:ext cx="6392451" cy="447430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17E8898-57F5-4CA6-8FA0-DB50B7ACC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74" y="-68297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Symbol" panose="05050102010706020507" pitchFamily="18" charset="2"/>
              </a:rPr>
              <a:t>g</a:t>
            </a:r>
            <a:r>
              <a:rPr lang="en-US" sz="3600" dirty="0">
                <a:solidFill>
                  <a:srgbClr val="0070C0"/>
                </a:solidFill>
                <a:latin typeface="+mn-lt"/>
              </a:rPr>
              <a:t>-tagged jets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9553B8B-1BCD-438E-B4A9-81D817BBE7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5150679"/>
            <a:ext cx="5665732" cy="16312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/>
              <a:t>R</a:t>
            </a:r>
            <a:r>
              <a:rPr kumimoji="0" lang="en-US" altLang="en-US" sz="2000" b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</a:rPr>
              <a:t>AA</a:t>
            </a:r>
            <a:r>
              <a:rPr kumimoji="0" lang="en-US" altLang="en-US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for </a:t>
            </a:r>
            <a:r>
              <a:rPr lang="en-US" sz="2000" dirty="0">
                <a:latin typeface="Symbol" panose="05050102010706020507" pitchFamily="18" charset="2"/>
              </a:rPr>
              <a:t>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-tagged jets is significantly higher than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that for inclusive jets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à"/>
              <a:tabLst/>
            </a:pPr>
            <a:r>
              <a:rPr lang="en-US" altLang="en-US" sz="2000" dirty="0"/>
              <a:t>c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lear</a:t>
            </a:r>
            <a:r>
              <a:rPr kumimoji="0" lang="en-US" alt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</a:rPr>
              <a:t> demonstration of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sensitivity</a:t>
            </a:r>
            <a:r>
              <a:rPr kumimoji="0" lang="en-US" alt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</a:rPr>
              <a:t> of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lang="en-US" altLang="en-US" sz="2000" dirty="0"/>
              <a:t>energy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loss</a:t>
            </a:r>
            <a:r>
              <a:rPr kumimoji="0" lang="en-US" alt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2000" baseline="0" dirty="0"/>
              <a:t>      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to the color-charge of the initiating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parton</a:t>
            </a:r>
            <a:endParaRPr lang="en-US" altLang="en-US" sz="2000" dirty="0"/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</a:rPr>
              <a:t>       (quarks lose less energy than gluons)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678DEB9E-5267-4595-9277-42B37930F6D7}"/>
              </a:ext>
            </a:extLst>
          </p:cNvPr>
          <p:cNvSpPr txBox="1"/>
          <p:nvPr/>
        </p:nvSpPr>
        <p:spPr>
          <a:xfrm>
            <a:off x="1278924" y="5675699"/>
            <a:ext cx="3935244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Dialing q/g fraction with </a:t>
            </a:r>
            <a:r>
              <a:rPr lang="en-US" sz="2000" dirty="0">
                <a:latin typeface="Symbol" panose="05050102010706020507" pitchFamily="18" charset="2"/>
              </a:rPr>
              <a:t>g</a:t>
            </a:r>
            <a:r>
              <a:rPr lang="en-US" sz="2000" dirty="0"/>
              <a:t>-tagging:</a:t>
            </a:r>
          </a:p>
          <a:p>
            <a:r>
              <a:rPr lang="en-US" sz="2000" dirty="0" err="1"/>
              <a:t>p</a:t>
            </a:r>
            <a:r>
              <a:rPr lang="en-US" sz="2000" baseline="-25000" dirty="0" err="1"/>
              <a:t>T</a:t>
            </a:r>
            <a:r>
              <a:rPr lang="en-US" sz="2000" baseline="30000" dirty="0" err="1">
                <a:latin typeface="Symbol" panose="05050102010706020507" pitchFamily="18" charset="2"/>
              </a:rPr>
              <a:t>g</a:t>
            </a:r>
            <a:r>
              <a:rPr lang="en-US" sz="2000" dirty="0"/>
              <a:t> &gt; 50 GeV/</a:t>
            </a:r>
            <a:r>
              <a:rPr lang="en-US" sz="2000" i="1" dirty="0"/>
              <a:t>c</a:t>
            </a:r>
            <a:r>
              <a:rPr lang="en-US" sz="2000" dirty="0"/>
              <a:t> </a:t>
            </a:r>
            <a:r>
              <a:rPr lang="en-US" sz="2000" dirty="0">
                <a:sym typeface="Wingdings" panose="05000000000000000000" pitchFamily="2" charset="2"/>
              </a:rPr>
              <a:t></a:t>
            </a:r>
            <a:r>
              <a:rPr lang="en-US" sz="2000" dirty="0"/>
              <a:t> q/g fraction ~ 80%</a:t>
            </a:r>
          </a:p>
        </p:txBody>
      </p:sp>
      <p:sp>
        <p:nvSpPr>
          <p:cNvPr id="15" name="Zástupný symbol pro číslo snímku 6">
            <a:extLst>
              <a:ext uri="{FF2B5EF4-FFF2-40B4-BE49-F238E27FC236}">
                <a16:creationId xmlns:a16="http://schemas.microsoft.com/office/drawing/2014/main" id="{C09DC318-EC1B-4BB7-A7D5-240A6B7674D4}"/>
              </a:ext>
            </a:extLst>
          </p:cNvPr>
          <p:cNvSpPr txBox="1">
            <a:spLocks/>
          </p:cNvSpPr>
          <p:nvPr/>
        </p:nvSpPr>
        <p:spPr>
          <a:xfrm>
            <a:off x="9511665" y="6492875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fld id="{54D3CF50-0E99-40AE-AD93-09FB68BF3BBF}" type="slidenum">
              <a:rPr lang="en-US" altLang="en-US" sz="1200">
                <a:solidFill>
                  <a:srgbClr val="898989"/>
                </a:solidFill>
              </a:rPr>
              <a:pPr algn="r"/>
              <a:t>53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29B7E2-9E8B-A93B-1823-F84F8577CE68}"/>
              </a:ext>
            </a:extLst>
          </p:cNvPr>
          <p:cNvSpPr txBox="1"/>
          <p:nvPr/>
        </p:nvSpPr>
        <p:spPr>
          <a:xfrm>
            <a:off x="9518374" y="426269"/>
            <a:ext cx="25917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hlinkClick r:id="rId3"/>
              </a:rPr>
              <a:t>ATLAS, </a:t>
            </a:r>
            <a:r>
              <a:rPr lang="cs-CZ" b="1" dirty="0">
                <a:hlinkClick r:id="rId3"/>
              </a:rPr>
              <a:t>arXiv:2303.10090</a:t>
            </a:r>
            <a:r>
              <a:rPr lang="cs-CZ" dirty="0"/>
              <a:t> </a:t>
            </a:r>
          </a:p>
        </p:txBody>
      </p:sp>
      <p:pic>
        <p:nvPicPr>
          <p:cNvPr id="28" name="Picture 27" descr="Chart, box and whisker chart&#10;&#10;Description automatically generated">
            <a:extLst>
              <a:ext uri="{FF2B5EF4-FFF2-40B4-BE49-F238E27FC236}">
                <a16:creationId xmlns:a16="http://schemas.microsoft.com/office/drawing/2014/main" id="{09C5381C-9838-7AC2-BE79-7EAB681830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4" r="4715" b="3721"/>
          <a:stretch/>
        </p:blipFill>
        <p:spPr>
          <a:xfrm>
            <a:off x="81915" y="927017"/>
            <a:ext cx="5429979" cy="4310968"/>
          </a:xfrm>
          <a:prstGeom prst="rect">
            <a:avLst/>
          </a:prstGeom>
        </p:spPr>
      </p:pic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B349B28-1587-451C-8D22-B0FFA3DED8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87257"/>
            <a:ext cx="2743200" cy="365125"/>
          </a:xfrm>
        </p:spPr>
        <p:txBody>
          <a:bodyPr/>
          <a:lstStyle/>
          <a:p>
            <a:r>
              <a:rPr lang="en-US" dirty="0"/>
              <a:t>Jana Bielcikova (CTU Prague)</a:t>
            </a:r>
          </a:p>
        </p:txBody>
      </p:sp>
    </p:spTree>
    <p:extLst>
      <p:ext uri="{BB962C8B-B14F-4D97-AF65-F5344CB8AC3E}">
        <p14:creationId xmlns:p14="http://schemas.microsoft.com/office/powerpoint/2010/main" val="3312927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D291FE1E-014A-277A-B2D6-86CF7BFBF3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74" y="1249642"/>
            <a:ext cx="10575756" cy="3562641"/>
          </a:xfrm>
          <a:prstGeom prst="rect">
            <a:avLst/>
          </a:prstGeom>
        </p:spPr>
      </p:pic>
      <p:sp>
        <p:nvSpPr>
          <p:cNvPr id="6" name="Obdélník 26">
            <a:extLst>
              <a:ext uri="{FF2B5EF4-FFF2-40B4-BE49-F238E27FC236}">
                <a16:creationId xmlns:a16="http://schemas.microsoft.com/office/drawing/2014/main" id="{F0DC6B06-6B99-BA30-D16E-6F3021BF87F8}"/>
              </a:ext>
            </a:extLst>
          </p:cNvPr>
          <p:cNvSpPr/>
          <p:nvPr/>
        </p:nvSpPr>
        <p:spPr>
          <a:xfrm>
            <a:off x="176732" y="5608358"/>
            <a:ext cx="48638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Calculations:</a:t>
            </a:r>
          </a:p>
          <a:p>
            <a:r>
              <a:rPr lang="en-US" sz="1600" dirty="0"/>
              <a:t>Takacs, </a:t>
            </a:r>
            <a:r>
              <a:rPr lang="en-US" sz="1600" dirty="0" err="1"/>
              <a:t>Tywoniuk</a:t>
            </a:r>
            <a:r>
              <a:rPr lang="en-US" sz="1600" dirty="0"/>
              <a:t>, JHEP 10 (2021) 038</a:t>
            </a:r>
          </a:p>
          <a:p>
            <a:r>
              <a:rPr lang="en-US" sz="1600" dirty="0" err="1"/>
              <a:t>Ke</a:t>
            </a:r>
            <a:r>
              <a:rPr lang="en-US" sz="1600" dirty="0"/>
              <a:t>, Xu, Bass, PRC 100 (2019) 064911, </a:t>
            </a:r>
          </a:p>
          <a:p>
            <a:r>
              <a:rPr lang="en-US" sz="1600" dirty="0"/>
              <a:t>                       PRC 98 (2018) 064901</a:t>
            </a:r>
          </a:p>
        </p:txBody>
      </p:sp>
      <p:sp>
        <p:nvSpPr>
          <p:cNvPr id="7" name="Obdélník 28">
            <a:extLst>
              <a:ext uri="{FF2B5EF4-FFF2-40B4-BE49-F238E27FC236}">
                <a16:creationId xmlns:a16="http://schemas.microsoft.com/office/drawing/2014/main" id="{3E13DFE7-A784-FA3D-39B2-C73AB0BEC32D}"/>
              </a:ext>
            </a:extLst>
          </p:cNvPr>
          <p:cNvSpPr/>
          <p:nvPr/>
        </p:nvSpPr>
        <p:spPr>
          <a:xfrm>
            <a:off x="3645780" y="5837834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err="1"/>
              <a:t>Ke</a:t>
            </a:r>
            <a:r>
              <a:rPr lang="en-US" sz="1600" dirty="0"/>
              <a:t>, Wang, JHEP 05 (2021) 041</a:t>
            </a:r>
          </a:p>
          <a:p>
            <a:pPr lvl="0"/>
            <a:r>
              <a:rPr lang="en-US" sz="1600" dirty="0">
                <a:solidFill>
                  <a:prstClr val="black"/>
                </a:solidFill>
              </a:rPr>
              <a:t>Kang, </a:t>
            </a:r>
            <a:r>
              <a:rPr lang="en-US" sz="1600" dirty="0" err="1">
                <a:solidFill>
                  <a:prstClr val="black"/>
                </a:solidFill>
              </a:rPr>
              <a:t>Vitev</a:t>
            </a:r>
            <a:r>
              <a:rPr lang="en-US" sz="1600" dirty="0">
                <a:solidFill>
                  <a:prstClr val="black"/>
                </a:solidFill>
              </a:rPr>
              <a:t>, Xing, PRC 96 (2017) 014912,</a:t>
            </a:r>
            <a:br>
              <a:rPr lang="en-US" sz="1600" dirty="0">
                <a:solidFill>
                  <a:prstClr val="black"/>
                </a:solidFill>
              </a:rPr>
            </a:br>
            <a:r>
              <a:rPr lang="en-US" sz="1600" dirty="0">
                <a:solidFill>
                  <a:prstClr val="black"/>
                </a:solidFill>
              </a:rPr>
              <a:t>Li, </a:t>
            </a:r>
            <a:r>
              <a:rPr lang="en-US" sz="1600" dirty="0" err="1">
                <a:solidFill>
                  <a:prstClr val="black"/>
                </a:solidFill>
              </a:rPr>
              <a:t>Vitev</a:t>
            </a:r>
            <a:r>
              <a:rPr lang="en-US" sz="1600" dirty="0">
                <a:solidFill>
                  <a:prstClr val="black"/>
                </a:solidFill>
              </a:rPr>
              <a:t>, JHEP 07 (2019) 148, PRD 101 (2020) 076020</a:t>
            </a:r>
          </a:p>
        </p:txBody>
      </p:sp>
      <p:sp>
        <p:nvSpPr>
          <p:cNvPr id="8" name="Obdélník 25">
            <a:extLst>
              <a:ext uri="{FF2B5EF4-FFF2-40B4-BE49-F238E27FC236}">
                <a16:creationId xmlns:a16="http://schemas.microsoft.com/office/drawing/2014/main" id="{5F1DA1BD-C6B6-2DAB-DBB2-CD4CABC2A26D}"/>
              </a:ext>
            </a:extLst>
          </p:cNvPr>
          <p:cNvSpPr/>
          <p:nvPr/>
        </p:nvSpPr>
        <p:spPr>
          <a:xfrm>
            <a:off x="6693780" y="4857984"/>
            <a:ext cx="4530480" cy="70788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Most calculations  underpredict </a:t>
            </a:r>
          </a:p>
          <a:p>
            <a:r>
              <a:rPr lang="en-US" sz="2000" dirty="0"/>
              <a:t>the R</a:t>
            </a:r>
            <a:r>
              <a:rPr lang="en-US" sz="2000" baseline="-25000" dirty="0"/>
              <a:t>AA  </a:t>
            </a:r>
            <a:r>
              <a:rPr lang="en-US" sz="2000" dirty="0"/>
              <a:t>ratio of </a:t>
            </a:r>
            <a:r>
              <a:rPr lang="en-US" sz="2000" dirty="0">
                <a:latin typeface="Symbol" panose="05050102010706020507" pitchFamily="18" charset="2"/>
              </a:rPr>
              <a:t>g</a:t>
            </a:r>
            <a:r>
              <a:rPr lang="en-US" sz="2000" dirty="0"/>
              <a:t>-tagged jet/inclusive jet.</a:t>
            </a: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BF8E5DBD-874C-C348-3648-49277D679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74" y="-68297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Symbol" panose="05050102010706020507" pitchFamily="18" charset="2"/>
              </a:rPr>
              <a:t>g</a:t>
            </a:r>
            <a:r>
              <a:rPr lang="en-US" sz="3600" dirty="0">
                <a:solidFill>
                  <a:srgbClr val="0070C0"/>
                </a:solidFill>
                <a:latin typeface="+mn-lt"/>
              </a:rPr>
              <a:t>-tagged jets</a:t>
            </a:r>
          </a:p>
        </p:txBody>
      </p:sp>
      <p:sp>
        <p:nvSpPr>
          <p:cNvPr id="11" name="Obdélník 25">
            <a:extLst>
              <a:ext uri="{FF2B5EF4-FFF2-40B4-BE49-F238E27FC236}">
                <a16:creationId xmlns:a16="http://schemas.microsoft.com/office/drawing/2014/main" id="{70A5E368-E60F-CCF7-B005-E4D41B9FC105}"/>
              </a:ext>
            </a:extLst>
          </p:cNvPr>
          <p:cNvSpPr/>
          <p:nvPr/>
        </p:nvSpPr>
        <p:spPr>
          <a:xfrm>
            <a:off x="798354" y="4857984"/>
            <a:ext cx="4978198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The ratio of R</a:t>
            </a:r>
            <a:r>
              <a:rPr lang="en-US" sz="2000" baseline="-25000" dirty="0"/>
              <a:t>AA</a:t>
            </a:r>
            <a:r>
              <a:rPr lang="en-US" sz="2000" dirty="0"/>
              <a:t>(</a:t>
            </a:r>
            <a:r>
              <a:rPr lang="en-US" sz="2000" dirty="0">
                <a:latin typeface="Symbol" panose="05050102010706020507" pitchFamily="18" charset="2"/>
              </a:rPr>
              <a:t>g</a:t>
            </a:r>
            <a:r>
              <a:rPr lang="en-US" sz="2000" dirty="0"/>
              <a:t>-tagged jet)/R</a:t>
            </a:r>
            <a:r>
              <a:rPr lang="en-US" sz="2000" baseline="-25000" dirty="0"/>
              <a:t>AA</a:t>
            </a:r>
            <a:r>
              <a:rPr lang="en-US" sz="2000" dirty="0"/>
              <a:t>(inclusive jet) has a good discriminating power!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4A92A1-E0D4-5A45-0293-B7FBEFAF969E}"/>
              </a:ext>
            </a:extLst>
          </p:cNvPr>
          <p:cNvSpPr txBox="1"/>
          <p:nvPr/>
        </p:nvSpPr>
        <p:spPr>
          <a:xfrm>
            <a:off x="1054069" y="1064976"/>
            <a:ext cx="25917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hlinkClick r:id="rId3"/>
              </a:rPr>
              <a:t>ATLAS, </a:t>
            </a:r>
            <a:r>
              <a:rPr lang="cs-CZ" b="1" dirty="0">
                <a:hlinkClick r:id="rId3"/>
              </a:rPr>
              <a:t>arXiv:2303.10090</a:t>
            </a:r>
            <a:r>
              <a:rPr lang="cs-CZ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5FD966-1FF1-BF19-1516-094BD767123B}"/>
              </a:ext>
            </a:extLst>
          </p:cNvPr>
          <p:cNvSpPr txBox="1"/>
          <p:nvPr/>
        </p:nvSpPr>
        <p:spPr>
          <a:xfrm>
            <a:off x="8272463" y="6058300"/>
            <a:ext cx="60979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 et al., PRC 99 (2019) 054911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Zapp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JEWEL, Eur. Phys. J. C 76 (2016) 695</a:t>
            </a:r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3904C8E-DF92-4420-8DFC-6AAB27F06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Jana Bielcikova (CTU Prague)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76627D7-9AF4-4C49-B58F-466CC6CF6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03013"/>
            <a:ext cx="2743200" cy="365125"/>
          </a:xfrm>
        </p:spPr>
        <p:txBody>
          <a:bodyPr/>
          <a:lstStyle/>
          <a:p>
            <a:fld id="{6FAF3CA6-12DF-4CCC-A9FE-B0B91F450A0E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260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Nadpis 1">
            <a:extLst>
              <a:ext uri="{FF2B5EF4-FFF2-40B4-BE49-F238E27FC236}">
                <a16:creationId xmlns:a16="http://schemas.microsoft.com/office/drawing/2014/main" id="{CB3C0894-9FB2-4F84-A32F-67ACE3A6D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964" y="-322649"/>
            <a:ext cx="11604289" cy="138222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Symbol" panose="05050102010706020507" pitchFamily="18" charset="2"/>
              </a:rPr>
              <a:t>g</a:t>
            </a:r>
            <a:r>
              <a:rPr lang="en-US" sz="3600" dirty="0">
                <a:solidFill>
                  <a:srgbClr val="0070C0"/>
                </a:solidFill>
                <a:latin typeface="+mn-lt"/>
              </a:rPr>
              <a:t>-tagged jets: fragmentation, radial density</a:t>
            </a: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D0921B30-CBCB-4970-81F6-671F9BDE0AFD}"/>
              </a:ext>
            </a:extLst>
          </p:cNvPr>
          <p:cNvGrpSpPr/>
          <p:nvPr/>
        </p:nvGrpSpPr>
        <p:grpSpPr>
          <a:xfrm>
            <a:off x="137964" y="3711736"/>
            <a:ext cx="12054036" cy="3124795"/>
            <a:chOff x="70935" y="757510"/>
            <a:chExt cx="12054036" cy="3124795"/>
          </a:xfrm>
        </p:grpSpPr>
        <p:pic>
          <p:nvPicPr>
            <p:cNvPr id="22" name="Obrázek 21">
              <a:extLst>
                <a:ext uri="{FF2B5EF4-FFF2-40B4-BE49-F238E27FC236}">
                  <a16:creationId xmlns:a16="http://schemas.microsoft.com/office/drawing/2014/main" id="{9B883BD1-62D1-48FF-9F4D-46A691EE8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935" y="757510"/>
              <a:ext cx="2756140" cy="3124795"/>
            </a:xfrm>
            <a:prstGeom prst="rect">
              <a:avLst/>
            </a:prstGeom>
          </p:spPr>
        </p:pic>
        <p:sp>
          <p:nvSpPr>
            <p:cNvPr id="23" name="Obdélník 22">
              <a:extLst>
                <a:ext uri="{FF2B5EF4-FFF2-40B4-BE49-F238E27FC236}">
                  <a16:creationId xmlns:a16="http://schemas.microsoft.com/office/drawing/2014/main" id="{E66D3AFF-0A41-48F9-BCF4-6171B2798580}"/>
                </a:ext>
              </a:extLst>
            </p:cNvPr>
            <p:cNvSpPr/>
            <p:nvPr/>
          </p:nvSpPr>
          <p:spPr>
            <a:xfrm>
              <a:off x="8684110" y="2030734"/>
              <a:ext cx="3228560" cy="132343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sz="2000" dirty="0"/>
                <a:t>Small relative modification </a:t>
              </a:r>
            </a:p>
            <a:p>
              <a:r>
                <a:rPr lang="en-US" sz="2000" dirty="0"/>
                <a:t>of jet core and enhancement </a:t>
              </a:r>
            </a:p>
            <a:p>
              <a:r>
                <a:rPr lang="en-US" sz="2000" dirty="0"/>
                <a:t>of particles away from jet axis.</a:t>
              </a:r>
            </a:p>
          </p:txBody>
        </p:sp>
        <p:grpSp>
          <p:nvGrpSpPr>
            <p:cNvPr id="4" name="Skupina 3">
              <a:extLst>
                <a:ext uri="{FF2B5EF4-FFF2-40B4-BE49-F238E27FC236}">
                  <a16:creationId xmlns:a16="http://schemas.microsoft.com/office/drawing/2014/main" id="{FA8AC75F-BA0D-41C2-93EB-C639EE0E4EC0}"/>
                </a:ext>
              </a:extLst>
            </p:cNvPr>
            <p:cNvGrpSpPr/>
            <p:nvPr/>
          </p:nvGrpSpPr>
          <p:grpSpPr>
            <a:xfrm>
              <a:off x="2880504" y="952348"/>
              <a:ext cx="9244467" cy="2908515"/>
              <a:chOff x="2880504" y="952348"/>
              <a:chExt cx="9244467" cy="2908515"/>
            </a:xfrm>
          </p:grpSpPr>
          <p:sp>
            <p:nvSpPr>
              <p:cNvPr id="19" name="Obdélník 18">
                <a:extLst>
                  <a:ext uri="{FF2B5EF4-FFF2-40B4-BE49-F238E27FC236}">
                    <a16:creationId xmlns:a16="http://schemas.microsoft.com/office/drawing/2014/main" id="{74743FA2-5021-4542-B70C-63CC7CB083A4}"/>
                  </a:ext>
                </a:extLst>
              </p:cNvPr>
              <p:cNvSpPr/>
              <p:nvPr/>
            </p:nvSpPr>
            <p:spPr>
              <a:xfrm>
                <a:off x="9507417" y="3388075"/>
                <a:ext cx="2617554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i="1" dirty="0"/>
                  <a:t>CMS, PRL 122 (2019) 152001</a:t>
                </a:r>
              </a:p>
            </p:txBody>
          </p:sp>
          <p:pic>
            <p:nvPicPr>
              <p:cNvPr id="26" name="Obrázek 25">
                <a:extLst>
                  <a:ext uri="{FF2B5EF4-FFF2-40B4-BE49-F238E27FC236}">
                    <a16:creationId xmlns:a16="http://schemas.microsoft.com/office/drawing/2014/main" id="{C13F5C50-C54F-43D0-99FD-896CD5FC84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049" t="-206" b="78877"/>
              <a:stretch/>
            </p:blipFill>
            <p:spPr>
              <a:xfrm>
                <a:off x="6448936" y="1042852"/>
                <a:ext cx="2890137" cy="830253"/>
              </a:xfrm>
              <a:prstGeom prst="rect">
                <a:avLst/>
              </a:prstGeom>
            </p:spPr>
          </p:pic>
          <p:pic>
            <p:nvPicPr>
              <p:cNvPr id="21" name="Obrázek 20">
                <a:extLst>
                  <a:ext uri="{FF2B5EF4-FFF2-40B4-BE49-F238E27FC236}">
                    <a16:creationId xmlns:a16="http://schemas.microsoft.com/office/drawing/2014/main" id="{A0550559-A08D-402B-BDFD-2956E7D01C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400" t="19721" r="-574" b="1885"/>
              <a:stretch/>
            </p:blipFill>
            <p:spPr>
              <a:xfrm>
                <a:off x="2880504" y="952348"/>
                <a:ext cx="3568432" cy="2908515"/>
              </a:xfrm>
              <a:prstGeom prst="rect">
                <a:avLst/>
              </a:prstGeom>
            </p:spPr>
          </p:pic>
        </p:grpSp>
      </p:grpSp>
      <p:grpSp>
        <p:nvGrpSpPr>
          <p:cNvPr id="2" name="Skupina 1">
            <a:extLst>
              <a:ext uri="{FF2B5EF4-FFF2-40B4-BE49-F238E27FC236}">
                <a16:creationId xmlns:a16="http://schemas.microsoft.com/office/drawing/2014/main" id="{3979D32C-C966-4B96-B4E1-A330D61043E0}"/>
              </a:ext>
            </a:extLst>
          </p:cNvPr>
          <p:cNvGrpSpPr/>
          <p:nvPr/>
        </p:nvGrpSpPr>
        <p:grpSpPr>
          <a:xfrm>
            <a:off x="281983" y="814419"/>
            <a:ext cx="2665550" cy="2806813"/>
            <a:chOff x="189830" y="4019256"/>
            <a:chExt cx="2665550" cy="2806813"/>
          </a:xfrm>
        </p:grpSpPr>
        <p:pic>
          <p:nvPicPr>
            <p:cNvPr id="27" name="Obrázek 26">
              <a:extLst>
                <a:ext uri="{FF2B5EF4-FFF2-40B4-BE49-F238E27FC236}">
                  <a16:creationId xmlns:a16="http://schemas.microsoft.com/office/drawing/2014/main" id="{231ECEB2-4A1F-4ADF-B0E8-2B0354AF75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000" t="33171" r="5504" b="27690"/>
            <a:stretch/>
          </p:blipFill>
          <p:spPr>
            <a:xfrm>
              <a:off x="462377" y="6027530"/>
              <a:ext cx="2029863" cy="798539"/>
            </a:xfrm>
            <a:prstGeom prst="rect">
              <a:avLst/>
            </a:prstGeom>
          </p:spPr>
        </p:pic>
        <p:grpSp>
          <p:nvGrpSpPr>
            <p:cNvPr id="29" name="Skupina 28">
              <a:extLst>
                <a:ext uri="{FF2B5EF4-FFF2-40B4-BE49-F238E27FC236}">
                  <a16:creationId xmlns:a16="http://schemas.microsoft.com/office/drawing/2014/main" id="{51A5B5E5-F27C-450B-B416-A6893A255649}"/>
                </a:ext>
              </a:extLst>
            </p:cNvPr>
            <p:cNvGrpSpPr/>
            <p:nvPr/>
          </p:nvGrpSpPr>
          <p:grpSpPr>
            <a:xfrm>
              <a:off x="189830" y="4019256"/>
              <a:ext cx="2665550" cy="2040293"/>
              <a:chOff x="189830" y="4019256"/>
              <a:chExt cx="2665550" cy="2040293"/>
            </a:xfrm>
          </p:grpSpPr>
          <p:pic>
            <p:nvPicPr>
              <p:cNvPr id="12" name="Obrázek 11">
                <a:extLst>
                  <a:ext uri="{FF2B5EF4-FFF2-40B4-BE49-F238E27FC236}">
                    <a16:creationId xmlns:a16="http://schemas.microsoft.com/office/drawing/2014/main" id="{19AFF8BA-51CA-4C72-A03D-76FD01326C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41569"/>
              <a:stretch/>
            </p:blipFill>
            <p:spPr>
              <a:xfrm>
                <a:off x="189830" y="4019256"/>
                <a:ext cx="2665550" cy="2040293"/>
              </a:xfrm>
              <a:prstGeom prst="rect">
                <a:avLst/>
              </a:prstGeom>
            </p:spPr>
          </p:pic>
          <p:sp>
            <p:nvSpPr>
              <p:cNvPr id="28" name="Obdélník 27">
                <a:extLst>
                  <a:ext uri="{FF2B5EF4-FFF2-40B4-BE49-F238E27FC236}">
                    <a16:creationId xmlns:a16="http://schemas.microsoft.com/office/drawing/2014/main" id="{51382B03-A54D-44FE-B0C9-7D9281CAD7C1}"/>
                  </a:ext>
                </a:extLst>
              </p:cNvPr>
              <p:cNvSpPr/>
              <p:nvPr/>
            </p:nvSpPr>
            <p:spPr>
              <a:xfrm>
                <a:off x="2492240" y="4625163"/>
                <a:ext cx="363139" cy="11175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" name="Skupina 2">
            <a:extLst>
              <a:ext uri="{FF2B5EF4-FFF2-40B4-BE49-F238E27FC236}">
                <a16:creationId xmlns:a16="http://schemas.microsoft.com/office/drawing/2014/main" id="{B41F0775-0A07-4598-BCF4-38BEF031005A}"/>
              </a:ext>
            </a:extLst>
          </p:cNvPr>
          <p:cNvGrpSpPr/>
          <p:nvPr/>
        </p:nvGrpSpPr>
        <p:grpSpPr>
          <a:xfrm>
            <a:off x="2856941" y="728586"/>
            <a:ext cx="9197095" cy="3177988"/>
            <a:chOff x="2905990" y="3620100"/>
            <a:chExt cx="9197095" cy="3177988"/>
          </a:xfrm>
        </p:grpSpPr>
        <p:pic>
          <p:nvPicPr>
            <p:cNvPr id="16" name="Obrázek 15">
              <a:extLst>
                <a:ext uri="{FF2B5EF4-FFF2-40B4-BE49-F238E27FC236}">
                  <a16:creationId xmlns:a16="http://schemas.microsoft.com/office/drawing/2014/main" id="{C030BE20-CE75-4875-9567-6B32DCE23A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73" t="625" r="67044" b="81169"/>
            <a:stretch/>
          </p:blipFill>
          <p:spPr>
            <a:xfrm>
              <a:off x="8659292" y="3756312"/>
              <a:ext cx="1189487" cy="620137"/>
            </a:xfrm>
            <a:prstGeom prst="rect">
              <a:avLst/>
            </a:prstGeom>
          </p:spPr>
        </p:pic>
        <p:sp>
          <p:nvSpPr>
            <p:cNvPr id="18" name="Obdélník 17">
              <a:extLst>
                <a:ext uri="{FF2B5EF4-FFF2-40B4-BE49-F238E27FC236}">
                  <a16:creationId xmlns:a16="http://schemas.microsoft.com/office/drawing/2014/main" id="{C73720FC-36BA-4FF7-8E33-537B693EA1A3}"/>
                </a:ext>
              </a:extLst>
            </p:cNvPr>
            <p:cNvSpPr/>
            <p:nvPr/>
          </p:nvSpPr>
          <p:spPr>
            <a:xfrm>
              <a:off x="8800187" y="4741349"/>
              <a:ext cx="3228561" cy="163121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sz="2000" dirty="0"/>
                <a:t>Small excess of low-</a:t>
              </a:r>
              <a:r>
                <a:rPr lang="en-US" sz="2000" dirty="0" err="1"/>
                <a:t>p</a:t>
              </a:r>
              <a:r>
                <a:rPr lang="en-US" sz="2000" baseline="-25000" dirty="0" err="1"/>
                <a:t>T</a:t>
              </a:r>
              <a:r>
                <a:rPr lang="en-US" sz="2000" dirty="0"/>
                <a:t> and depletion of high-</a:t>
              </a:r>
              <a:r>
                <a:rPr lang="en-US" sz="2000" dirty="0" err="1"/>
                <a:t>p</a:t>
              </a:r>
              <a:r>
                <a:rPr lang="en-US" sz="2000" baseline="-25000" dirty="0" err="1"/>
                <a:t>T</a:t>
              </a:r>
              <a:r>
                <a:rPr lang="en-US" sz="2000" baseline="-25000" dirty="0"/>
                <a:t> </a:t>
              </a:r>
              <a:r>
                <a:rPr lang="en-US" sz="2000" dirty="0"/>
                <a:t>particles.</a:t>
              </a:r>
            </a:p>
            <a:p>
              <a:r>
                <a:rPr lang="en-US" sz="2000" dirty="0"/>
                <a:t>Medium back-reaction </a:t>
              </a:r>
            </a:p>
            <a:p>
              <a:r>
                <a:rPr lang="en-US" sz="2000" dirty="0"/>
                <a:t>in models improves data description.</a:t>
              </a:r>
            </a:p>
          </p:txBody>
        </p:sp>
        <p:pic>
          <p:nvPicPr>
            <p:cNvPr id="30" name="Obrázek 29">
              <a:extLst>
                <a:ext uri="{FF2B5EF4-FFF2-40B4-BE49-F238E27FC236}">
                  <a16:creationId xmlns:a16="http://schemas.microsoft.com/office/drawing/2014/main" id="{2503204C-4912-4395-823A-AEC80246DE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590"/>
            <a:stretch/>
          </p:blipFill>
          <p:spPr>
            <a:xfrm>
              <a:off x="2905990" y="3701992"/>
              <a:ext cx="5774665" cy="3096096"/>
            </a:xfrm>
            <a:prstGeom prst="rect">
              <a:avLst/>
            </a:prstGeom>
          </p:spPr>
        </p:pic>
        <p:pic>
          <p:nvPicPr>
            <p:cNvPr id="31" name="Obrázek 30">
              <a:extLst>
                <a:ext uri="{FF2B5EF4-FFF2-40B4-BE49-F238E27FC236}">
                  <a16:creationId xmlns:a16="http://schemas.microsoft.com/office/drawing/2014/main" id="{D163E61D-DC5B-4661-AC3A-34804F8E6F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24" t="-2644" r="-173" b="79751"/>
            <a:stretch/>
          </p:blipFill>
          <p:spPr>
            <a:xfrm>
              <a:off x="9787031" y="3620100"/>
              <a:ext cx="2290482" cy="788392"/>
            </a:xfrm>
            <a:prstGeom prst="rect">
              <a:avLst/>
            </a:prstGeom>
          </p:spPr>
        </p:pic>
        <p:sp>
          <p:nvSpPr>
            <p:cNvPr id="17" name="Obdélník 16">
              <a:extLst>
                <a:ext uri="{FF2B5EF4-FFF2-40B4-BE49-F238E27FC236}">
                  <a16:creationId xmlns:a16="http://schemas.microsoft.com/office/drawing/2014/main" id="{0E9EBFE0-9596-4FD4-B438-D19EB09E86F8}"/>
                </a:ext>
              </a:extLst>
            </p:cNvPr>
            <p:cNvSpPr/>
            <p:nvPr/>
          </p:nvSpPr>
          <p:spPr>
            <a:xfrm>
              <a:off x="9881002" y="6433973"/>
              <a:ext cx="222208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i="1" dirty="0"/>
                <a:t>CMS, PRL (2018) 242301</a:t>
              </a:r>
              <a:endParaRPr lang="en-US" sz="1600" dirty="0"/>
            </a:p>
          </p:txBody>
        </p:sp>
      </p:grpSp>
      <p:sp>
        <p:nvSpPr>
          <p:cNvPr id="20" name="Zástupný symbol pro číslo snímku 6">
            <a:extLst>
              <a:ext uri="{FF2B5EF4-FFF2-40B4-BE49-F238E27FC236}">
                <a16:creationId xmlns:a16="http://schemas.microsoft.com/office/drawing/2014/main" id="{D84D321C-BF41-4B2A-877E-77022B370CDA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fld id="{54D3CF50-0E99-40AE-AD93-09FB68BF3BBF}" type="slidenum">
              <a:rPr lang="en-US" altLang="en-US" sz="1200">
                <a:solidFill>
                  <a:srgbClr val="898989"/>
                </a:solidFill>
              </a:rPr>
              <a:pPr algn="r"/>
              <a:t>55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2DCCDCC-6283-4D44-AFC3-21FE523E7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F3CA6-12DF-4CCC-A9FE-B0B91F450A0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5058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C393AE8C-974E-4059-90D7-6B2F45A4C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820" y="-207758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+mn-lt"/>
              </a:rPr>
              <a:t>Flavor dependence of jet-medium interaction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79D87CB-9FEE-46B3-B9DE-E7D508B3B4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" t="7860" r="5064"/>
          <a:stretch/>
        </p:blipFill>
        <p:spPr>
          <a:xfrm>
            <a:off x="63447" y="3591593"/>
            <a:ext cx="7677056" cy="3169502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C483C650-5B91-4B46-8FBD-0EE70D4F61A9}"/>
              </a:ext>
            </a:extLst>
          </p:cNvPr>
          <p:cNvSpPr/>
          <p:nvPr/>
        </p:nvSpPr>
        <p:spPr>
          <a:xfrm>
            <a:off x="3310271" y="4015575"/>
            <a:ext cx="19477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/>
              <a:t>CMS-PAS-HIN-20-003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D11FAE90-B4A9-4844-9377-BB2E9368FF11}"/>
              </a:ext>
            </a:extLst>
          </p:cNvPr>
          <p:cNvSpPr/>
          <p:nvPr/>
        </p:nvSpPr>
        <p:spPr>
          <a:xfrm>
            <a:off x="8102766" y="4327309"/>
            <a:ext cx="3753293" cy="163121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Quenching modifies b-jet shapes differently than inclusive jets:</a:t>
            </a:r>
          </a:p>
          <a:p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/>
              <a:t>relatively larger degree of    </a:t>
            </a:r>
          </a:p>
          <a:p>
            <a:r>
              <a:rPr lang="en-US" sz="2000" dirty="0"/>
              <a:t>     transverse momentum </a:t>
            </a:r>
          </a:p>
          <a:p>
            <a:r>
              <a:rPr lang="en-US" sz="2000" dirty="0"/>
              <a:t>     shifted to large angles.</a:t>
            </a:r>
          </a:p>
        </p:txBody>
      </p:sp>
      <p:pic>
        <p:nvPicPr>
          <p:cNvPr id="16" name="cfinal_xsec_Djet_data_RecoD_RecoJet_jetpt_60p0_999p0_jeteta_0p0_1p6___wScaleRMG_woSmearPt_woSmearAng_r_pt_4p0_20p0_Me_ratioonly.pdf" descr="cfinal_xsec_Djet_data_RecoD_RecoJet_jetpt_60p0_999p0_jeteta_0p0_1p6___wScaleRMG_woSmearPt_woSmearAng_r_pt_4p0_20p0_Me_ratioonly.pdf">
            <a:extLst>
              <a:ext uri="{FF2B5EF4-FFF2-40B4-BE49-F238E27FC236}">
                <a16:creationId xmlns:a16="http://schemas.microsoft.com/office/drawing/2014/main" id="{FBD16E0E-C15A-4D71-8613-530C3AFF1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279" y="925380"/>
            <a:ext cx="2778939" cy="2666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Screen Shot 2022-06-23 at 16.57.23.png" descr="Screen Shot 2022-06-23 at 16.57.23.png">
            <a:extLst>
              <a:ext uri="{FF2B5EF4-FFF2-40B4-BE49-F238E27FC236}">
                <a16:creationId xmlns:a16="http://schemas.microsoft.com/office/drawing/2014/main" id="{AEDEB15D-6E00-4F5A-8D46-50CD329817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2050" y="1023322"/>
            <a:ext cx="2966049" cy="2662754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Obdélník 19">
            <a:extLst>
              <a:ext uri="{FF2B5EF4-FFF2-40B4-BE49-F238E27FC236}">
                <a16:creationId xmlns:a16="http://schemas.microsoft.com/office/drawing/2014/main" id="{89F91D1A-DFD3-4067-BFDB-CD08708C93A9}"/>
              </a:ext>
            </a:extLst>
          </p:cNvPr>
          <p:cNvSpPr/>
          <p:nvPr/>
        </p:nvSpPr>
        <p:spPr>
          <a:xfrm>
            <a:off x="835493" y="684678"/>
            <a:ext cx="22365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baseline="30000" dirty="0" err="1"/>
              <a:t>D</a:t>
            </a:r>
            <a:r>
              <a:rPr lang="en-US" dirty="0"/>
              <a:t> = 4 - 20 GeV/c</a:t>
            </a: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EF58B0AD-7991-4CBB-81D8-7C02A5C67945}"/>
              </a:ext>
            </a:extLst>
          </p:cNvPr>
          <p:cNvSpPr/>
          <p:nvPr/>
        </p:nvSpPr>
        <p:spPr>
          <a:xfrm>
            <a:off x="9505674" y="808017"/>
            <a:ext cx="25811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/>
              <a:t>CMS, PRL 125 (2020) 102001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4F2E06C-8547-4BF3-8BD9-1C816D0CFAD5}"/>
              </a:ext>
            </a:extLst>
          </p:cNvPr>
          <p:cNvSpPr txBox="1"/>
          <p:nvPr/>
        </p:nvSpPr>
        <p:spPr>
          <a:xfrm>
            <a:off x="3734326" y="2027044"/>
            <a:ext cx="635110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RHIC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26601262-C992-4A75-A620-784054DA0C39}"/>
              </a:ext>
            </a:extLst>
          </p:cNvPr>
          <p:cNvSpPr txBox="1"/>
          <p:nvPr/>
        </p:nvSpPr>
        <p:spPr>
          <a:xfrm>
            <a:off x="1618291" y="1657712"/>
            <a:ext cx="550151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LHC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BA11DB0D-5B05-4D69-AFD2-FC5EEA034A15}"/>
              </a:ext>
            </a:extLst>
          </p:cNvPr>
          <p:cNvSpPr txBox="1"/>
          <p:nvPr/>
        </p:nvSpPr>
        <p:spPr>
          <a:xfrm>
            <a:off x="3082532" y="4410649"/>
            <a:ext cx="550151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LHC</a:t>
            </a:r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0D6F9DBC-9414-4534-9A25-F0BCA272CF6E}"/>
              </a:ext>
            </a:extLst>
          </p:cNvPr>
          <p:cNvSpPr/>
          <p:nvPr/>
        </p:nvSpPr>
        <p:spPr>
          <a:xfrm>
            <a:off x="6308460" y="1067366"/>
            <a:ext cx="3197214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prstClr val="black"/>
                </a:solidFill>
              </a:rPr>
              <a:t>First measurements of the radial profile of heavy quarks in jets in heavy ion collisions.</a:t>
            </a:r>
          </a:p>
        </p:txBody>
      </p:sp>
      <p:sp>
        <p:nvSpPr>
          <p:cNvPr id="17" name="Zástupný symbol pro číslo snímku 6">
            <a:extLst>
              <a:ext uri="{FF2B5EF4-FFF2-40B4-BE49-F238E27FC236}">
                <a16:creationId xmlns:a16="http://schemas.microsoft.com/office/drawing/2014/main" id="{138E848F-CB03-4FA6-8D82-9AC9237FBBE4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fld id="{54D3CF50-0E99-40AE-AD93-09FB68BF3BBF}" type="slidenum">
              <a:rPr lang="en-US" altLang="en-US" sz="1200">
                <a:solidFill>
                  <a:srgbClr val="898989"/>
                </a:solidFill>
              </a:rPr>
              <a:pPr algn="r"/>
              <a:t>56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F25C70F6-1C42-4FCA-B22E-90F941B0EF18}"/>
              </a:ext>
            </a:extLst>
          </p:cNvPr>
          <p:cNvSpPr/>
          <p:nvPr/>
        </p:nvSpPr>
        <p:spPr>
          <a:xfrm>
            <a:off x="6308460" y="2300002"/>
            <a:ext cx="3197214" cy="1015663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Charm: hint of enhancement of D</a:t>
            </a:r>
            <a:r>
              <a:rPr lang="en-US" sz="2000" baseline="30000" dirty="0"/>
              <a:t>0</a:t>
            </a:r>
            <a:r>
              <a:rPr lang="en-US" sz="2000" dirty="0"/>
              <a:t> at large angles and </a:t>
            </a:r>
          </a:p>
          <a:p>
            <a:r>
              <a:rPr lang="en-US" sz="2000" dirty="0"/>
              <a:t>at lower </a:t>
            </a:r>
            <a:r>
              <a:rPr lang="en-US" sz="2000" dirty="0" err="1"/>
              <a:t>p</a:t>
            </a:r>
            <a:r>
              <a:rPr lang="en-US" sz="2000" baseline="-25000" dirty="0" err="1"/>
              <a:t>T</a:t>
            </a:r>
            <a:r>
              <a:rPr lang="en-US" sz="2000" dirty="0" err="1"/>
              <a:t>.</a:t>
            </a:r>
            <a:endParaRPr lang="en-US" sz="2000" dirty="0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363DA84F-A475-44AB-8F9F-50E84BD5EF0B}"/>
              </a:ext>
            </a:extLst>
          </p:cNvPr>
          <p:cNvGrpSpPr/>
          <p:nvPr/>
        </p:nvGrpSpPr>
        <p:grpSpPr>
          <a:xfrm>
            <a:off x="9529165" y="1090805"/>
            <a:ext cx="2557666" cy="2224860"/>
            <a:chOff x="9529164" y="1090805"/>
            <a:chExt cx="2857503" cy="2355200"/>
          </a:xfrm>
        </p:grpSpPr>
        <p:grpSp>
          <p:nvGrpSpPr>
            <p:cNvPr id="27" name="Skupina 26">
              <a:extLst>
                <a:ext uri="{FF2B5EF4-FFF2-40B4-BE49-F238E27FC236}">
                  <a16:creationId xmlns:a16="http://schemas.microsoft.com/office/drawing/2014/main" id="{189BE035-D71B-44D2-911A-C70B49F7F6C8}"/>
                </a:ext>
              </a:extLst>
            </p:cNvPr>
            <p:cNvGrpSpPr/>
            <p:nvPr/>
          </p:nvGrpSpPr>
          <p:grpSpPr>
            <a:xfrm>
              <a:off x="9882190" y="1303827"/>
              <a:ext cx="1227720" cy="2142178"/>
              <a:chOff x="6133557" y="1388023"/>
              <a:chExt cx="2392145" cy="2970014"/>
            </a:xfrm>
          </p:grpSpPr>
          <p:grpSp>
            <p:nvGrpSpPr>
              <p:cNvPr id="28" name="Skupina 27">
                <a:extLst>
                  <a:ext uri="{FF2B5EF4-FFF2-40B4-BE49-F238E27FC236}">
                    <a16:creationId xmlns:a16="http://schemas.microsoft.com/office/drawing/2014/main" id="{D1F52BD6-5D36-4FF9-AD7C-4EFCFA51AE04}"/>
                  </a:ext>
                </a:extLst>
              </p:cNvPr>
              <p:cNvGrpSpPr/>
              <p:nvPr/>
            </p:nvGrpSpPr>
            <p:grpSpPr>
              <a:xfrm>
                <a:off x="6784253" y="2302151"/>
                <a:ext cx="1061570" cy="2035559"/>
                <a:chOff x="9157234" y="2126512"/>
                <a:chExt cx="1061570" cy="2035559"/>
              </a:xfrm>
            </p:grpSpPr>
            <p:cxnSp>
              <p:nvCxnSpPr>
                <p:cNvPr id="38" name="Přímá spojnice se šipkou 37">
                  <a:extLst>
                    <a:ext uri="{FF2B5EF4-FFF2-40B4-BE49-F238E27FC236}">
                      <a16:creationId xmlns:a16="http://schemas.microsoft.com/office/drawing/2014/main" id="{7F97D4ED-B8E2-420E-8D81-E8937CF206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460357" y="2126512"/>
                  <a:ext cx="278626" cy="2035559"/>
                </a:xfrm>
                <a:prstGeom prst="straightConnector1">
                  <a:avLst/>
                </a:prstGeom>
                <a:ln w="31750"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Přímá spojnice se šipkou 38">
                  <a:extLst>
                    <a:ext uri="{FF2B5EF4-FFF2-40B4-BE49-F238E27FC236}">
                      <a16:creationId xmlns:a16="http://schemas.microsoft.com/office/drawing/2014/main" id="{28F0A020-3071-4A9A-AB73-1E5F58F654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277290" y="2573079"/>
                  <a:ext cx="448153" cy="1588992"/>
                </a:xfrm>
                <a:prstGeom prst="straightConnector1">
                  <a:avLst/>
                </a:prstGeom>
                <a:ln w="31750"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Přímá spojnice se šipkou 39">
                  <a:extLst>
                    <a:ext uri="{FF2B5EF4-FFF2-40B4-BE49-F238E27FC236}">
                      <a16:creationId xmlns:a16="http://schemas.microsoft.com/office/drawing/2014/main" id="{DE86D313-81DE-4487-BDBC-49B7526086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732778" y="2690037"/>
                  <a:ext cx="387615" cy="1430081"/>
                </a:xfrm>
                <a:prstGeom prst="straightConnector1">
                  <a:avLst/>
                </a:prstGeom>
                <a:ln w="31750"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Přímá spojnice se šipkou 40">
                  <a:extLst>
                    <a:ext uri="{FF2B5EF4-FFF2-40B4-BE49-F238E27FC236}">
                      <a16:creationId xmlns:a16="http://schemas.microsoft.com/office/drawing/2014/main" id="{A4D32249-545C-497D-B6A6-D604598351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725442" y="2360428"/>
                  <a:ext cx="133597" cy="1759689"/>
                </a:xfrm>
                <a:prstGeom prst="straightConnector1">
                  <a:avLst/>
                </a:prstGeom>
                <a:ln w="31750"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Přímá spojnice se šipkou 41">
                  <a:extLst>
                    <a:ext uri="{FF2B5EF4-FFF2-40B4-BE49-F238E27FC236}">
                      <a16:creationId xmlns:a16="http://schemas.microsoft.com/office/drawing/2014/main" id="{3A7367BE-1F37-4FC2-8E89-3647634154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157234" y="2998381"/>
                  <a:ext cx="568208" cy="1163689"/>
                </a:xfrm>
                <a:prstGeom prst="straightConnector1">
                  <a:avLst/>
                </a:prstGeom>
                <a:ln w="31750"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Přímá spojnice se šipkou 42">
                  <a:extLst>
                    <a:ext uri="{FF2B5EF4-FFF2-40B4-BE49-F238E27FC236}">
                      <a16:creationId xmlns:a16="http://schemas.microsoft.com/office/drawing/2014/main" id="{43C2C32B-7051-41DB-8FD6-D32F0C53B1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732778" y="2998381"/>
                  <a:ext cx="486026" cy="1121736"/>
                </a:xfrm>
                <a:prstGeom prst="straightConnector1">
                  <a:avLst/>
                </a:prstGeom>
                <a:ln w="31750"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Skupina 28">
                <a:extLst>
                  <a:ext uri="{FF2B5EF4-FFF2-40B4-BE49-F238E27FC236}">
                    <a16:creationId xmlns:a16="http://schemas.microsoft.com/office/drawing/2014/main" id="{4E195C7A-3CDD-43B2-A775-C2AB75D79FA9}"/>
                  </a:ext>
                </a:extLst>
              </p:cNvPr>
              <p:cNvGrpSpPr/>
              <p:nvPr/>
            </p:nvGrpSpPr>
            <p:grpSpPr>
              <a:xfrm>
                <a:off x="6133557" y="1388023"/>
                <a:ext cx="2392145" cy="2970014"/>
                <a:chOff x="8509888" y="1197372"/>
                <a:chExt cx="2392145" cy="2970014"/>
              </a:xfrm>
            </p:grpSpPr>
            <p:cxnSp>
              <p:nvCxnSpPr>
                <p:cNvPr id="30" name="Přímá spojnice se šipkou 29">
                  <a:extLst>
                    <a:ext uri="{FF2B5EF4-FFF2-40B4-BE49-F238E27FC236}">
                      <a16:creationId xmlns:a16="http://schemas.microsoft.com/office/drawing/2014/main" id="{F4C94C96-4584-4E9F-87F5-063BCA253A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8532002" y="2121195"/>
                  <a:ext cx="1173959" cy="2046191"/>
                </a:xfrm>
                <a:prstGeom prst="straightConnector1">
                  <a:avLst/>
                </a:prstGeom>
                <a:ln w="31750">
                  <a:solidFill>
                    <a:schemeClr val="tx1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Přímá spojnice se šipkou 30">
                  <a:extLst>
                    <a:ext uri="{FF2B5EF4-FFF2-40B4-BE49-F238E27FC236}">
                      <a16:creationId xmlns:a16="http://schemas.microsoft.com/office/drawing/2014/main" id="{E75D8348-4A78-4A4D-A2D8-98D36EF724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732778" y="1454062"/>
                  <a:ext cx="523068" cy="2653065"/>
                </a:xfrm>
                <a:prstGeom prst="straightConnector1">
                  <a:avLst/>
                </a:prstGeom>
                <a:ln w="31750">
                  <a:solidFill>
                    <a:schemeClr val="tx1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Ovál 31">
                  <a:extLst>
                    <a:ext uri="{FF2B5EF4-FFF2-40B4-BE49-F238E27FC236}">
                      <a16:creationId xmlns:a16="http://schemas.microsoft.com/office/drawing/2014/main" id="{898D9A9D-A402-4B3F-BEAB-AAC2B736EDDB}"/>
                    </a:ext>
                  </a:extLst>
                </p:cNvPr>
                <p:cNvSpPr/>
                <p:nvPr/>
              </p:nvSpPr>
              <p:spPr>
                <a:xfrm>
                  <a:off x="8509888" y="1840009"/>
                  <a:ext cx="2392145" cy="478465"/>
                </a:xfrm>
                <a:prstGeom prst="ellipse">
                  <a:avLst/>
                </a:prstGeom>
                <a:noFill/>
                <a:ln w="3175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3" name="Přímá spojnice se šipkou 32">
                  <a:extLst>
                    <a:ext uri="{FF2B5EF4-FFF2-40B4-BE49-F238E27FC236}">
                      <a16:creationId xmlns:a16="http://schemas.microsoft.com/office/drawing/2014/main" id="{D69F0ED0-E9EB-40C5-BAFB-71E7DCEAC2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8895880" y="1444729"/>
                  <a:ext cx="795489" cy="2682003"/>
                </a:xfrm>
                <a:prstGeom prst="straightConnector1">
                  <a:avLst/>
                </a:prstGeom>
                <a:ln w="31750">
                  <a:solidFill>
                    <a:schemeClr val="tx1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Přímá spojnice se šipkou 33">
                  <a:extLst>
                    <a:ext uri="{FF2B5EF4-FFF2-40B4-BE49-F238E27FC236}">
                      <a16:creationId xmlns:a16="http://schemas.microsoft.com/office/drawing/2014/main" id="{2541C879-B8ED-4A50-84D3-1547F0BC60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744923" y="2045274"/>
                  <a:ext cx="1157110" cy="2082830"/>
                </a:xfrm>
                <a:prstGeom prst="straightConnector1">
                  <a:avLst/>
                </a:prstGeom>
                <a:ln w="31750">
                  <a:solidFill>
                    <a:schemeClr val="tx1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5" name="Skupina 34">
                  <a:extLst>
                    <a:ext uri="{FF2B5EF4-FFF2-40B4-BE49-F238E27FC236}">
                      <a16:creationId xmlns:a16="http://schemas.microsoft.com/office/drawing/2014/main" id="{38256FB1-51CE-4491-B0A5-BE1987BFBCB6}"/>
                    </a:ext>
                  </a:extLst>
                </p:cNvPr>
                <p:cNvGrpSpPr/>
                <p:nvPr/>
              </p:nvGrpSpPr>
              <p:grpSpPr>
                <a:xfrm>
                  <a:off x="8874322" y="1197372"/>
                  <a:ext cx="1395888" cy="413405"/>
                  <a:chOff x="5661772" y="4456644"/>
                  <a:chExt cx="2392145" cy="534146"/>
                </a:xfrm>
              </p:grpSpPr>
              <p:sp>
                <p:nvSpPr>
                  <p:cNvPr id="36" name="Ovál 35">
                    <a:extLst>
                      <a:ext uri="{FF2B5EF4-FFF2-40B4-BE49-F238E27FC236}">
                        <a16:creationId xmlns:a16="http://schemas.microsoft.com/office/drawing/2014/main" id="{A5F41A31-85E1-44AD-86E2-60D0A7BB15BD}"/>
                      </a:ext>
                    </a:extLst>
                  </p:cNvPr>
                  <p:cNvSpPr/>
                  <p:nvPr/>
                </p:nvSpPr>
                <p:spPr>
                  <a:xfrm>
                    <a:off x="5661772" y="4456644"/>
                    <a:ext cx="2392145" cy="534146"/>
                  </a:xfrm>
                  <a:prstGeom prst="ellipse">
                    <a:avLst/>
                  </a:prstGeom>
                  <a:noFill/>
                  <a:ln w="31750">
                    <a:solidFill>
                      <a:srgbClr val="FFC000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Ovál 36">
                    <a:extLst>
                      <a:ext uri="{FF2B5EF4-FFF2-40B4-BE49-F238E27FC236}">
                        <a16:creationId xmlns:a16="http://schemas.microsoft.com/office/drawing/2014/main" id="{A6152D51-887C-4E2D-9C2B-1B79BE6F408B}"/>
                      </a:ext>
                    </a:extLst>
                  </p:cNvPr>
                  <p:cNvSpPr/>
                  <p:nvPr/>
                </p:nvSpPr>
                <p:spPr>
                  <a:xfrm>
                    <a:off x="5988444" y="4585592"/>
                    <a:ext cx="1751754" cy="270381"/>
                  </a:xfrm>
                  <a:prstGeom prst="ellipse">
                    <a:avLst/>
                  </a:prstGeom>
                  <a:noFill/>
                  <a:ln w="31750">
                    <a:solidFill>
                      <a:srgbClr val="FFC000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44" name="Skupina 43">
              <a:extLst>
                <a:ext uri="{FF2B5EF4-FFF2-40B4-BE49-F238E27FC236}">
                  <a16:creationId xmlns:a16="http://schemas.microsoft.com/office/drawing/2014/main" id="{DC700FC1-4C65-4EF4-820B-02BCAB59E3D8}"/>
                </a:ext>
              </a:extLst>
            </p:cNvPr>
            <p:cNvGrpSpPr/>
            <p:nvPr/>
          </p:nvGrpSpPr>
          <p:grpSpPr>
            <a:xfrm>
              <a:off x="10879523" y="1090805"/>
              <a:ext cx="1507144" cy="707886"/>
              <a:chOff x="6911657" y="4739615"/>
              <a:chExt cx="1507144" cy="707886"/>
            </a:xfrm>
          </p:grpSpPr>
          <p:sp>
            <p:nvSpPr>
              <p:cNvPr id="45" name="TextovéPole 44">
                <a:extLst>
                  <a:ext uri="{FF2B5EF4-FFF2-40B4-BE49-F238E27FC236}">
                    <a16:creationId xmlns:a16="http://schemas.microsoft.com/office/drawing/2014/main" id="{47C2BB95-CEED-4778-B35F-1561A89CEA0F}"/>
                  </a:ext>
                </a:extLst>
              </p:cNvPr>
              <p:cNvSpPr txBox="1"/>
              <p:nvPr/>
            </p:nvSpPr>
            <p:spPr>
              <a:xfrm>
                <a:off x="6911657" y="4739615"/>
                <a:ext cx="150714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2000" dirty="0"/>
              </a:p>
              <a:p>
                <a:r>
                  <a:rPr lang="en-US" sz="2000" dirty="0"/>
                  <a:t>R=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√</a:t>
                </a:r>
                <a:r>
                  <a:rPr lang="en-US" sz="2000" dirty="0">
                    <a:latin typeface="Symbol" panose="05050102010706020507" pitchFamily="18" charset="2"/>
                    <a:cs typeface="Arial" panose="020B0604020202020204" pitchFamily="34" charset="0"/>
                  </a:rPr>
                  <a:t>D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20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r>
                  <a:rPr lang="en-US" sz="2000" dirty="0">
                    <a:latin typeface="Symbol" panose="05050102010706020507" pitchFamily="18" charset="2"/>
                    <a:cs typeface="Arial" panose="020B0604020202020204" pitchFamily="34" charset="0"/>
                  </a:rPr>
                  <a:t>Df</a:t>
                </a:r>
                <a:r>
                  <a:rPr lang="en-US" sz="20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2000" baseline="30000" dirty="0"/>
              </a:p>
            </p:txBody>
          </p:sp>
          <p:cxnSp>
            <p:nvCxnSpPr>
              <p:cNvPr id="46" name="Přímá spojnice 45">
                <a:extLst>
                  <a:ext uri="{FF2B5EF4-FFF2-40B4-BE49-F238E27FC236}">
                    <a16:creationId xmlns:a16="http://schemas.microsoft.com/office/drawing/2014/main" id="{70921EFF-0486-4A3D-B6E3-6947C671E5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48572" y="5109610"/>
                <a:ext cx="933115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Obdélník 46">
              <a:extLst>
                <a:ext uri="{FF2B5EF4-FFF2-40B4-BE49-F238E27FC236}">
                  <a16:creationId xmlns:a16="http://schemas.microsoft.com/office/drawing/2014/main" id="{16E19C14-47C9-4731-8229-C186D7A1BB6D}"/>
                </a:ext>
              </a:extLst>
            </p:cNvPr>
            <p:cNvSpPr/>
            <p:nvPr/>
          </p:nvSpPr>
          <p:spPr>
            <a:xfrm>
              <a:off x="9529164" y="1203092"/>
              <a:ext cx="79548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Symbol" panose="05050102010706020507" pitchFamily="18" charset="2"/>
                </a:rPr>
                <a:t>r</a:t>
              </a:r>
              <a:r>
                <a:rPr lang="en-US" dirty="0"/>
                <a:t>(r)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996878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92D1568-B89A-B5EE-57CF-59EDCC30F806}"/>
              </a:ext>
            </a:extLst>
          </p:cNvPr>
          <p:cNvSpPr txBox="1"/>
          <p:nvPr/>
        </p:nvSpPr>
        <p:spPr>
          <a:xfrm>
            <a:off x="4001703" y="2617353"/>
            <a:ext cx="6097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Path-length effects</a:t>
            </a:r>
            <a:endParaRPr lang="cs-CZ" dirty="0"/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7920313-53BF-4F34-9E63-EF27750661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75857"/>
            <a:ext cx="2743200" cy="365125"/>
          </a:xfrm>
        </p:spPr>
        <p:txBody>
          <a:bodyPr/>
          <a:lstStyle/>
          <a:p>
            <a:r>
              <a:rPr lang="en-US"/>
              <a:t>Jana Bielcikova (CTU Prague)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F862881-FD53-4264-85AD-D4E0C6AF1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5856"/>
            <a:ext cx="2743200" cy="365125"/>
          </a:xfrm>
        </p:spPr>
        <p:txBody>
          <a:bodyPr/>
          <a:lstStyle/>
          <a:p>
            <a:fld id="{6FAF3CA6-12DF-4CCC-A9FE-B0B91F450A0E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327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FE48FCFA-6142-4492-B975-1A982B2F7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" y="894464"/>
            <a:ext cx="4984886" cy="358509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A10C03C-3FED-478C-B008-0EBBCA47B0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447" y="903272"/>
            <a:ext cx="4830030" cy="3473719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18BEB394-DA4E-4FE1-980B-54AF2F4BF36E}"/>
              </a:ext>
            </a:extLst>
          </p:cNvPr>
          <p:cNvSpPr/>
          <p:nvPr/>
        </p:nvSpPr>
        <p:spPr>
          <a:xfrm>
            <a:off x="2259510" y="742252"/>
            <a:ext cx="27284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/>
              <a:t>ATLAS, PRC 105 (2022) 064903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CCE165C9-5ADB-46A3-8FFB-15083F48E021}"/>
              </a:ext>
            </a:extLst>
          </p:cNvPr>
          <p:cNvSpPr txBox="1"/>
          <p:nvPr/>
        </p:nvSpPr>
        <p:spPr>
          <a:xfrm>
            <a:off x="8130019" y="4479554"/>
            <a:ext cx="3833963" cy="200054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v</a:t>
            </a:r>
            <a:r>
              <a:rPr lang="en-US" sz="2000" baseline="-25000" dirty="0"/>
              <a:t>2</a:t>
            </a:r>
            <a:r>
              <a:rPr lang="en-US" sz="2000" dirty="0"/>
              <a:t>: maximal at ~0.05 in mid-central collisions, slow decrease with </a:t>
            </a:r>
            <a:r>
              <a:rPr lang="en-US" sz="2000" dirty="0" err="1"/>
              <a:t>p</a:t>
            </a:r>
            <a:r>
              <a:rPr lang="en-US" sz="2000" baseline="-25000" dirty="0" err="1"/>
              <a:t>T</a:t>
            </a:r>
            <a:endParaRPr lang="en-US" sz="2000" baseline="-25000" dirty="0"/>
          </a:p>
          <a:p>
            <a:endParaRPr lang="en-US" sz="800" dirty="0"/>
          </a:p>
          <a:p>
            <a:r>
              <a:rPr lang="en-US" sz="2000" dirty="0"/>
              <a:t>v</a:t>
            </a:r>
            <a:r>
              <a:rPr lang="en-US" sz="2000" baseline="-25000" dirty="0"/>
              <a:t>3 , </a:t>
            </a:r>
            <a:r>
              <a:rPr lang="en-US" sz="2000" dirty="0"/>
              <a:t>v</a:t>
            </a:r>
            <a:r>
              <a:rPr lang="en-US" sz="2000" baseline="-25000" dirty="0"/>
              <a:t>4</a:t>
            </a:r>
            <a:r>
              <a:rPr lang="en-US" sz="2000" dirty="0"/>
              <a:t> measured for the first time</a:t>
            </a:r>
          </a:p>
          <a:p>
            <a:r>
              <a:rPr lang="en-US" sz="2000" dirty="0"/>
              <a:t>set limits on  initial-state fluctuations of energy loss</a:t>
            </a:r>
          </a:p>
          <a:p>
            <a:endParaRPr lang="en-US" sz="800" dirty="0"/>
          </a:p>
          <a:p>
            <a:endParaRPr lang="en-US" sz="800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728D7E2-753A-4972-8E7C-FA77330D0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75" y="-140638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+mn-lt"/>
              </a:rPr>
              <a:t>Path-length dependence of jet energy loss</a:t>
            </a:r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94C06E77-4463-40C0-8291-9BB4B146D9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75" y="4210677"/>
            <a:ext cx="7634177" cy="2667480"/>
          </a:xfrm>
          <a:prstGeom prst="rect">
            <a:avLst/>
          </a:prstGeom>
        </p:spPr>
      </p:pic>
      <p:sp>
        <p:nvSpPr>
          <p:cNvPr id="22" name="Obdélník 21">
            <a:extLst>
              <a:ext uri="{FF2B5EF4-FFF2-40B4-BE49-F238E27FC236}">
                <a16:creationId xmlns:a16="http://schemas.microsoft.com/office/drawing/2014/main" id="{092DBD13-8940-4C53-8D53-622601237C6D}"/>
              </a:ext>
            </a:extLst>
          </p:cNvPr>
          <p:cNvSpPr/>
          <p:nvPr/>
        </p:nvSpPr>
        <p:spPr>
          <a:xfrm>
            <a:off x="3634325" y="6008141"/>
            <a:ext cx="19656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/>
              <a:t>CMS-PAS-HIN-21-002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49F8F0BF-C675-4249-A322-0FFACB72E5E3}"/>
              </a:ext>
            </a:extLst>
          </p:cNvPr>
          <p:cNvSpPr txBox="1"/>
          <p:nvPr/>
        </p:nvSpPr>
        <p:spPr>
          <a:xfrm>
            <a:off x="3893212" y="1609439"/>
            <a:ext cx="686791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Jet </a:t>
            </a:r>
            <a:r>
              <a:rPr lang="en-US" dirty="0" err="1"/>
              <a:t>v</a:t>
            </a:r>
            <a:r>
              <a:rPr lang="en-US" baseline="-25000" dirty="0" err="1"/>
              <a:t>n</a:t>
            </a:r>
            <a:endParaRPr lang="en-US" baseline="-25000" dirty="0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362C832B-DAA4-428D-8A39-C3991F037B2D}"/>
              </a:ext>
            </a:extLst>
          </p:cNvPr>
          <p:cNvSpPr txBox="1"/>
          <p:nvPr/>
        </p:nvSpPr>
        <p:spPr>
          <a:xfrm>
            <a:off x="3062764" y="5043069"/>
            <a:ext cx="863121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Dijet </a:t>
            </a:r>
            <a:r>
              <a:rPr lang="en-US" dirty="0" err="1"/>
              <a:t>v</a:t>
            </a:r>
            <a:r>
              <a:rPr lang="en-US" baseline="-25000" dirty="0" err="1"/>
              <a:t>n</a:t>
            </a:r>
            <a:endParaRPr lang="en-US" baseline="-25000" dirty="0"/>
          </a:p>
        </p:txBody>
      </p:sp>
      <p:sp>
        <p:nvSpPr>
          <p:cNvPr id="13" name="Zástupný symbol pro číslo snímku 6">
            <a:extLst>
              <a:ext uri="{FF2B5EF4-FFF2-40B4-BE49-F238E27FC236}">
                <a16:creationId xmlns:a16="http://schemas.microsoft.com/office/drawing/2014/main" id="{A2420C42-818D-400A-954C-23D288968B2A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fld id="{54D3CF50-0E99-40AE-AD93-09FB68BF3BBF}" type="slidenum">
              <a:rPr lang="en-US" altLang="en-US" sz="1200">
                <a:solidFill>
                  <a:srgbClr val="898989"/>
                </a:solidFill>
              </a:rPr>
              <a:pPr algn="r"/>
              <a:t>58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3811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4AC784B-13AB-E1E3-396F-6E51E19F65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357" y="739262"/>
            <a:ext cx="4197899" cy="294489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174ECD4-8F70-4448-9593-A6E3FFD1F1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3748"/>
          <a:stretch/>
        </p:blipFill>
        <p:spPr>
          <a:xfrm>
            <a:off x="8649" y="729345"/>
            <a:ext cx="3901416" cy="2923285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1D6D4B15-382C-4D30-8394-860538ACBC15}"/>
              </a:ext>
            </a:extLst>
          </p:cNvPr>
          <p:cNvSpPr/>
          <p:nvPr/>
        </p:nvSpPr>
        <p:spPr>
          <a:xfrm>
            <a:off x="9308361" y="522143"/>
            <a:ext cx="2518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ATLAS, arXiv:2205.00682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16038C1B-9A5F-4CF5-A346-DD60F206D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75" y="-140638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+mn-lt"/>
              </a:rPr>
              <a:t>Di-jet asymmetry 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8751DBA2-03B8-4508-887B-6D28903FF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041" y="3681590"/>
            <a:ext cx="3561962" cy="17543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dirty="0"/>
              <a:t>D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ijet-yield-normalized 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x</a:t>
            </a:r>
            <a:r>
              <a:rPr kumimoji="0" lang="en-US" altLang="en-US" sz="2000" b="0" i="0" u="none" strike="noStrike" cap="none" normalizeH="0" baseline="-25000" dirty="0" err="1">
                <a:ln>
                  <a:noFill/>
                </a:ln>
                <a:solidFill>
                  <a:schemeClr val="tx1"/>
                </a:solidFill>
                <a:effectLst/>
              </a:rPr>
              <a:t>J</a:t>
            </a:r>
            <a:r>
              <a:rPr lang="en-US" altLang="en-US" sz="2000" dirty="0"/>
              <a:t>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distributions: </a:t>
            </a:r>
            <a:endParaRPr kumimoji="0" lang="cs-CZ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increased fraction of</a:t>
            </a:r>
            <a:r>
              <a:rPr kumimoji="0" lang="cs-CZ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imbalanced jets in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PbPb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compared to 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pp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collisions.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5B117804-5193-45BC-BD16-FA1C8293B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7741" y="3733158"/>
            <a:ext cx="3561962" cy="25545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R</a:t>
            </a:r>
            <a:r>
              <a:rPr kumimoji="0" lang="cs-CZ" altLang="en-US" sz="2000" b="0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</a:rPr>
              <a:t>AA</a:t>
            </a:r>
            <a:r>
              <a:rPr lang="cs-CZ" altLang="en-US" sz="2000" dirty="0"/>
              <a:t> pair: </a:t>
            </a:r>
            <a:r>
              <a:rPr lang="en-US" sz="2000" b="0" i="0" u="none" strike="noStrike" baseline="0" dirty="0" err="1"/>
              <a:t>subleading</a:t>
            </a:r>
            <a:r>
              <a:rPr lang="en-US" sz="2000" b="0" i="0" u="none" strike="noStrike" baseline="0" dirty="0"/>
              <a:t> jets more </a:t>
            </a:r>
            <a:endParaRPr lang="cs-CZ" sz="2000" b="0" i="0" u="none" strike="noStrike" baseline="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0" i="0" u="none" strike="noStrike" baseline="0" dirty="0"/>
              <a:t>suppressed than leading jets</a:t>
            </a:r>
            <a:endParaRPr lang="cs-CZ" sz="2000" dirty="0"/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000" dirty="0"/>
              <a:t>c</a:t>
            </a:r>
            <a:r>
              <a:rPr lang="en-US" sz="2000" b="0" i="0" u="none" strike="noStrike" baseline="0" dirty="0"/>
              <a:t>entral </a:t>
            </a:r>
            <a:r>
              <a:rPr lang="en-US" sz="2000" b="0" i="0" u="none" strike="noStrike" baseline="0" dirty="0" err="1"/>
              <a:t>PbPb</a:t>
            </a:r>
            <a:r>
              <a:rPr lang="en-US" sz="2000" b="0" i="0" u="none" strike="noStrike" baseline="0" dirty="0"/>
              <a:t> </a:t>
            </a:r>
            <a:r>
              <a:rPr lang="cs-CZ" sz="2000" b="0" i="0" u="none" strike="noStrike" baseline="0" dirty="0"/>
              <a:t>: </a:t>
            </a:r>
            <a:r>
              <a:rPr lang="en-US" sz="2000" b="0" i="0" u="none" strike="noStrike" baseline="0" dirty="0"/>
              <a:t>20% </a:t>
            </a:r>
            <a:r>
              <a:rPr lang="cs-CZ" sz="2000" b="0" i="0" u="none" strike="noStrike" baseline="0" dirty="0" err="1"/>
              <a:t>effect</a:t>
            </a:r>
            <a:r>
              <a:rPr lang="cs-CZ" sz="2000" b="0" i="0" u="none" strike="noStrike" baseline="0" dirty="0"/>
              <a:t>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/>
              <a:t>peripheral </a:t>
            </a:r>
            <a:r>
              <a:rPr lang="en-US" sz="2000" b="0" i="0" u="none" strike="noStrike" baseline="0" dirty="0" err="1"/>
              <a:t>PbPb</a:t>
            </a:r>
            <a:r>
              <a:rPr lang="cs-CZ" sz="2000" b="0" i="0" u="none" strike="noStrike" baseline="0" dirty="0"/>
              <a:t>: </a:t>
            </a:r>
            <a:r>
              <a:rPr lang="en-US" sz="2000" dirty="0"/>
              <a:t>smaller, </a:t>
            </a:r>
          </a:p>
          <a:p>
            <a:pPr algn="l"/>
            <a:r>
              <a:rPr lang="en-US" sz="2000" dirty="0"/>
              <a:t>      but still significant   </a:t>
            </a:r>
          </a:p>
          <a:p>
            <a:pPr algn="l"/>
            <a:r>
              <a:rPr lang="en-US" sz="2000" dirty="0"/>
              <a:t>      </a:t>
            </a:r>
            <a:r>
              <a:rPr lang="en-US" sz="2000" b="0" i="0" u="none" strike="noStrike" baseline="0" dirty="0"/>
              <a:t>suppression of </a:t>
            </a:r>
            <a:r>
              <a:rPr lang="en-US" sz="2000" b="0" i="0" u="none" strike="noStrike" baseline="0" dirty="0" err="1"/>
              <a:t>subleading</a:t>
            </a:r>
            <a:r>
              <a:rPr lang="en-US" sz="2000" b="0" i="0" u="none" strike="noStrike" baseline="0" dirty="0"/>
              <a:t> </a:t>
            </a:r>
          </a:p>
          <a:p>
            <a:pPr algn="l"/>
            <a:r>
              <a:rPr lang="en-US" sz="2000" dirty="0"/>
              <a:t>      </a:t>
            </a:r>
            <a:r>
              <a:rPr lang="en-US" sz="2000" b="0" i="0" u="none" strike="noStrike" baseline="0" dirty="0"/>
              <a:t>jets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9598F487-51FB-EBD7-F521-4D6829226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080" y="862353"/>
            <a:ext cx="3837007" cy="2821799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E5BBB79D-2100-8E31-5B32-C01321677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4239" y="3698522"/>
            <a:ext cx="3354567" cy="16312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dirty="0"/>
              <a:t>A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bsolutely-normalized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dijet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rates: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balanced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dijets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significantly more suppressed than imbalanced ones.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1D52CC-2D8F-5045-1008-1A36A609885E}"/>
              </a:ext>
            </a:extLst>
          </p:cNvPr>
          <p:cNvSpPr txBox="1"/>
          <p:nvPr/>
        </p:nvSpPr>
        <p:spPr>
          <a:xfrm>
            <a:off x="2900351" y="5899141"/>
            <a:ext cx="5268730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cs-CZ" sz="2000" dirty="0"/>
              <a:t>N</a:t>
            </a:r>
            <a:r>
              <a:rPr lang="en-US" sz="2000" b="0" i="0" u="none" strike="noStrike" baseline="0" dirty="0" err="1"/>
              <a:t>ew</a:t>
            </a:r>
            <a:r>
              <a:rPr lang="en-US" sz="2000" b="0" i="0" u="none" strike="noStrike" baseline="0" dirty="0"/>
              <a:t> information about path-length dependence </a:t>
            </a:r>
            <a:endParaRPr lang="cs-CZ" sz="2000" b="0" i="0" u="none" strike="noStrike" baseline="0" dirty="0"/>
          </a:p>
          <a:p>
            <a:pPr algn="l"/>
            <a:r>
              <a:rPr lang="en-US" sz="2000" b="0" i="0" u="none" strike="noStrike" baseline="0" dirty="0"/>
              <a:t>and fluctuations in</a:t>
            </a:r>
            <a:r>
              <a:rPr lang="cs-CZ" sz="2000" b="0" i="0" u="none" strike="noStrike" baseline="0" dirty="0"/>
              <a:t> </a:t>
            </a:r>
            <a:r>
              <a:rPr lang="en-US" sz="2000" b="0" i="0" u="none" strike="noStrike" baseline="0" dirty="0"/>
              <a:t>jet energy loss</a:t>
            </a:r>
            <a:r>
              <a:rPr lang="cs-CZ" sz="2000" b="0" i="0" u="none" strike="noStrike" baseline="0" dirty="0"/>
              <a:t>.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pSp>
        <p:nvGrpSpPr>
          <p:cNvPr id="27" name="Skupina 26">
            <a:extLst>
              <a:ext uri="{FF2B5EF4-FFF2-40B4-BE49-F238E27FC236}">
                <a16:creationId xmlns:a16="http://schemas.microsoft.com/office/drawing/2014/main" id="{2B838D9D-5E0D-4B4F-8ECF-06D03E86325E}"/>
              </a:ext>
            </a:extLst>
          </p:cNvPr>
          <p:cNvGrpSpPr/>
          <p:nvPr/>
        </p:nvGrpSpPr>
        <p:grpSpPr>
          <a:xfrm>
            <a:off x="454391" y="5641372"/>
            <a:ext cx="2077300" cy="1065703"/>
            <a:chOff x="6030542" y="1173987"/>
            <a:chExt cx="2077300" cy="1065703"/>
          </a:xfrm>
        </p:grpSpPr>
        <p:pic>
          <p:nvPicPr>
            <p:cNvPr id="28" name="Obrázek 27">
              <a:extLst>
                <a:ext uri="{FF2B5EF4-FFF2-40B4-BE49-F238E27FC236}">
                  <a16:creationId xmlns:a16="http://schemas.microsoft.com/office/drawing/2014/main" id="{0DC4729D-D01A-4D92-9C6D-8F2A32E679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0311" t="8545" r="15305" b="33845"/>
            <a:stretch/>
          </p:blipFill>
          <p:spPr>
            <a:xfrm>
              <a:off x="6030542" y="1739790"/>
              <a:ext cx="1548462" cy="499900"/>
            </a:xfrm>
            <a:prstGeom prst="rect">
              <a:avLst/>
            </a:prstGeom>
          </p:spPr>
        </p:pic>
        <p:sp>
          <p:nvSpPr>
            <p:cNvPr id="29" name="TextovéPole 28">
              <a:extLst>
                <a:ext uri="{FF2B5EF4-FFF2-40B4-BE49-F238E27FC236}">
                  <a16:creationId xmlns:a16="http://schemas.microsoft.com/office/drawing/2014/main" id="{0C82E9C9-2971-407C-84A1-35859156EEE5}"/>
                </a:ext>
              </a:extLst>
            </p:cNvPr>
            <p:cNvSpPr txBox="1"/>
            <p:nvPr/>
          </p:nvSpPr>
          <p:spPr>
            <a:xfrm>
              <a:off x="6030542" y="1173987"/>
              <a:ext cx="20773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leading di-jet </a:t>
              </a:r>
            </a:p>
            <a:p>
              <a:r>
                <a:rPr lang="en-US" dirty="0">
                  <a:solidFill>
                    <a:srgbClr val="0070C0"/>
                  </a:solidFill>
                </a:rPr>
                <a:t>momentum balance</a:t>
              </a:r>
            </a:p>
          </p:txBody>
        </p:sp>
      </p:grp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2799F28-AAF3-4344-8F88-BCAC39102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04" y="6521577"/>
            <a:ext cx="2743200" cy="365125"/>
          </a:xfrm>
        </p:spPr>
        <p:txBody>
          <a:bodyPr/>
          <a:lstStyle/>
          <a:p>
            <a:r>
              <a:rPr lang="en-US" dirty="0"/>
              <a:t>Jana Bielcikova (CTU Prague)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751D928-DFAD-4CF5-9B9A-DBDC114F5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3161" y="6423703"/>
            <a:ext cx="2743200" cy="365125"/>
          </a:xfrm>
        </p:spPr>
        <p:txBody>
          <a:bodyPr/>
          <a:lstStyle/>
          <a:p>
            <a:fld id="{6FAF3CA6-12DF-4CCC-A9FE-B0B91F450A0E}" type="slidenum">
              <a:rPr lang="en-US" smtClean="0"/>
              <a:t>59</a:t>
            </a:fld>
            <a:endParaRPr lang="en-US" dirty="0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38270967-16BF-4D2D-9EE2-104A6724FC27}"/>
              </a:ext>
            </a:extLst>
          </p:cNvPr>
          <p:cNvSpPr/>
          <p:nvPr/>
        </p:nvSpPr>
        <p:spPr>
          <a:xfrm>
            <a:off x="1606538" y="1718951"/>
            <a:ext cx="1053114" cy="671914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748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3E831D76-57B0-4D23-B887-B3FDB307C4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9201219"/>
              </p:ext>
            </p:extLst>
          </p:nvPr>
        </p:nvGraphicFramePr>
        <p:xfrm>
          <a:off x="9734550" y="168971"/>
          <a:ext cx="3886200" cy="3307305"/>
        </p:xfrm>
        <a:graphic>
          <a:graphicData uri="http://schemas.openxmlformats.org/drawingml/2006/table">
            <a:tbl>
              <a:tblPr/>
              <a:tblGrid>
                <a:gridCol w="2248412">
                  <a:extLst>
                    <a:ext uri="{9D8B030D-6E8A-4147-A177-3AD203B41FA5}">
                      <a16:colId xmlns:a16="http://schemas.microsoft.com/office/drawing/2014/main" val="1843231506"/>
                    </a:ext>
                  </a:extLst>
                </a:gridCol>
                <a:gridCol w="1637788">
                  <a:extLst>
                    <a:ext uri="{9D8B030D-6E8A-4147-A177-3AD203B41FA5}">
                      <a16:colId xmlns:a16="http://schemas.microsoft.com/office/drawing/2014/main" val="3566222956"/>
                    </a:ext>
                  </a:extLst>
                </a:gridCol>
              </a:tblGrid>
              <a:tr h="334362">
                <a:tc rowSpan="6"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effectLst/>
                      </a:endParaRPr>
                    </a:p>
                  </a:txBody>
                  <a:tcPr marL="29055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4643962"/>
                  </a:ext>
                </a:extLst>
              </a:tr>
              <a:tr h="835905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effectLst/>
                      </a:endParaRPr>
                    </a:p>
                  </a:txBody>
                  <a:tcPr marL="29055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2238096"/>
                  </a:ext>
                </a:extLst>
              </a:tr>
              <a:tr h="1086676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29055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2830907"/>
                  </a:ext>
                </a:extLst>
              </a:tr>
              <a:tr h="334362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29055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1788624"/>
                  </a:ext>
                </a:extLst>
              </a:tr>
              <a:tr h="121927">
                <a:tc vMerge="1">
                  <a:txBody>
                    <a:bodyPr/>
                    <a:lstStyle/>
                    <a:p>
                      <a:endParaRPr lang="en-US" sz="1600"/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29055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1413389"/>
                  </a:ext>
                </a:extLst>
              </a:tr>
              <a:tr h="334362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effectLst/>
                      </a:endParaRPr>
                    </a:p>
                  </a:txBody>
                  <a:tcPr marL="29055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8760799"/>
                  </a:ext>
                </a:extLst>
              </a:tr>
            </a:tbl>
          </a:graphicData>
        </a:graphic>
      </p:graphicFrame>
      <p:pic>
        <p:nvPicPr>
          <p:cNvPr id="5" name="Obrázek 4">
            <a:extLst>
              <a:ext uri="{FF2B5EF4-FFF2-40B4-BE49-F238E27FC236}">
                <a16:creationId xmlns:a16="http://schemas.microsoft.com/office/drawing/2014/main" id="{AE7BC4FA-F583-4CAF-85D7-B0E4A9E5DB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29" t="2843"/>
          <a:stretch/>
        </p:blipFill>
        <p:spPr>
          <a:xfrm>
            <a:off x="39888" y="820877"/>
            <a:ext cx="7417494" cy="358095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275F4F7-C4A4-4ABB-A3CE-BBE7C5C79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83" y="3225365"/>
            <a:ext cx="7517258" cy="3266169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CF03E2E0-E3BE-466D-BA1B-FD9140E6AE89}"/>
              </a:ext>
            </a:extLst>
          </p:cNvPr>
          <p:cNvSpPr/>
          <p:nvPr/>
        </p:nvSpPr>
        <p:spPr>
          <a:xfrm>
            <a:off x="1876176" y="6436985"/>
            <a:ext cx="3259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hlinkClick r:id="rId4"/>
              </a:rPr>
              <a:t>Phys. Lett. B</a:t>
            </a:r>
            <a:r>
              <a:rPr lang="en-US" dirty="0">
                <a:hlinkClick r:id="rId4"/>
              </a:rPr>
              <a:t> 123 (1983) 115-122</a:t>
            </a:r>
            <a:r>
              <a:rPr lang="en-US" dirty="0"/>
              <a:t> </a:t>
            </a:r>
          </a:p>
        </p:txBody>
      </p:sp>
      <p:sp>
        <p:nvSpPr>
          <p:cNvPr id="9" name="Text Box 1037">
            <a:extLst>
              <a:ext uri="{FF2B5EF4-FFF2-40B4-BE49-F238E27FC236}">
                <a16:creationId xmlns:a16="http://schemas.microsoft.com/office/drawing/2014/main" id="{FABBCC69-3F21-47AB-B1DA-10A5AF5D7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19" y="147442"/>
            <a:ext cx="62420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70C0"/>
                </a:solidFill>
                <a:latin typeface="+mn-lt"/>
              </a:rPr>
              <a:t>UA1: observation of jets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E10D74C-280A-4933-9DCE-EDE7BA6EA2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57" t="2933"/>
          <a:stretch/>
        </p:blipFill>
        <p:spPr>
          <a:xfrm>
            <a:off x="7470184" y="2163190"/>
            <a:ext cx="3495675" cy="469481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BAB1678-2F8D-451D-AB16-0ABB10CBDE0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r="1984" b="3161"/>
          <a:stretch/>
        </p:blipFill>
        <p:spPr>
          <a:xfrm>
            <a:off x="6964428" y="0"/>
            <a:ext cx="3427347" cy="240982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636C61E-4246-4836-A27D-86EE53D6D66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632" t="-785" r="8320" b="3208"/>
          <a:stretch/>
        </p:blipFill>
        <p:spPr>
          <a:xfrm rot="-60000">
            <a:off x="10388674" y="30540"/>
            <a:ext cx="1743344" cy="3518362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18E0B4EA-702D-43E8-B1EA-9A9EF86C39C5}"/>
              </a:ext>
            </a:extLst>
          </p:cNvPr>
          <p:cNvSpPr txBox="1"/>
          <p:nvPr/>
        </p:nvSpPr>
        <p:spPr>
          <a:xfrm>
            <a:off x="9494578" y="527597"/>
            <a:ext cx="1782604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Back-to-back jets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374823F-727C-4F58-83D3-D2292D6CD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30403"/>
            <a:ext cx="2743200" cy="365125"/>
          </a:xfrm>
        </p:spPr>
        <p:txBody>
          <a:bodyPr/>
          <a:lstStyle/>
          <a:p>
            <a:fld id="{6FAF3CA6-12DF-4CCC-A9FE-B0B91F450A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7847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92D1568-B89A-B5EE-57CF-59EDCC30F806}"/>
              </a:ext>
            </a:extLst>
          </p:cNvPr>
          <p:cNvSpPr txBox="1"/>
          <p:nvPr/>
        </p:nvSpPr>
        <p:spPr>
          <a:xfrm>
            <a:off x="3914517" y="2192210"/>
            <a:ext cx="6097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Jet substructure</a:t>
            </a:r>
            <a:endParaRPr lang="cs-CZ" dirty="0"/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C4F7276-819B-45DD-8664-1F3EFDDE0B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r>
              <a:rPr lang="en-US" dirty="0"/>
              <a:t>Jana Bielcikova (CTU Prague)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7C68E18-7B14-4F7C-9029-45D28D480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6FAF3CA6-12DF-4CCC-A9FE-B0B91F450A0E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2385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92D1568-B89A-B5EE-57CF-59EDCC30F806}"/>
              </a:ext>
            </a:extLst>
          </p:cNvPr>
          <p:cNvSpPr txBox="1"/>
          <p:nvPr/>
        </p:nvSpPr>
        <p:spPr>
          <a:xfrm>
            <a:off x="295582" y="132451"/>
            <a:ext cx="6097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Jet grooming </a:t>
            </a:r>
            <a:endParaRPr lang="cs-CZ" dirty="0"/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978BC570-34D5-E67C-69E4-D4053B240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635" y="972422"/>
            <a:ext cx="4494275" cy="1325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 dirty="0">
                <a:solidFill>
                  <a:srgbClr val="0070C0"/>
                </a:solidFill>
                <a:cs typeface="Calibri" panose="020F0502020204030204" pitchFamily="34" charset="0"/>
              </a:rPr>
              <a:t>Vacuum: </a:t>
            </a:r>
          </a:p>
          <a:p>
            <a:r>
              <a:rPr lang="en-US" altLang="en-US" sz="2000" dirty="0">
                <a:cs typeface="Calibri" panose="020F0502020204030204" pitchFamily="34" charset="0"/>
              </a:rPr>
              <a:t>Parton shower is a multi-scale process with a given momentum and angular/</a:t>
            </a:r>
            <a:r>
              <a:rPr lang="en-US" altLang="en-US" sz="2000" dirty="0" err="1">
                <a:cs typeface="Calibri" panose="020F0502020204030204" pitchFamily="34" charset="0"/>
              </a:rPr>
              <a:t>virtuality</a:t>
            </a:r>
            <a:r>
              <a:rPr lang="en-US" altLang="en-US" sz="2000" dirty="0">
                <a:cs typeface="Calibri" panose="020F0502020204030204" pitchFamily="34" charset="0"/>
              </a:rPr>
              <a:t> scale</a:t>
            </a:r>
            <a:r>
              <a:rPr lang="cs-CZ" altLang="en-US" sz="2000" dirty="0">
                <a:cs typeface="Calibri" panose="020F0502020204030204" pitchFamily="34" charset="0"/>
              </a:rPr>
              <a:t>.</a:t>
            </a:r>
            <a:endParaRPr lang="en-US" altLang="en-US" sz="2000" dirty="0"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05B804-30D7-549D-C2E6-4126199764F6}"/>
              </a:ext>
            </a:extLst>
          </p:cNvPr>
          <p:cNvSpPr txBox="1"/>
          <p:nvPr/>
        </p:nvSpPr>
        <p:spPr>
          <a:xfrm>
            <a:off x="401691" y="4246106"/>
            <a:ext cx="5991495" cy="22467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Jet grooming algorithms:</a:t>
            </a: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Provide access to the hard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parton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splittings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inside a jet by removing soft wide-angle radiation </a:t>
            </a:r>
          </a:p>
          <a:p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mitigates non-perturbative effects</a:t>
            </a: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access to hard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splittings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HI collisions         </a:t>
            </a: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may help to constrain jet quenching effects </a:t>
            </a: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(color coherence, energy loss and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000" baseline="-25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broadening)</a:t>
            </a: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6294ABA-584E-4A4C-BE1F-EC79A9EFD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2093" y="6492875"/>
            <a:ext cx="2743200" cy="365125"/>
          </a:xfrm>
        </p:spPr>
        <p:txBody>
          <a:bodyPr/>
          <a:lstStyle/>
          <a:p>
            <a:fld id="{6FAF3CA6-12DF-4CCC-A9FE-B0B91F450A0E}" type="slidenum">
              <a:rPr lang="en-US" smtClean="0"/>
              <a:t>61</a:t>
            </a:fld>
            <a:endParaRPr lang="en-US"/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4268F361-21F8-4F1A-913E-8DB20A116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634" y="2561975"/>
            <a:ext cx="407450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 dirty="0">
                <a:solidFill>
                  <a:srgbClr val="0070C0"/>
                </a:solidFill>
                <a:cs typeface="Calibri" panose="020F0502020204030204" pitchFamily="34" charset="0"/>
              </a:rPr>
              <a:t>Medium:</a:t>
            </a:r>
            <a:r>
              <a:rPr lang="en-US" altLang="en-US" sz="2000" dirty="0">
                <a:cs typeface="Calibri" panose="020F0502020204030204" pitchFamily="34" charset="0"/>
              </a:rPr>
              <a:t> </a:t>
            </a:r>
          </a:p>
          <a:p>
            <a:r>
              <a:rPr lang="en-US" altLang="en-US" sz="2000" dirty="0">
                <a:cs typeface="Calibri" panose="020F0502020204030204" pitchFamily="34" charset="0"/>
              </a:rPr>
              <a:t>Angular/</a:t>
            </a:r>
            <a:r>
              <a:rPr lang="en-US" altLang="en-US" sz="2000" dirty="0" err="1">
                <a:cs typeface="Calibri" panose="020F0502020204030204" pitchFamily="34" charset="0"/>
              </a:rPr>
              <a:t>virtuality</a:t>
            </a:r>
            <a:r>
              <a:rPr lang="en-US" altLang="en-US" sz="2000" dirty="0">
                <a:cs typeface="Calibri" panose="020F0502020204030204" pitchFamily="34" charset="0"/>
              </a:rPr>
              <a:t> scale can be related to a “resolution scale” </a:t>
            </a:r>
          </a:p>
          <a:p>
            <a:r>
              <a:rPr lang="en-US" altLang="en-US" sz="2000" dirty="0">
                <a:cs typeface="Calibri" panose="020F0502020204030204" pitchFamily="34" charset="0"/>
              </a:rPr>
              <a:t>at which the jet probes the medium</a:t>
            </a:r>
            <a:r>
              <a:rPr lang="cs-CZ" altLang="en-US" sz="2000" dirty="0">
                <a:cs typeface="Calibri" panose="020F0502020204030204" pitchFamily="34" charset="0"/>
              </a:rPr>
              <a:t>.</a:t>
            </a:r>
            <a:endParaRPr lang="en-US" altLang="en-US" sz="2000" dirty="0">
              <a:cs typeface="Calibri" panose="020F0502020204030204" pitchFamily="34" charset="0"/>
            </a:endParaRP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CA247624-62E4-4E78-8EEA-5FD4A6E29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954" y="335504"/>
            <a:ext cx="4494276" cy="3472234"/>
          </a:xfrm>
          <a:prstGeom prst="rect">
            <a:avLst/>
          </a:prstGeo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3E677C92-FE83-412F-A4AA-651AC5D6634E}"/>
              </a:ext>
            </a:extLst>
          </p:cNvPr>
          <p:cNvSpPr txBox="1"/>
          <p:nvPr/>
        </p:nvSpPr>
        <p:spPr>
          <a:xfrm>
            <a:off x="7998766" y="3807738"/>
            <a:ext cx="37235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Figure courtesy R. </a:t>
            </a:r>
            <a:r>
              <a:rPr lang="en-US" sz="1600" i="1" dirty="0" err="1"/>
              <a:t>Kunnawalkam</a:t>
            </a:r>
            <a:r>
              <a:rPr lang="en-US" sz="1600" i="1" dirty="0"/>
              <a:t> </a:t>
            </a:r>
            <a:r>
              <a:rPr lang="en-US" sz="1600" i="1" dirty="0" err="1"/>
              <a:t>Elayavalli</a:t>
            </a:r>
            <a:endParaRPr lang="en-US" sz="1600" i="1" dirty="0"/>
          </a:p>
        </p:txBody>
      </p:sp>
      <p:sp>
        <p:nvSpPr>
          <p:cNvPr id="24" name="Rectangle 12">
            <a:extLst>
              <a:ext uri="{FF2B5EF4-FFF2-40B4-BE49-F238E27FC236}">
                <a16:creationId xmlns:a16="http://schemas.microsoft.com/office/drawing/2014/main" id="{86FBD446-F642-4004-8990-53A6C50D8FA0}"/>
              </a:ext>
            </a:extLst>
          </p:cNvPr>
          <p:cNvSpPr/>
          <p:nvPr/>
        </p:nvSpPr>
        <p:spPr>
          <a:xfrm>
            <a:off x="8077836" y="4441953"/>
            <a:ext cx="404745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i="1" dirty="0"/>
              <a:t>Soft</a:t>
            </a:r>
            <a:r>
              <a:rPr lang="en-US" sz="1600" i="1" dirty="0"/>
              <a:t> </a:t>
            </a:r>
            <a:r>
              <a:rPr lang="pl-PL" sz="1600" i="1" dirty="0"/>
              <a:t>Drop:</a:t>
            </a:r>
            <a:r>
              <a:rPr lang="en-US" sz="1600" i="1" dirty="0"/>
              <a:t> </a:t>
            </a:r>
          </a:p>
          <a:p>
            <a:r>
              <a:rPr lang="pl-PL" sz="1600" i="1" dirty="0"/>
              <a:t>Larkoski et al. JHEP 05 (2014) 146</a:t>
            </a:r>
            <a:endParaRPr lang="en-US" sz="1600" i="1" dirty="0"/>
          </a:p>
          <a:p>
            <a:endParaRPr lang="pl-PL" sz="1600" i="1" dirty="0"/>
          </a:p>
          <a:p>
            <a:r>
              <a:rPr lang="pl-PL" sz="1600" i="1" dirty="0"/>
              <a:t>Recursive Soft</a:t>
            </a:r>
            <a:r>
              <a:rPr lang="en-US" sz="1600" i="1" dirty="0"/>
              <a:t> </a:t>
            </a:r>
            <a:r>
              <a:rPr lang="pl-PL" sz="1600" i="1" dirty="0"/>
              <a:t>Drop:</a:t>
            </a:r>
            <a:r>
              <a:rPr lang="en-US" sz="1600" i="1" dirty="0"/>
              <a:t> </a:t>
            </a:r>
          </a:p>
          <a:p>
            <a:r>
              <a:rPr lang="pl-PL" sz="1600" i="1" dirty="0"/>
              <a:t>Dreyer et al. JHEP 06 (2018) 093</a:t>
            </a:r>
            <a:endParaRPr lang="en-US" sz="1600" i="1" dirty="0"/>
          </a:p>
          <a:p>
            <a:endParaRPr lang="en-US" sz="1600" i="1" dirty="0"/>
          </a:p>
          <a:p>
            <a:r>
              <a:rPr lang="pl-PL" sz="1600" i="1" dirty="0"/>
              <a:t>Dynamical grooming</a:t>
            </a:r>
            <a:r>
              <a:rPr lang="en-US" sz="1600" i="1" dirty="0"/>
              <a:t>:</a:t>
            </a:r>
            <a:endParaRPr lang="pl-PL" sz="1600" i="1" dirty="0"/>
          </a:p>
          <a:p>
            <a:r>
              <a:rPr lang="pl-PL" sz="1600" i="1" dirty="0"/>
              <a:t>Mehtar-Tani,  Soto-Ontoso, Tywoniuk, </a:t>
            </a:r>
          </a:p>
          <a:p>
            <a:r>
              <a:rPr lang="pl-PL" sz="1600" i="1" dirty="0"/>
              <a:t>PRD 101 (2020) 034004</a:t>
            </a:r>
          </a:p>
          <a:p>
            <a:endParaRPr lang="pl-PL" sz="1600" i="1" dirty="0"/>
          </a:p>
          <a:p>
            <a:endParaRPr lang="pl-PL" sz="1600" i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14953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92D1568-B89A-B5EE-57CF-59EDCC30F806}"/>
              </a:ext>
            </a:extLst>
          </p:cNvPr>
          <p:cNvSpPr txBox="1"/>
          <p:nvPr/>
        </p:nvSpPr>
        <p:spPr>
          <a:xfrm>
            <a:off x="295582" y="132451"/>
            <a:ext cx="6097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Soft Drop</a:t>
            </a:r>
            <a:endParaRPr lang="cs-CZ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4CA210A-40DD-218E-6B4F-05D0614B3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868" y="2434422"/>
            <a:ext cx="4581658" cy="1989156"/>
          </a:xfrm>
          <a:prstGeom prst="rect">
            <a:avLst/>
          </a:prstGeom>
        </p:spPr>
      </p:pic>
      <p:sp>
        <p:nvSpPr>
          <p:cNvPr id="10" name="Rectangle 12">
            <a:extLst>
              <a:ext uri="{FF2B5EF4-FFF2-40B4-BE49-F238E27FC236}">
                <a16:creationId xmlns:a16="http://schemas.microsoft.com/office/drawing/2014/main" id="{75A7C085-A8EC-48E4-B00A-D6757CC894C2}"/>
              </a:ext>
            </a:extLst>
          </p:cNvPr>
          <p:cNvSpPr/>
          <p:nvPr/>
        </p:nvSpPr>
        <p:spPr>
          <a:xfrm>
            <a:off x="178610" y="5402110"/>
            <a:ext cx="40474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i="1" dirty="0"/>
              <a:t>Soft</a:t>
            </a:r>
            <a:r>
              <a:rPr lang="en-US" sz="1600" i="1" dirty="0"/>
              <a:t> </a:t>
            </a:r>
            <a:r>
              <a:rPr lang="pl-PL" sz="1600" i="1" dirty="0"/>
              <a:t>Drop:</a:t>
            </a:r>
            <a:r>
              <a:rPr lang="en-US" sz="1600" i="1" dirty="0"/>
              <a:t> </a:t>
            </a:r>
          </a:p>
          <a:p>
            <a:r>
              <a:rPr lang="pl-PL" sz="1600" i="1" dirty="0"/>
              <a:t>Larkoski et al. JHEP 05 (2014) 146</a:t>
            </a:r>
          </a:p>
          <a:p>
            <a:r>
              <a:rPr lang="pl-PL" sz="1600" i="1" dirty="0"/>
              <a:t>Recursive Soft</a:t>
            </a:r>
            <a:r>
              <a:rPr lang="en-US" sz="1600" i="1" dirty="0"/>
              <a:t> </a:t>
            </a:r>
            <a:r>
              <a:rPr lang="pl-PL" sz="1600" i="1" dirty="0"/>
              <a:t>Drop:</a:t>
            </a:r>
            <a:r>
              <a:rPr lang="en-US" sz="1600" i="1" dirty="0"/>
              <a:t> </a:t>
            </a:r>
          </a:p>
          <a:p>
            <a:r>
              <a:rPr lang="pl-PL" sz="1600" i="1" dirty="0"/>
              <a:t>Dreyer et al. JHEP 06 (2018) 093</a:t>
            </a:r>
          </a:p>
          <a:p>
            <a:endParaRPr lang="pl-PL" sz="1600" i="1" dirty="0">
              <a:effectLst/>
            </a:endParaRPr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006789C6-5A41-48D2-9A1F-F301115441CC}"/>
              </a:ext>
            </a:extLst>
          </p:cNvPr>
          <p:cNvSpPr/>
          <p:nvPr/>
        </p:nvSpPr>
        <p:spPr>
          <a:xfrm>
            <a:off x="501277" y="1009377"/>
            <a:ext cx="5748474" cy="132343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• momentum scale:  shared momentum fraction </a:t>
            </a:r>
            <a:r>
              <a:rPr lang="en-US" sz="2000" dirty="0" err="1">
                <a:latin typeface="Calibri" charset="0"/>
                <a:ea typeface="Calibri" charset="0"/>
                <a:cs typeface="Calibri" charset="0"/>
              </a:rPr>
              <a:t>z</a:t>
            </a:r>
            <a:r>
              <a:rPr lang="en-US" sz="2000" baseline="-25000" dirty="0" err="1">
                <a:latin typeface="Calibri" charset="0"/>
                <a:ea typeface="Calibri" charset="0"/>
                <a:cs typeface="Calibri" charset="0"/>
              </a:rPr>
              <a:t>g</a:t>
            </a:r>
            <a:r>
              <a:rPr lang="cs-CZ" sz="2000" baseline="-25000" dirty="0">
                <a:latin typeface="Calibri" charset="0"/>
                <a:ea typeface="Calibri" charset="0"/>
                <a:cs typeface="Calibri" charset="0"/>
              </a:rPr>
              <a:t>,</a:t>
            </a:r>
            <a:endParaRPr lang="en-US" sz="2000" baseline="-250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• </a:t>
            </a:r>
            <a:r>
              <a:rPr lang="en-US" sz="2000" dirty="0" err="1">
                <a:latin typeface="Calibri" charset="0"/>
                <a:ea typeface="Calibri" charset="0"/>
                <a:cs typeface="Calibri" charset="0"/>
              </a:rPr>
              <a:t>virtuality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/angular scale:  groomed radius </a:t>
            </a:r>
            <a:r>
              <a:rPr lang="en-US" sz="2000" dirty="0" err="1"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en-US" sz="2000" baseline="-25000" dirty="0" err="1">
                <a:latin typeface="Calibri" charset="0"/>
                <a:ea typeface="Calibri" charset="0"/>
                <a:cs typeface="Calibri" charset="0"/>
              </a:rPr>
              <a:t>g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  </a:t>
            </a:r>
          </a:p>
          <a:p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     - it is the first </a:t>
            </a:r>
            <a:r>
              <a:rPr lang="en-US" sz="2000" dirty="0">
                <a:latin typeface="Symbol" panose="05050102010706020507" pitchFamily="18" charset="2"/>
                <a:ea typeface="Calibri" charset="0"/>
                <a:cs typeface="Calibri" charset="0"/>
              </a:rPr>
              <a:t>D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en-US" sz="2000" baseline="-25000" dirty="0">
                <a:latin typeface="Calibri" charset="0"/>
                <a:ea typeface="Calibri" charset="0"/>
                <a:cs typeface="Calibri" charset="0"/>
              </a:rPr>
              <a:t>12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000" dirty="0">
                <a:effectLst/>
                <a:latin typeface="Calibri" charset="0"/>
                <a:ea typeface="Calibri" charset="0"/>
                <a:cs typeface="Calibri" charset="0"/>
              </a:rPr>
              <a:t>that satisfies </a:t>
            </a:r>
          </a:p>
          <a:p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       the SD grooming condition</a:t>
            </a:r>
            <a:endParaRPr lang="en-US" sz="2000" dirty="0"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6294ABA-584E-4A4C-BE1F-EC79A9EFD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2093" y="6492875"/>
            <a:ext cx="2743200" cy="365125"/>
          </a:xfrm>
        </p:spPr>
        <p:txBody>
          <a:bodyPr/>
          <a:lstStyle/>
          <a:p>
            <a:fld id="{6FAF3CA6-12DF-4CCC-A9FE-B0B91F450A0E}" type="slidenum">
              <a:rPr lang="en-US" smtClean="0"/>
              <a:t>62</a:t>
            </a:fld>
            <a:endParaRPr lang="en-US"/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B2FC6591-0A03-46EE-A9CF-5497A1DB2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907" y="1084263"/>
            <a:ext cx="3717313" cy="1130001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3C326BD1-EBB7-4CE0-85A6-B516B8BF384D}"/>
              </a:ext>
            </a:extLst>
          </p:cNvPr>
          <p:cNvSpPr txBox="1"/>
          <p:nvPr/>
        </p:nvSpPr>
        <p:spPr>
          <a:xfrm>
            <a:off x="7436544" y="737506"/>
            <a:ext cx="2332883" cy="1159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Grooming condition: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000" baseline="-25000" dirty="0"/>
              <a:t> </a:t>
            </a:r>
          </a:p>
        </p:txBody>
      </p:sp>
      <p:pic>
        <p:nvPicPr>
          <p:cNvPr id="14" name="Picture 10">
            <a:extLst>
              <a:ext uri="{FF2B5EF4-FFF2-40B4-BE49-F238E27FC236}">
                <a16:creationId xmlns:a16="http://schemas.microsoft.com/office/drawing/2014/main" id="{4C7ACA23-5A2C-4D43-8F7A-9ABB8A4789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9998" y="2466346"/>
            <a:ext cx="4732855" cy="3733244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54A036E6-667B-46D7-9757-D300819FFECB}"/>
              </a:ext>
            </a:extLst>
          </p:cNvPr>
          <p:cNvSpPr txBox="1"/>
          <p:nvPr/>
        </p:nvSpPr>
        <p:spPr>
          <a:xfrm>
            <a:off x="7436544" y="6251426"/>
            <a:ext cx="26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Figure courtesy M. </a:t>
            </a:r>
            <a:r>
              <a:rPr lang="en-US" sz="1600" i="1" dirty="0" err="1"/>
              <a:t>Robotkova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418724443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BD71E890-9569-10C0-3CB3-A6B9DA906836}"/>
              </a:ext>
            </a:extLst>
          </p:cNvPr>
          <p:cNvGrpSpPr/>
          <p:nvPr/>
        </p:nvGrpSpPr>
        <p:grpSpPr>
          <a:xfrm>
            <a:off x="240586" y="1006020"/>
            <a:ext cx="7271227" cy="3573739"/>
            <a:chOff x="205187" y="649018"/>
            <a:chExt cx="7271227" cy="3573739"/>
          </a:xfrm>
        </p:grpSpPr>
        <p:pic>
          <p:nvPicPr>
            <p:cNvPr id="18" name="Picture 17" descr="Chart&#10;&#10;Description automatically generated">
              <a:extLst>
                <a:ext uri="{FF2B5EF4-FFF2-40B4-BE49-F238E27FC236}">
                  <a16:creationId xmlns:a16="http://schemas.microsoft.com/office/drawing/2014/main" id="{D94A7364-31FD-373F-8852-957A251A1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5586" y="649018"/>
              <a:ext cx="2760828" cy="3573739"/>
            </a:xfrm>
            <a:prstGeom prst="rect">
              <a:avLst/>
            </a:prstGeom>
          </p:spPr>
        </p:pic>
        <p:pic>
          <p:nvPicPr>
            <p:cNvPr id="11" name="Picture 10" descr="Chart&#10;&#10;Description automatically generated">
              <a:extLst>
                <a:ext uri="{FF2B5EF4-FFF2-40B4-BE49-F238E27FC236}">
                  <a16:creationId xmlns:a16="http://schemas.microsoft.com/office/drawing/2014/main" id="{AD95335E-EE57-550E-6FF5-FC82778E3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9120" y="649018"/>
              <a:ext cx="2760828" cy="3573738"/>
            </a:xfrm>
            <a:prstGeom prst="rect">
              <a:avLst/>
            </a:prstGeom>
          </p:spPr>
        </p:pic>
        <p:pic>
          <p:nvPicPr>
            <p:cNvPr id="7" name="Picture 6" descr="Chart&#10;&#10;Description automatically generated">
              <a:extLst>
                <a:ext uri="{FF2B5EF4-FFF2-40B4-BE49-F238E27FC236}">
                  <a16:creationId xmlns:a16="http://schemas.microsoft.com/office/drawing/2014/main" id="{E5CF7F6A-E719-99C4-9894-9AA78E8CE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187" y="649018"/>
              <a:ext cx="2760828" cy="3573738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265A92F-76FD-4700-93A9-E4AAB77592A5}"/>
              </a:ext>
            </a:extLst>
          </p:cNvPr>
          <p:cNvSpPr txBox="1"/>
          <p:nvPr/>
        </p:nvSpPr>
        <p:spPr>
          <a:xfrm>
            <a:off x="2341099" y="5781541"/>
            <a:ext cx="5484240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err="1"/>
              <a:t>r</a:t>
            </a:r>
            <a:r>
              <a:rPr lang="en-US" baseline="-25000" dirty="0" err="1">
                <a:effectLst/>
              </a:rPr>
              <a:t>g</a:t>
            </a:r>
            <a:r>
              <a:rPr lang="en-US" dirty="0">
                <a:effectLst/>
              </a:rPr>
              <a:t> distributions </a:t>
            </a:r>
            <a:r>
              <a:rPr lang="cs-CZ" dirty="0">
                <a:effectLst/>
              </a:rPr>
              <a:t>in pp </a:t>
            </a:r>
            <a:r>
              <a:rPr lang="en-US" dirty="0">
                <a:effectLst/>
              </a:rPr>
              <a:t>collisions peak at lower </a:t>
            </a:r>
          </a:p>
          <a:p>
            <a:r>
              <a:rPr lang="en-US" dirty="0">
                <a:effectLst/>
              </a:rPr>
              <a:t>values of </a:t>
            </a:r>
            <a:r>
              <a:rPr lang="cs-CZ" dirty="0" err="1">
                <a:effectLst/>
              </a:rPr>
              <a:t>r</a:t>
            </a:r>
            <a:r>
              <a:rPr lang="cs-CZ" baseline="-25000" dirty="0" err="1">
                <a:effectLst/>
              </a:rPr>
              <a:t>g</a:t>
            </a:r>
            <a:r>
              <a:rPr lang="en-US" dirty="0">
                <a:effectLst/>
              </a:rPr>
              <a:t> with increasing </a:t>
            </a:r>
            <a:r>
              <a:rPr lang="cs-CZ" dirty="0">
                <a:effectLst/>
              </a:rPr>
              <a:t>jet p</a:t>
            </a:r>
            <a:r>
              <a:rPr lang="en-US" baseline="-25000" dirty="0">
                <a:effectLst/>
              </a:rPr>
              <a:t>T</a:t>
            </a:r>
            <a:r>
              <a:rPr lang="en-US" dirty="0">
                <a:effectLst/>
              </a:rPr>
              <a:t> </a:t>
            </a:r>
          </a:p>
          <a:p>
            <a:r>
              <a:rPr lang="en-US" dirty="0">
                <a:sym typeface="Wingdings" panose="05000000000000000000" pitchFamily="2" charset="2"/>
              </a:rPr>
              <a:t>   </a:t>
            </a:r>
            <a:r>
              <a:rPr lang="cs-CZ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>
                <a:effectLst/>
              </a:rPr>
              <a:t>indicates stronger collimation with increasing jet </a:t>
            </a:r>
            <a:r>
              <a:rPr lang="en-US" dirty="0" err="1">
                <a:effectLst/>
              </a:rPr>
              <a:t>p</a:t>
            </a:r>
            <a:r>
              <a:rPr lang="en-US" baseline="-25000" dirty="0" err="1">
                <a:effectLst/>
              </a:rPr>
              <a:t>T</a:t>
            </a:r>
            <a:endParaRPr lang="en-US" baseline="-25000" dirty="0">
              <a:effectLst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D6E5C5-A61B-0EA8-6FEA-A93A2A7B0EC7}"/>
              </a:ext>
            </a:extLst>
          </p:cNvPr>
          <p:cNvSpPr txBox="1"/>
          <p:nvPr/>
        </p:nvSpPr>
        <p:spPr>
          <a:xfrm>
            <a:off x="1401132" y="717824"/>
            <a:ext cx="936988" cy="33855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PYTHIA 8</a:t>
            </a:r>
            <a:endParaRPr lang="cs-CZ" sz="1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D83840-F1EF-55E4-2D62-2A38043480FF}"/>
              </a:ext>
            </a:extLst>
          </p:cNvPr>
          <p:cNvSpPr txBox="1"/>
          <p:nvPr/>
        </p:nvSpPr>
        <p:spPr>
          <a:xfrm>
            <a:off x="3742262" y="744822"/>
            <a:ext cx="888192" cy="33855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HERWIG</a:t>
            </a:r>
            <a:endParaRPr lang="cs-CZ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586959-6CBE-4B51-2014-9E332268B508}"/>
              </a:ext>
            </a:extLst>
          </p:cNvPr>
          <p:cNvSpPr txBox="1"/>
          <p:nvPr/>
        </p:nvSpPr>
        <p:spPr>
          <a:xfrm>
            <a:off x="5910430" y="718631"/>
            <a:ext cx="829971" cy="33855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SHERPA</a:t>
            </a:r>
            <a:endParaRPr lang="cs-CZ" sz="16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042F815-792B-5ACC-CA34-8B0330DE7408}"/>
              </a:ext>
            </a:extLst>
          </p:cNvPr>
          <p:cNvSpPr/>
          <p:nvPr/>
        </p:nvSpPr>
        <p:spPr>
          <a:xfrm>
            <a:off x="342318" y="95051"/>
            <a:ext cx="60217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Jet </a:t>
            </a:r>
            <a:r>
              <a:rPr lang="en-US" sz="3600" dirty="0" err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substructre</a:t>
            </a:r>
            <a:r>
              <a:rPr lang="en-US" sz="3600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in pp at the LHC</a:t>
            </a:r>
            <a:endParaRPr lang="en-US" sz="3600" dirty="0">
              <a:solidFill>
                <a:srgbClr val="0070C0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93271CB-A45D-A9FE-2563-211E5AB60126}"/>
              </a:ext>
            </a:extLst>
          </p:cNvPr>
          <p:cNvSpPr txBox="1"/>
          <p:nvPr/>
        </p:nvSpPr>
        <p:spPr>
          <a:xfrm>
            <a:off x="9104994" y="6122288"/>
            <a:ext cx="28908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/>
              <a:t>ATLAS, </a:t>
            </a:r>
            <a:r>
              <a:rPr lang="cs-CZ" sz="1600" i="1" dirty="0" err="1">
                <a:hlinkClick r:id="rId5"/>
              </a:rPr>
              <a:t>arXiv</a:t>
            </a:r>
            <a:r>
              <a:rPr lang="cs-CZ" sz="1600" i="1" dirty="0">
                <a:hlinkClick r:id="rId5"/>
              </a:rPr>
              <a:t> 2211.11470</a:t>
            </a:r>
            <a:endParaRPr lang="cs-CZ" sz="1600" i="1" dirty="0"/>
          </a:p>
        </p:txBody>
      </p:sp>
      <p:pic>
        <p:nvPicPr>
          <p:cNvPr id="53" name="Content Placeholder 52" descr="Chart&#10;&#10;Description automatically generated">
            <a:extLst>
              <a:ext uri="{FF2B5EF4-FFF2-40B4-BE49-F238E27FC236}">
                <a16:creationId xmlns:a16="http://schemas.microsoft.com/office/drawing/2014/main" id="{05A358F9-4F53-FBD3-78C6-5B33A00A50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504" y="92486"/>
            <a:ext cx="3229148" cy="3103570"/>
          </a:xfr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DD7CC441-20AE-F0B9-B57C-6BBE4D35ADA9}"/>
              </a:ext>
            </a:extLst>
          </p:cNvPr>
          <p:cNvSpPr/>
          <p:nvPr/>
        </p:nvSpPr>
        <p:spPr>
          <a:xfrm>
            <a:off x="10190848" y="387925"/>
            <a:ext cx="1089156" cy="264556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9109226-94BE-CD1C-74C9-3501981D2654}"/>
              </a:ext>
            </a:extLst>
          </p:cNvPr>
          <p:cNvSpPr txBox="1"/>
          <p:nvPr/>
        </p:nvSpPr>
        <p:spPr>
          <a:xfrm>
            <a:off x="650822" y="4718985"/>
            <a:ext cx="50665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MC event generators (PYTHIA 8, HERWIG, SHERPA):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PYTHIA 8 predictions describe best both the shape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inclusive and differential distributions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97C3EBE-CEA1-C2DC-ADFF-69DB2A7F2D6F}"/>
              </a:ext>
            </a:extLst>
          </p:cNvPr>
          <p:cNvGrpSpPr/>
          <p:nvPr/>
        </p:nvGrpSpPr>
        <p:grpSpPr>
          <a:xfrm>
            <a:off x="8241504" y="1495666"/>
            <a:ext cx="3229148" cy="4517140"/>
            <a:chOff x="8241504" y="1514917"/>
            <a:chExt cx="3229148" cy="4517140"/>
          </a:xfrm>
        </p:grpSpPr>
        <p:pic>
          <p:nvPicPr>
            <p:cNvPr id="15" name="Picture 14" descr="Chart&#10;&#10;Description automatically generated">
              <a:extLst>
                <a:ext uri="{FF2B5EF4-FFF2-40B4-BE49-F238E27FC236}">
                  <a16:creationId xmlns:a16="http://schemas.microsoft.com/office/drawing/2014/main" id="{6A78A2F8-F075-A5D1-BD6F-6D53B9DB9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1504" y="2928487"/>
              <a:ext cx="3229148" cy="3103570"/>
            </a:xfrm>
            <a:prstGeom prst="rect">
              <a:avLst/>
            </a:prstGeom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6C19DD8-C960-2D28-D326-6ACA9A3CB114}"/>
                </a:ext>
              </a:extLst>
            </p:cNvPr>
            <p:cNvSpPr/>
            <p:nvPr/>
          </p:nvSpPr>
          <p:spPr>
            <a:xfrm>
              <a:off x="10164194" y="3213776"/>
              <a:ext cx="1094827" cy="288039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49EF138-638C-4055-5024-A35CD299EF2C}"/>
                </a:ext>
              </a:extLst>
            </p:cNvPr>
            <p:cNvCxnSpPr/>
            <p:nvPr/>
          </p:nvCxnSpPr>
          <p:spPr>
            <a:xfrm>
              <a:off x="9761694" y="1514917"/>
              <a:ext cx="0" cy="3397718"/>
            </a:xfrm>
            <a:prstGeom prst="line">
              <a:avLst/>
            </a:prstGeom>
            <a:ln w="254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5FBD7B4-1AD9-4BC7-8360-9ADC4683B8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532" y="6460842"/>
            <a:ext cx="2743200" cy="365125"/>
          </a:xfrm>
        </p:spPr>
        <p:txBody>
          <a:bodyPr/>
          <a:lstStyle/>
          <a:p>
            <a:r>
              <a:rPr lang="en-US" dirty="0"/>
              <a:t>Jana Bielcikova (CTU Prague)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A092AC3-A419-4D52-A59A-E9B615072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6FAF3CA6-12DF-4CCC-A9FE-B0B91F450A0E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9675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9D9E63FC-E851-439D-A7C9-C3C4ADCED2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63" y="691552"/>
            <a:ext cx="2580793" cy="4351338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EDBB010-77FC-4841-8890-E287C71D5C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501" y="678813"/>
            <a:ext cx="3140826" cy="4812151"/>
          </a:xfrm>
          <a:prstGeom prst="rect">
            <a:avLst/>
          </a:prstGeom>
        </p:spPr>
      </p:pic>
      <p:sp>
        <p:nvSpPr>
          <p:cNvPr id="7" name="Rectangle 22">
            <a:extLst>
              <a:ext uri="{FF2B5EF4-FFF2-40B4-BE49-F238E27FC236}">
                <a16:creationId xmlns:a16="http://schemas.microsoft.com/office/drawing/2014/main" id="{D2FE28CC-6FD7-4073-8914-F29695CAAF8F}"/>
              </a:ext>
            </a:extLst>
          </p:cNvPr>
          <p:cNvSpPr/>
          <p:nvPr/>
        </p:nvSpPr>
        <p:spPr>
          <a:xfrm>
            <a:off x="342318" y="95051"/>
            <a:ext cx="93495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Jet </a:t>
            </a:r>
            <a:r>
              <a:rPr lang="en-US" sz="3600" dirty="0" err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substructre</a:t>
            </a:r>
            <a:r>
              <a:rPr lang="en-US" sz="3600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in pp at RHIC as a function of split</a:t>
            </a:r>
            <a:endParaRPr lang="en-US" sz="3600" dirty="0">
              <a:solidFill>
                <a:srgbClr val="0070C0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DE242A9-666F-4C35-B582-1C96500D7BB1}"/>
              </a:ext>
            </a:extLst>
          </p:cNvPr>
          <p:cNvSpPr txBox="1"/>
          <p:nvPr/>
        </p:nvSpPr>
        <p:spPr>
          <a:xfrm>
            <a:off x="892205" y="5003692"/>
            <a:ext cx="27977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Cartoon courtesy M. </a:t>
            </a:r>
            <a:r>
              <a:rPr lang="en-US" sz="1600" i="1" dirty="0" err="1"/>
              <a:t>Robotkova</a:t>
            </a:r>
            <a:endParaRPr lang="en-US" sz="1600" i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576B9C7-76E3-46AF-A2F5-029CAB3861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13" y="661192"/>
            <a:ext cx="3038664" cy="4749582"/>
          </a:xfrm>
          <a:prstGeom prst="rect">
            <a:avLst/>
          </a:prstGeom>
        </p:spPr>
      </p:pic>
      <p:sp>
        <p:nvSpPr>
          <p:cNvPr id="11" name="Zástupný symbol pro datum 10">
            <a:extLst>
              <a:ext uri="{FF2B5EF4-FFF2-40B4-BE49-F238E27FC236}">
                <a16:creationId xmlns:a16="http://schemas.microsoft.com/office/drawing/2014/main" id="{D0C4FAC9-F3DD-4255-800F-A62C50527C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r>
              <a:rPr lang="en-US" dirty="0"/>
              <a:t>Jana Bielcikova (CTU Prague)</a:t>
            </a:r>
          </a:p>
        </p:txBody>
      </p:sp>
      <p:sp>
        <p:nvSpPr>
          <p:cNvPr id="12" name="Zástupný symbol pro číslo snímku 11">
            <a:extLst>
              <a:ext uri="{FF2B5EF4-FFF2-40B4-BE49-F238E27FC236}">
                <a16:creationId xmlns:a16="http://schemas.microsoft.com/office/drawing/2014/main" id="{6A56E3CD-2173-4AF6-BF36-8CCE165CC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38523"/>
            <a:ext cx="2743200" cy="365125"/>
          </a:xfrm>
        </p:spPr>
        <p:txBody>
          <a:bodyPr/>
          <a:lstStyle/>
          <a:p>
            <a:fld id="{6FAF3CA6-12DF-4CCC-A9FE-B0B91F450A0E}" type="slidenum">
              <a:rPr lang="en-US" smtClean="0"/>
              <a:t>64</a:t>
            </a:fld>
            <a:endParaRPr lang="en-US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45BAC49-33D4-480E-9256-2CA75E2ED34C}"/>
              </a:ext>
            </a:extLst>
          </p:cNvPr>
          <p:cNvSpPr txBox="1"/>
          <p:nvPr/>
        </p:nvSpPr>
        <p:spPr>
          <a:xfrm>
            <a:off x="1990876" y="5558447"/>
            <a:ext cx="5543524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With the increased split number along the shower: </a:t>
            </a:r>
          </a:p>
          <a:p>
            <a:r>
              <a:rPr lang="en-US" sz="2000" dirty="0" err="1"/>
              <a:t>z</a:t>
            </a:r>
            <a:r>
              <a:rPr lang="en-US" sz="2000" baseline="-25000" dirty="0" err="1"/>
              <a:t>g</a:t>
            </a:r>
            <a:r>
              <a:rPr lang="en-US" sz="2000" dirty="0"/>
              <a:t> becomes flatter and </a:t>
            </a:r>
            <a:r>
              <a:rPr lang="en-US" sz="2000" dirty="0" err="1"/>
              <a:t>R</a:t>
            </a:r>
            <a:r>
              <a:rPr lang="en-US" sz="2000" baseline="-25000" dirty="0" err="1"/>
              <a:t>g</a:t>
            </a:r>
            <a:r>
              <a:rPr lang="en-US" sz="2000" dirty="0"/>
              <a:t> becomes narrower</a:t>
            </a:r>
          </a:p>
          <a:p>
            <a:r>
              <a:rPr lang="en-US" sz="2000" dirty="0"/>
              <a:t> </a:t>
            </a:r>
            <a:r>
              <a:rPr lang="en-US" sz="2000" dirty="0">
                <a:sym typeface="Wingdings" panose="05000000000000000000" pitchFamily="2" charset="2"/>
              </a:rPr>
              <a:t> c</a:t>
            </a:r>
            <a:r>
              <a:rPr lang="en-US" sz="2000" dirty="0"/>
              <a:t>ollinear emissions get enhanced 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86E4B41B-3AAB-47F4-B64F-1536C9395CE9}"/>
              </a:ext>
            </a:extLst>
          </p:cNvPr>
          <p:cNvSpPr/>
          <p:nvPr/>
        </p:nvSpPr>
        <p:spPr>
          <a:xfrm>
            <a:off x="8332022" y="5439510"/>
            <a:ext cx="3038664" cy="13234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prstClr val="black"/>
                </a:solidFill>
              </a:rPr>
              <a:t>The observed evolution is well captured by MC models in the accessible kinematic region at RHIC.</a:t>
            </a:r>
          </a:p>
        </p:txBody>
      </p:sp>
    </p:spTree>
    <p:extLst>
      <p:ext uri="{BB962C8B-B14F-4D97-AF65-F5344CB8AC3E}">
        <p14:creationId xmlns:p14="http://schemas.microsoft.com/office/powerpoint/2010/main" val="313161104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2"/>
          <p:cNvSpPr txBox="1">
            <a:spLocks noGrp="1"/>
          </p:cNvSpPr>
          <p:nvPr>
            <p:ph type="title"/>
          </p:nvPr>
        </p:nvSpPr>
        <p:spPr>
          <a:xfrm>
            <a:off x="105495" y="124625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cs-CZ" sz="3600" dirty="0">
                <a:solidFill>
                  <a:srgbClr val="0070C0"/>
                </a:solidFill>
                <a:latin typeface="+mn-lt"/>
              </a:rPr>
              <a:t>Jet</a:t>
            </a:r>
            <a:r>
              <a:rPr lang="en-US" sz="3600" dirty="0">
                <a:solidFill>
                  <a:srgbClr val="0070C0"/>
                </a:solidFill>
                <a:latin typeface="+mn-lt"/>
              </a:rPr>
              <a:t> substructure as a microscope: ALICE</a:t>
            </a:r>
            <a:endParaRPr sz="36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11466295" y="6364455"/>
            <a:ext cx="731600" cy="524800"/>
          </a:xfrm>
        </p:spPr>
        <p:txBody>
          <a:bodyPr/>
          <a:lstStyle/>
          <a:p>
            <a:fld id="{00000000-1234-1234-1234-123412341234}" type="slidenum">
              <a:rPr lang="en" sz="1400" smtClean="0"/>
              <a:pPr/>
              <a:t>65</a:t>
            </a:fld>
            <a:endParaRPr lang="en" sz="1400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5FC14000-973E-4190-AB73-558D9FA790D8}"/>
              </a:ext>
            </a:extLst>
          </p:cNvPr>
          <p:cNvSpPr/>
          <p:nvPr/>
        </p:nvSpPr>
        <p:spPr>
          <a:xfrm>
            <a:off x="303471" y="5615029"/>
            <a:ext cx="29819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/>
              <a:t>ALICE: </a:t>
            </a:r>
            <a:r>
              <a:rPr lang="cs-CZ" sz="1600" i="1" dirty="0"/>
              <a:t>P</a:t>
            </a:r>
            <a:r>
              <a:rPr lang="en-US" sz="1600" i="1" dirty="0"/>
              <a:t>RL </a:t>
            </a:r>
            <a:r>
              <a:rPr lang="cs-CZ" sz="1600" dirty="0"/>
              <a:t>128 (2022) 10, 102001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999006-3EE6-2505-A988-DEEF61C206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3" t="3073"/>
          <a:stretch/>
        </p:blipFill>
        <p:spPr>
          <a:xfrm>
            <a:off x="218410" y="1489936"/>
            <a:ext cx="3686330" cy="3767031"/>
          </a:xfrm>
          <a:prstGeom prst="rect">
            <a:avLst/>
          </a:prstGeom>
        </p:spPr>
      </p:pic>
      <p:sp>
        <p:nvSpPr>
          <p:cNvPr id="14" name="Obdélník 3">
            <a:extLst>
              <a:ext uri="{FF2B5EF4-FFF2-40B4-BE49-F238E27FC236}">
                <a16:creationId xmlns:a16="http://schemas.microsoft.com/office/drawing/2014/main" id="{21D2D252-5444-B76E-B3EC-EC95263071C3}"/>
              </a:ext>
            </a:extLst>
          </p:cNvPr>
          <p:cNvSpPr/>
          <p:nvPr/>
        </p:nvSpPr>
        <p:spPr>
          <a:xfrm>
            <a:off x="8248871" y="5303416"/>
            <a:ext cx="3686331" cy="132343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Medium has resolving power </a:t>
            </a:r>
          </a:p>
          <a:p>
            <a:r>
              <a:rPr lang="en-US" sz="2000" dirty="0"/>
              <a:t>for </a:t>
            </a:r>
            <a:r>
              <a:rPr lang="en-US" sz="2000" dirty="0" err="1"/>
              <a:t>splittings</a:t>
            </a:r>
            <a:r>
              <a:rPr lang="en-US" sz="2000" dirty="0"/>
              <a:t> (promotes narrow </a:t>
            </a:r>
            <a:r>
              <a:rPr lang="en-US" sz="2000" dirty="0" err="1"/>
              <a:t>splittings</a:t>
            </a:r>
            <a:r>
              <a:rPr lang="en-US" sz="2000" dirty="0"/>
              <a:t>, filters out wider </a:t>
            </a:r>
            <a:r>
              <a:rPr lang="en-US" sz="2000" dirty="0" err="1"/>
              <a:t>subjets</a:t>
            </a:r>
            <a:r>
              <a:rPr lang="en-US" sz="2000" dirty="0"/>
              <a:t>).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A0A6E0F-85EB-031F-1FBA-DB0010154163}"/>
              </a:ext>
            </a:extLst>
          </p:cNvPr>
          <p:cNvGrpSpPr/>
          <p:nvPr/>
        </p:nvGrpSpPr>
        <p:grpSpPr>
          <a:xfrm>
            <a:off x="4225237" y="1273658"/>
            <a:ext cx="3686331" cy="4784868"/>
            <a:chOff x="1088681" y="725636"/>
            <a:chExt cx="3686331" cy="478486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DE15B50-B51C-AA19-77C4-65EE990EAC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63" t="-680" b="-2"/>
            <a:stretch/>
          </p:blipFill>
          <p:spPr>
            <a:xfrm>
              <a:off x="1088681" y="725636"/>
              <a:ext cx="3686331" cy="3912868"/>
            </a:xfrm>
            <a:prstGeom prst="rect">
              <a:avLst/>
            </a:prstGeom>
          </p:spPr>
        </p:pic>
        <p:pic>
          <p:nvPicPr>
            <p:cNvPr id="15" name="Obrázek 7">
              <a:extLst>
                <a:ext uri="{FF2B5EF4-FFF2-40B4-BE49-F238E27FC236}">
                  <a16:creationId xmlns:a16="http://schemas.microsoft.com/office/drawing/2014/main" id="{D019250E-EE78-709B-2105-DE04AF9FC8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67" t="-4024" r="2777"/>
            <a:stretch/>
          </p:blipFill>
          <p:spPr>
            <a:xfrm>
              <a:off x="1808993" y="4749767"/>
              <a:ext cx="2788525" cy="760737"/>
            </a:xfrm>
            <a:prstGeom prst="rect">
              <a:avLst/>
            </a:prstGeom>
          </p:spPr>
        </p:pic>
      </p:grpSp>
      <p:sp>
        <p:nvSpPr>
          <p:cNvPr id="12" name="Obdélník 11">
            <a:extLst>
              <a:ext uri="{FF2B5EF4-FFF2-40B4-BE49-F238E27FC236}">
                <a16:creationId xmlns:a16="http://schemas.microsoft.com/office/drawing/2014/main" id="{A0423C06-33B7-4567-A57C-99D54F2290AF}"/>
              </a:ext>
            </a:extLst>
          </p:cNvPr>
          <p:cNvSpPr/>
          <p:nvPr/>
        </p:nvSpPr>
        <p:spPr>
          <a:xfrm>
            <a:off x="8232065" y="2925448"/>
            <a:ext cx="3686331" cy="19389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i="1" dirty="0" err="1"/>
              <a:t>z</a:t>
            </a:r>
            <a:r>
              <a:rPr lang="en-US" sz="2000" baseline="-25000" dirty="0" err="1"/>
              <a:t>g</a:t>
            </a:r>
            <a:r>
              <a:rPr lang="en-US" sz="2000" baseline="-25000" dirty="0"/>
              <a:t>  </a:t>
            </a:r>
            <a:r>
              <a:rPr lang="en-US" sz="2000" dirty="0"/>
              <a:t>: no modification</a:t>
            </a:r>
          </a:p>
          <a:p>
            <a:r>
              <a:rPr lang="en-US" sz="2000" i="1" dirty="0" err="1">
                <a:latin typeface="Symbol" panose="05050102010706020507" pitchFamily="18" charset="2"/>
              </a:rPr>
              <a:t>q</a:t>
            </a:r>
            <a:r>
              <a:rPr lang="en-US" sz="2000" baseline="-25000" dirty="0" err="1"/>
              <a:t>g</a:t>
            </a:r>
            <a:r>
              <a:rPr lang="cs-CZ" sz="2000" baseline="-25000" dirty="0"/>
              <a:t>  </a:t>
            </a:r>
            <a:r>
              <a:rPr lang="en-US" sz="2000" dirty="0"/>
              <a:t>: </a:t>
            </a:r>
            <a:r>
              <a:rPr lang="en-US" sz="2000" b="0" i="0" u="none" strike="noStrike" baseline="0" dirty="0">
                <a:solidFill>
                  <a:srgbClr val="231F20"/>
                </a:solidFill>
                <a:latin typeface="AdvOT483a8203"/>
              </a:rPr>
              <a:t>narrowing in Pb-Pb compared </a:t>
            </a:r>
          </a:p>
          <a:p>
            <a:r>
              <a:rPr lang="en-US" sz="2000" dirty="0">
                <a:solidFill>
                  <a:srgbClr val="231F20"/>
                </a:solidFill>
                <a:latin typeface="AdvOT483a8203"/>
              </a:rPr>
              <a:t>       </a:t>
            </a:r>
            <a:r>
              <a:rPr lang="en-US" sz="2000" b="0" i="0" u="none" strike="noStrike" baseline="0" dirty="0">
                <a:solidFill>
                  <a:srgbClr val="231F20"/>
                </a:solidFill>
                <a:latin typeface="AdvOT483a8203"/>
              </a:rPr>
              <a:t>to </a:t>
            </a:r>
            <a:r>
              <a:rPr lang="en-US" sz="2000" b="0" i="0" u="none" strike="noStrike" baseline="0" dirty="0">
                <a:solidFill>
                  <a:srgbClr val="231F20"/>
                </a:solidFill>
                <a:latin typeface="AdvTTd0b5fdba.I"/>
              </a:rPr>
              <a:t>pp </a:t>
            </a:r>
            <a:r>
              <a:rPr lang="en-US" sz="2000" dirty="0">
                <a:solidFill>
                  <a:srgbClr val="231F20"/>
                </a:solidFill>
                <a:latin typeface="AdvOT483a8203"/>
              </a:rPr>
              <a:t>observed</a:t>
            </a:r>
            <a:r>
              <a:rPr lang="en-US" sz="2000" b="0" i="0" u="none" strike="noStrike" baseline="0" dirty="0">
                <a:solidFill>
                  <a:srgbClr val="231F20"/>
                </a:solidFill>
                <a:latin typeface="AdvOT483a8203"/>
              </a:rPr>
              <a:t> </a:t>
            </a:r>
          </a:p>
          <a:p>
            <a:r>
              <a:rPr lang="en-US" sz="2000" dirty="0">
                <a:solidFill>
                  <a:srgbClr val="231F20"/>
                </a:solidFill>
                <a:latin typeface="AdvOT483a8203"/>
                <a:sym typeface="Wingdings" panose="05000000000000000000" pitchFamily="2" charset="2"/>
              </a:rPr>
              <a:t>        </a:t>
            </a:r>
            <a:r>
              <a:rPr lang="en-US" sz="2000" b="0" i="0" u="none" strike="noStrike" baseline="0" dirty="0">
                <a:solidFill>
                  <a:srgbClr val="231F20"/>
                </a:solidFill>
                <a:latin typeface="AdvOT483a8203"/>
              </a:rPr>
              <a:t> direct evidence of the </a:t>
            </a:r>
          </a:p>
          <a:p>
            <a:r>
              <a:rPr lang="en-US" sz="2000" dirty="0">
                <a:solidFill>
                  <a:srgbClr val="231F20"/>
                </a:solidFill>
                <a:latin typeface="AdvOT483a8203"/>
              </a:rPr>
              <a:t>             </a:t>
            </a:r>
            <a:r>
              <a:rPr lang="en-US" sz="2000" b="0" i="0" u="none" strike="noStrike" baseline="0" dirty="0">
                <a:solidFill>
                  <a:srgbClr val="231F20"/>
                </a:solidFill>
                <a:latin typeface="AdvOT483a8203"/>
              </a:rPr>
              <a:t>modification of </a:t>
            </a:r>
            <a:r>
              <a:rPr lang="en-US" sz="2000" dirty="0">
                <a:solidFill>
                  <a:srgbClr val="231F20"/>
                </a:solidFill>
                <a:latin typeface="AdvOT483a8203"/>
              </a:rPr>
              <a:t>jet </a:t>
            </a:r>
            <a:r>
              <a:rPr lang="en-US" sz="2000" b="0" i="0" u="none" strike="noStrike" baseline="0" dirty="0">
                <a:solidFill>
                  <a:srgbClr val="231F20"/>
                </a:solidFill>
                <a:latin typeface="AdvOT483a8203"/>
              </a:rPr>
              <a:t>angular </a:t>
            </a:r>
          </a:p>
          <a:p>
            <a:r>
              <a:rPr lang="en-US" sz="2000" dirty="0">
                <a:solidFill>
                  <a:srgbClr val="231F20"/>
                </a:solidFill>
                <a:latin typeface="AdvOT483a8203"/>
              </a:rPr>
              <a:t>             </a:t>
            </a:r>
            <a:r>
              <a:rPr lang="en-US" sz="2000" b="0" i="0" u="none" strike="noStrike" baseline="0" dirty="0">
                <a:solidFill>
                  <a:srgbClr val="231F20"/>
                </a:solidFill>
                <a:latin typeface="AdvOT483a8203"/>
              </a:rPr>
              <a:t>structure in QGP.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2447CFB-06CC-4E13-A329-75CB33741C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962" y="374714"/>
            <a:ext cx="3657628" cy="230226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AF74878-4FF6-430E-B6A4-7533B79A57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37" y="6443959"/>
            <a:ext cx="2749534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0174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7F7334BB-AC07-8E7E-A6B8-25DDE4737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48" y="607208"/>
            <a:ext cx="4045948" cy="3888606"/>
          </a:xfrm>
          <a:prstGeom prst="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E304C06-A759-35D2-51F7-8AA56FBB2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552" y="637553"/>
            <a:ext cx="4045948" cy="3888606"/>
          </a:xfrm>
          <a:prstGeom prst="rect">
            <a:avLst/>
          </a:prstGeom>
        </p:spPr>
      </p:pic>
      <p:pic>
        <p:nvPicPr>
          <p:cNvPr id="17" name="Picture 16" descr="Chart, histogram&#10;&#10;Description automatically generated">
            <a:extLst>
              <a:ext uri="{FF2B5EF4-FFF2-40B4-BE49-F238E27FC236}">
                <a16:creationId xmlns:a16="http://schemas.microsoft.com/office/drawing/2014/main" id="{190E5EE0-CF02-E9B2-CD80-5565359D8E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156" y="639247"/>
            <a:ext cx="4045948" cy="388860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FCA9BD7-57C6-3D69-5411-3EDC1A0B4B43}"/>
              </a:ext>
            </a:extLst>
          </p:cNvPr>
          <p:cNvSpPr txBox="1"/>
          <p:nvPr/>
        </p:nvSpPr>
        <p:spPr>
          <a:xfrm>
            <a:off x="128062" y="6048019"/>
            <a:ext cx="28908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/>
              <a:t>ATLAS, </a:t>
            </a:r>
            <a:r>
              <a:rPr lang="cs-CZ" sz="1600" i="1" dirty="0" err="1">
                <a:hlinkClick r:id="rId5"/>
              </a:rPr>
              <a:t>arXiv</a:t>
            </a:r>
            <a:r>
              <a:rPr lang="cs-CZ" sz="1600" i="1" dirty="0">
                <a:hlinkClick r:id="rId5"/>
              </a:rPr>
              <a:t> 2211.11470</a:t>
            </a:r>
            <a:endParaRPr lang="cs-CZ" sz="1600" i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8E9B1B-841D-C490-1295-A9DF6EB823FF}"/>
              </a:ext>
            </a:extLst>
          </p:cNvPr>
          <p:cNvSpPr txBox="1"/>
          <p:nvPr/>
        </p:nvSpPr>
        <p:spPr>
          <a:xfrm>
            <a:off x="8512969" y="4468419"/>
            <a:ext cx="3564810" cy="23083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Medium q/g</a:t>
            </a:r>
            <a:r>
              <a:rPr lang="en-US" dirty="0">
                <a:effectLst/>
              </a:rPr>
              <a:t> quenching effects (Ringer et al.):</a:t>
            </a:r>
          </a:p>
          <a:p>
            <a:r>
              <a:rPr lang="en-US" dirty="0">
                <a:effectLst/>
              </a:rPr>
              <a:t>describes the </a:t>
            </a:r>
            <a:r>
              <a:rPr lang="en-US" dirty="0" err="1"/>
              <a:t>r</a:t>
            </a:r>
            <a:r>
              <a:rPr lang="en-US" baseline="-25000" dirty="0" err="1">
                <a:effectLst/>
              </a:rPr>
              <a:t>g</a:t>
            </a:r>
            <a:r>
              <a:rPr lang="en-US" baseline="-25000" dirty="0">
                <a:effectLst/>
              </a:rPr>
              <a:t>-</a:t>
            </a:r>
            <a:r>
              <a:rPr lang="en-US" dirty="0">
                <a:effectLst/>
              </a:rPr>
              <a:t>dependent jet suppression</a:t>
            </a:r>
          </a:p>
          <a:p>
            <a:r>
              <a:rPr lang="en-US" dirty="0"/>
              <a:t>q/g + </a:t>
            </a:r>
            <a:r>
              <a:rPr lang="en-US" dirty="0" err="1"/>
              <a:t>p</a:t>
            </a:r>
            <a:r>
              <a:rPr lang="en-US" baseline="-25000" dirty="0" err="1">
                <a:effectLst/>
              </a:rPr>
              <a:t>T</a:t>
            </a:r>
            <a:r>
              <a:rPr lang="en-US" dirty="0">
                <a:effectLst/>
              </a:rPr>
              <a:t>-broadening effects 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effectLst/>
              </a:rPr>
              <a:t>significant suppression at low </a:t>
            </a:r>
            <a:r>
              <a:rPr lang="en-US" dirty="0" err="1">
                <a:effectLst/>
              </a:rPr>
              <a:t>r</a:t>
            </a:r>
            <a:r>
              <a:rPr lang="en-US" baseline="-25000" dirty="0" err="1">
                <a:effectLst/>
              </a:rPr>
              <a:t>g</a:t>
            </a:r>
            <a:r>
              <a:rPr lang="en-US" baseline="-25000" dirty="0"/>
              <a:t> </a:t>
            </a:r>
            <a:r>
              <a:rPr lang="en-US" dirty="0"/>
              <a:t> + </a:t>
            </a:r>
            <a:r>
              <a:rPr lang="en-US" dirty="0">
                <a:effectLst/>
              </a:rPr>
              <a:t>peak in R</a:t>
            </a:r>
            <a:r>
              <a:rPr lang="en-US" baseline="-25000" dirty="0">
                <a:effectLst/>
              </a:rPr>
              <a:t>AA</a:t>
            </a:r>
            <a:r>
              <a:rPr lang="en-US" dirty="0">
                <a:effectLst/>
              </a:rPr>
              <a:t> at mid-</a:t>
            </a:r>
            <a:r>
              <a:rPr lang="en-US" dirty="0" err="1">
                <a:effectLst/>
              </a:rPr>
              <a:t>r</a:t>
            </a:r>
            <a:r>
              <a:rPr lang="en-US" baseline="-25000" dirty="0" err="1">
                <a:effectLst/>
              </a:rPr>
              <a:t>g</a:t>
            </a:r>
            <a:r>
              <a:rPr lang="en-US" dirty="0">
                <a:effectLst/>
              </a:rPr>
              <a:t> values, not observed in data</a:t>
            </a:r>
            <a:endParaRPr lang="cs-CZ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628975-9F13-3455-AEA6-7B3E9CD5E9E5}"/>
              </a:ext>
            </a:extLst>
          </p:cNvPr>
          <p:cNvSpPr txBox="1"/>
          <p:nvPr/>
        </p:nvSpPr>
        <p:spPr>
          <a:xfrm>
            <a:off x="562575" y="4462335"/>
            <a:ext cx="3486833" cy="14773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effectLst/>
              </a:rPr>
              <a:t>JETSCAPE (MATTER+LBT): </a:t>
            </a:r>
          </a:p>
          <a:p>
            <a:pPr algn="just"/>
            <a:r>
              <a:rPr lang="en-US" dirty="0">
                <a:effectLst/>
              </a:rPr>
              <a:t>captures </a:t>
            </a:r>
            <a:r>
              <a:rPr lang="en-US" dirty="0" err="1">
                <a:effectLst/>
              </a:rPr>
              <a:t>r</a:t>
            </a:r>
            <a:r>
              <a:rPr lang="en-US" baseline="-25000" dirty="0" err="1">
                <a:effectLst/>
              </a:rPr>
              <a:t>g</a:t>
            </a:r>
            <a:r>
              <a:rPr lang="en-US" dirty="0">
                <a:effectLst/>
              </a:rPr>
              <a:t>-dependent suppression </a:t>
            </a:r>
            <a:r>
              <a:rPr lang="en-US" dirty="0"/>
              <a:t>but</a:t>
            </a:r>
            <a:r>
              <a:rPr lang="en-US" dirty="0">
                <a:effectLst/>
              </a:rPr>
              <a:t> overestimates the </a:t>
            </a:r>
            <a:r>
              <a:rPr lang="en-US" dirty="0"/>
              <a:t>R</a:t>
            </a:r>
            <a:r>
              <a:rPr lang="en-US" baseline="-25000" dirty="0">
                <a:effectLst/>
              </a:rPr>
              <a:t>AA </a:t>
            </a:r>
            <a:r>
              <a:rPr lang="en-US" dirty="0">
                <a:effectLst/>
              </a:rPr>
              <a:t>for jets in the low </a:t>
            </a:r>
            <a:r>
              <a:rPr lang="en-US" dirty="0" err="1">
                <a:effectLst/>
              </a:rPr>
              <a:t>r</a:t>
            </a:r>
            <a:r>
              <a:rPr lang="en-US" baseline="-25000" dirty="0" err="1">
                <a:effectLst/>
              </a:rPr>
              <a:t>g</a:t>
            </a:r>
            <a:r>
              <a:rPr lang="en-US" dirty="0">
                <a:effectLst/>
              </a:rPr>
              <a:t> </a:t>
            </a:r>
            <a:r>
              <a:rPr lang="en-US" dirty="0"/>
              <a:t>r</a:t>
            </a:r>
            <a:r>
              <a:rPr lang="en-US" dirty="0">
                <a:effectLst/>
              </a:rPr>
              <a:t>egion, especially </a:t>
            </a:r>
          </a:p>
          <a:p>
            <a:pPr algn="just"/>
            <a:r>
              <a:rPr lang="en-US" dirty="0">
                <a:effectLst/>
              </a:rPr>
              <a:t>at higher jet </a:t>
            </a:r>
            <a:r>
              <a:rPr lang="en-US" dirty="0" err="1">
                <a:effectLst/>
              </a:rPr>
              <a:t>p</a:t>
            </a:r>
            <a:r>
              <a:rPr lang="en-US" baseline="-25000" dirty="0" err="1">
                <a:effectLst/>
              </a:rPr>
              <a:t>T</a:t>
            </a:r>
            <a:endParaRPr lang="en-US" baseline="-25000" dirty="0"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15A15D-B559-6A2B-424F-068AD2E47A65}"/>
              </a:ext>
            </a:extLst>
          </p:cNvPr>
          <p:cNvSpPr txBox="1"/>
          <p:nvPr/>
        </p:nvSpPr>
        <p:spPr>
          <a:xfrm>
            <a:off x="4513179" y="4462335"/>
            <a:ext cx="3503126" cy="20313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err="1">
                <a:effectLst/>
              </a:rPr>
              <a:t>pQCD</a:t>
            </a:r>
            <a:r>
              <a:rPr lang="en-US" dirty="0">
                <a:effectLst/>
              </a:rPr>
              <a:t> </a:t>
            </a:r>
            <a:r>
              <a:rPr lang="en-US" dirty="0"/>
              <a:t>(</a:t>
            </a:r>
            <a:r>
              <a:rPr lang="en-US" dirty="0" err="1">
                <a:effectLst/>
              </a:rPr>
              <a:t>Caucal</a:t>
            </a:r>
            <a:r>
              <a:rPr lang="en-US" dirty="0">
                <a:effectLst/>
              </a:rPr>
              <a:t> et al.):</a:t>
            </a:r>
          </a:p>
          <a:p>
            <a:r>
              <a:rPr lang="en-US" dirty="0"/>
              <a:t>q</a:t>
            </a:r>
            <a:r>
              <a:rPr lang="en-US" dirty="0">
                <a:effectLst/>
              </a:rPr>
              <a:t>ualitatively describes the </a:t>
            </a:r>
            <a:r>
              <a:rPr lang="en-US" dirty="0" err="1"/>
              <a:t>r</a:t>
            </a:r>
            <a:r>
              <a:rPr lang="en-US" baseline="-25000" dirty="0" err="1">
                <a:effectLst/>
              </a:rPr>
              <a:t>g</a:t>
            </a:r>
            <a:r>
              <a:rPr lang="en-US" baseline="-25000" dirty="0"/>
              <a:t> </a:t>
            </a:r>
            <a:r>
              <a:rPr lang="en-US" dirty="0">
                <a:effectLst/>
              </a:rPr>
              <a:t>dependent suppression, but predicts a sharper drop in R</a:t>
            </a:r>
            <a:r>
              <a:rPr lang="en-US" baseline="-25000" dirty="0">
                <a:effectLst/>
              </a:rPr>
              <a:t>AA </a:t>
            </a:r>
            <a:r>
              <a:rPr lang="en-US" dirty="0">
                <a:effectLst/>
              </a:rPr>
              <a:t>around the</a:t>
            </a:r>
            <a:r>
              <a:rPr lang="en-US" dirty="0"/>
              <a:t> </a:t>
            </a:r>
            <a:r>
              <a:rPr lang="en-US" dirty="0">
                <a:effectLst/>
              </a:rPr>
              <a:t>critical angle beyond which incoherent jet energy loss sets in. </a:t>
            </a:r>
          </a:p>
        </p:txBody>
      </p:sp>
      <p:sp>
        <p:nvSpPr>
          <p:cNvPr id="10" name="Google Shape;269;p42">
            <a:extLst>
              <a:ext uri="{FF2B5EF4-FFF2-40B4-BE49-F238E27FC236}">
                <a16:creationId xmlns:a16="http://schemas.microsoft.com/office/drawing/2014/main" id="{FB6C918A-E152-487F-A670-0E7022F0E4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5760" y="-964"/>
            <a:ext cx="11730344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cs-CZ" sz="3600" dirty="0">
                <a:solidFill>
                  <a:srgbClr val="0070C0"/>
                </a:solidFill>
                <a:latin typeface="+mn-lt"/>
              </a:rPr>
              <a:t>Jet</a:t>
            </a:r>
            <a:r>
              <a:rPr lang="en-US" sz="3600" dirty="0">
                <a:solidFill>
                  <a:srgbClr val="0070C0"/>
                </a:solidFill>
                <a:latin typeface="+mn-lt"/>
              </a:rPr>
              <a:t> substructure as a microscope: ATLAS</a:t>
            </a:r>
            <a:endParaRPr sz="36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5D53AD2-79D1-4C36-B2E9-5C019923D1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3660"/>
            <a:ext cx="2743200" cy="365125"/>
          </a:xfrm>
        </p:spPr>
        <p:txBody>
          <a:bodyPr/>
          <a:lstStyle/>
          <a:p>
            <a:r>
              <a:rPr lang="en-US" dirty="0"/>
              <a:t>Jana Bielcikova (CTU Prague)</a:t>
            </a:r>
          </a:p>
        </p:txBody>
      </p:sp>
    </p:spTree>
    <p:extLst>
      <p:ext uri="{BB962C8B-B14F-4D97-AF65-F5344CB8AC3E}">
        <p14:creationId xmlns:p14="http://schemas.microsoft.com/office/powerpoint/2010/main" val="352754421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14"/>
          <p:cNvSpPr txBox="1">
            <a:spLocks/>
          </p:cNvSpPr>
          <p:nvPr/>
        </p:nvSpPr>
        <p:spPr>
          <a:xfrm>
            <a:off x="1784350" y="1988841"/>
            <a:ext cx="8883650" cy="1144587"/>
          </a:xfrm>
          <a:prstGeom prst="rect">
            <a:avLst/>
          </a:prstGeom>
        </p:spPr>
        <p:txBody>
          <a:bodyPr vert="horz" lIns="28801" tIns="28801" rIns="28801" bIns="28801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647700" algn="l"/>
                <a:tab pos="1308100" algn="l"/>
                <a:tab pos="1968500" algn="l"/>
                <a:tab pos="2616200" algn="l"/>
                <a:tab pos="3276600" algn="l"/>
                <a:tab pos="3937000" algn="l"/>
                <a:tab pos="4584700" algn="l"/>
                <a:tab pos="5245100" algn="l"/>
                <a:tab pos="5905500" algn="l"/>
                <a:tab pos="6565900" algn="l"/>
                <a:tab pos="7213600" algn="l"/>
                <a:tab pos="7874000" algn="l"/>
              </a:tabLst>
            </a:pPr>
            <a:r>
              <a:rPr lang="en-US" altLang="cs-CZ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Studies of hadronization mechanisms</a:t>
            </a:r>
          </a:p>
          <a:p>
            <a:pPr>
              <a:tabLst>
                <a:tab pos="647700" algn="l"/>
                <a:tab pos="1308100" algn="l"/>
                <a:tab pos="1968500" algn="l"/>
                <a:tab pos="2616200" algn="l"/>
                <a:tab pos="3276600" algn="l"/>
                <a:tab pos="3937000" algn="l"/>
                <a:tab pos="4584700" algn="l"/>
                <a:tab pos="5245100" algn="l"/>
                <a:tab pos="5905500" algn="l"/>
                <a:tab pos="6565900" algn="l"/>
                <a:tab pos="7213600" algn="l"/>
                <a:tab pos="7874000" algn="l"/>
              </a:tabLst>
            </a:pPr>
            <a:r>
              <a:rPr lang="en-US" altLang="cs-CZ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 jets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0" y="6457106"/>
            <a:ext cx="2133600" cy="365125"/>
          </a:xfrm>
        </p:spPr>
        <p:txBody>
          <a:bodyPr/>
          <a:lstStyle/>
          <a:p>
            <a:r>
              <a:rPr lang="en-US"/>
              <a:t>Jana Bielcikova (CTU Prague)</a:t>
            </a:r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2F0EE9A-C361-46ED-933B-116FE3423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57105"/>
            <a:ext cx="2743200" cy="365125"/>
          </a:xfrm>
        </p:spPr>
        <p:txBody>
          <a:bodyPr/>
          <a:lstStyle/>
          <a:p>
            <a:fld id="{6FAF3CA6-12DF-4CCC-A9FE-B0B91F450A0E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5083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Jana Bielcikova\AppData\Local\Temp\2014-Aug-23-ProtonToPi_pPb_vs_PbPbFin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74" y="1352175"/>
            <a:ext cx="4813495" cy="287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" name="Shape 113"/>
          <p:cNvSpPr/>
          <p:nvPr/>
        </p:nvSpPr>
        <p:spPr>
          <a:xfrm>
            <a:off x="2171700" y="965200"/>
            <a:ext cx="8027988" cy="630942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cs-CZ" sz="1700" dirty="0">
              <a:solidFill>
                <a:srgbClr val="000000"/>
              </a:solidFill>
              <a:latin typeface="Calibri" pitchFamily="34" charset="0"/>
              <a:sym typeface="Calibri" pitchFamily="34" charset="0"/>
            </a:endParaRPr>
          </a:p>
          <a:p>
            <a:pPr eaLnBrk="1" hangingPunct="1"/>
            <a:endParaRPr lang="en-US" altLang="cs-CZ" b="1" dirty="0"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4" name="Shape 114"/>
          <p:cNvSpPr txBox="1">
            <a:spLocks/>
          </p:cNvSpPr>
          <p:nvPr/>
        </p:nvSpPr>
        <p:spPr>
          <a:xfrm>
            <a:off x="1604838" y="44624"/>
            <a:ext cx="8883650" cy="1144588"/>
          </a:xfrm>
          <a:prstGeom prst="rect">
            <a:avLst/>
          </a:prstGeom>
        </p:spPr>
        <p:txBody>
          <a:bodyPr vert="horz" lIns="28801" tIns="28801" rIns="28801" bIns="28801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647700" algn="l"/>
                <a:tab pos="1308100" algn="l"/>
                <a:tab pos="1968500" algn="l"/>
                <a:tab pos="2616200" algn="l"/>
                <a:tab pos="3276600" algn="l"/>
                <a:tab pos="3937000" algn="l"/>
                <a:tab pos="4584700" algn="l"/>
                <a:tab pos="5245100" algn="l"/>
                <a:tab pos="5905500" algn="l"/>
                <a:tab pos="6565900" algn="l"/>
                <a:tab pos="7213600" algn="l"/>
                <a:tab pos="7874000" algn="l"/>
              </a:tabLst>
            </a:pPr>
            <a:endParaRPr lang="en-US" altLang="cs-CZ" dirty="0">
              <a:solidFill>
                <a:srgbClr val="0070C0"/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313205" y="93483"/>
            <a:ext cx="114584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 Baryon/meson enhancement in p-</a:t>
            </a:r>
            <a:r>
              <a:rPr lang="en-US" sz="3600" dirty="0" err="1">
                <a:solidFill>
                  <a:srgbClr val="0070C0"/>
                </a:solidFill>
              </a:rPr>
              <a:t>Pb</a:t>
            </a:r>
            <a:r>
              <a:rPr lang="en-US" sz="3600" dirty="0">
                <a:solidFill>
                  <a:srgbClr val="0070C0"/>
                </a:solidFill>
              </a:rPr>
              <a:t> and </a:t>
            </a:r>
            <a:r>
              <a:rPr lang="en-US" sz="3600" dirty="0" err="1">
                <a:solidFill>
                  <a:srgbClr val="0070C0"/>
                </a:solidFill>
              </a:rPr>
              <a:t>Pb-Pb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 relative to pp collisions</a:t>
            </a:r>
            <a:endParaRPr lang="cs-CZ" sz="3600" dirty="0">
              <a:solidFill>
                <a:srgbClr val="0070C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1175732" y="4129584"/>
            <a:ext cx="8496176" cy="4032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altLang="cs-CZ" dirty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r>
              <a:rPr lang="en-US" altLang="cs-CZ" sz="2000" dirty="0"/>
              <a:t>High multiplicity p–</a:t>
            </a:r>
            <a:r>
              <a:rPr lang="en-US" altLang="cs-CZ" sz="2000" dirty="0" err="1"/>
              <a:t>Pb</a:t>
            </a:r>
            <a:r>
              <a:rPr lang="en-US" altLang="cs-CZ" sz="2000" dirty="0"/>
              <a:t> and </a:t>
            </a:r>
            <a:r>
              <a:rPr lang="en-US" altLang="cs-CZ" sz="2000" dirty="0" err="1"/>
              <a:t>Pb</a:t>
            </a:r>
            <a:r>
              <a:rPr lang="en-US" altLang="cs-CZ" sz="2000" dirty="0"/>
              <a:t>–</a:t>
            </a:r>
            <a:r>
              <a:rPr lang="en-US" altLang="cs-CZ" sz="2000" dirty="0" err="1"/>
              <a:t>Pb</a:t>
            </a:r>
            <a:r>
              <a:rPr lang="en-US" altLang="cs-CZ" sz="2000" dirty="0"/>
              <a:t>  </a:t>
            </a:r>
          </a:p>
          <a:p>
            <a:pPr>
              <a:spcBef>
                <a:spcPct val="0"/>
              </a:spcBef>
            </a:pPr>
            <a:r>
              <a:rPr lang="en-US" altLang="cs-CZ" sz="2000" dirty="0"/>
              <a:t>collisions have many similarities</a:t>
            </a:r>
          </a:p>
          <a:p>
            <a:pPr>
              <a:spcBef>
                <a:spcPct val="0"/>
              </a:spcBef>
            </a:pPr>
            <a:r>
              <a:rPr lang="en-US" altLang="cs-CZ" sz="2000" dirty="0"/>
              <a:t>(see earlier slides) </a:t>
            </a:r>
            <a:r>
              <a:rPr lang="cs-CZ" altLang="cs-CZ" sz="2000" dirty="0" err="1">
                <a:cs typeface="Helvetica" pitchFamily="34" charset="0"/>
                <a:sym typeface="Helvetica" pitchFamily="34" charset="0"/>
              </a:rPr>
              <a:t>including</a:t>
            </a:r>
            <a:r>
              <a:rPr lang="cs-CZ" altLang="cs-CZ" sz="2000" dirty="0">
                <a:cs typeface="Helvetica" pitchFamily="34" charset="0"/>
                <a:sym typeface="Helvetica" pitchFamily="34" charset="0"/>
              </a:rPr>
              <a:t> </a:t>
            </a:r>
            <a:r>
              <a:rPr lang="cs-CZ" altLang="cs-CZ" sz="2000" dirty="0" err="1">
                <a:cs typeface="Helvetica" pitchFamily="34" charset="0"/>
                <a:sym typeface="Helvetica" pitchFamily="34" charset="0"/>
              </a:rPr>
              <a:t>also</a:t>
            </a:r>
            <a:r>
              <a:rPr lang="en-US" altLang="cs-CZ" sz="2000" dirty="0">
                <a:cs typeface="Helvetica" pitchFamily="34" charset="0"/>
                <a:sym typeface="Helvetica" pitchFamily="34" charset="0"/>
              </a:rPr>
              <a:t> </a:t>
            </a:r>
            <a:r>
              <a:rPr lang="cs-CZ" altLang="cs-CZ" sz="2000" dirty="0">
                <a:cs typeface="Helvetica" pitchFamily="34" charset="0"/>
                <a:sym typeface="Helvetica" pitchFamily="34" charset="0"/>
              </a:rPr>
              <a:t> </a:t>
            </a:r>
            <a:r>
              <a:rPr lang="cs-CZ" altLang="cs-CZ" sz="2000" dirty="0" err="1">
                <a:cs typeface="Helvetica" pitchFamily="34" charset="0"/>
                <a:sym typeface="Helvetica" pitchFamily="34" charset="0"/>
              </a:rPr>
              <a:t>an</a:t>
            </a:r>
            <a:r>
              <a:rPr lang="en-US" altLang="cs-CZ" sz="2000" dirty="0">
                <a:cs typeface="Helvetica" pitchFamily="34" charset="0"/>
                <a:sym typeface="Helvetica" pitchFamily="34" charset="0"/>
              </a:rPr>
              <a:t>  </a:t>
            </a:r>
          </a:p>
          <a:p>
            <a:pPr>
              <a:spcBef>
                <a:spcPct val="0"/>
              </a:spcBef>
            </a:pPr>
            <a:r>
              <a:rPr lang="cs-CZ" altLang="cs-CZ" sz="2000" dirty="0" err="1">
                <a:solidFill>
                  <a:srgbClr val="0070C0"/>
                </a:solidFill>
                <a:cs typeface="Helvetica" pitchFamily="34" charset="0"/>
                <a:sym typeface="Helvetica" pitchFamily="34" charset="0"/>
              </a:rPr>
              <a:t>enhanced</a:t>
            </a:r>
            <a:r>
              <a:rPr lang="cs-CZ" altLang="cs-CZ" sz="2000" dirty="0">
                <a:solidFill>
                  <a:srgbClr val="0070C0"/>
                </a:solidFill>
                <a:cs typeface="Helvetica" pitchFamily="34" charset="0"/>
                <a:sym typeface="Helvetica" pitchFamily="34" charset="0"/>
              </a:rPr>
              <a:t> </a:t>
            </a:r>
            <a:r>
              <a:rPr lang="en-US" altLang="cs-CZ" sz="2000" dirty="0">
                <a:solidFill>
                  <a:srgbClr val="0070C0"/>
                </a:solidFill>
                <a:cs typeface="Helvetica" pitchFamily="34" charset="0"/>
                <a:sym typeface="Helvetica" pitchFamily="34" charset="0"/>
              </a:rPr>
              <a:t> baryon-to-meson ratio</a:t>
            </a:r>
          </a:p>
          <a:p>
            <a:pPr>
              <a:spcBef>
                <a:spcPct val="0"/>
              </a:spcBef>
            </a:pPr>
            <a:r>
              <a:rPr lang="en-US" altLang="cs-CZ" sz="2000" dirty="0">
                <a:cs typeface="Helvetica" pitchFamily="34" charset="0"/>
                <a:sym typeface="Helvetica" pitchFamily="34" charset="0"/>
              </a:rPr>
              <a:t>(e.g. p/</a:t>
            </a:r>
            <a:r>
              <a:rPr lang="en-US" altLang="cs-CZ" sz="2000" dirty="0">
                <a:latin typeface="Symbol" panose="05050102010706020507" pitchFamily="18" charset="2"/>
                <a:cs typeface="Helvetica" pitchFamily="34" charset="0"/>
                <a:sym typeface="Helvetica" pitchFamily="34" charset="0"/>
              </a:rPr>
              <a:t>p</a:t>
            </a:r>
            <a:r>
              <a:rPr lang="en-US" altLang="cs-CZ" sz="2000" dirty="0">
                <a:cs typeface="Helvetica" pitchFamily="34" charset="0"/>
                <a:sym typeface="Helvetica" pitchFamily="34" charset="0"/>
              </a:rPr>
              <a:t> and </a:t>
            </a:r>
            <a:r>
              <a:rPr lang="el-GR" altLang="cs-CZ" sz="2000" dirty="0">
                <a:cs typeface="Helvetica" pitchFamily="34" charset="0"/>
                <a:sym typeface="Helvetica" pitchFamily="34" charset="0"/>
              </a:rPr>
              <a:t>Λ/</a:t>
            </a:r>
            <a:r>
              <a:rPr lang="cs-CZ" altLang="cs-CZ" sz="2000" dirty="0">
                <a:cs typeface="Helvetica" pitchFamily="34" charset="0"/>
                <a:sym typeface="Helvetica" pitchFamily="34" charset="0"/>
              </a:rPr>
              <a:t>K</a:t>
            </a:r>
            <a:r>
              <a:rPr lang="cs-CZ" altLang="cs-CZ" sz="2000" baseline="32000" dirty="0">
                <a:cs typeface="Helvetica" pitchFamily="34" charset="0"/>
                <a:sym typeface="Helvetica" pitchFamily="34" charset="0"/>
              </a:rPr>
              <a:t>0</a:t>
            </a:r>
            <a:r>
              <a:rPr lang="cs-CZ" altLang="cs-CZ" sz="2000" baseline="-6000" dirty="0">
                <a:cs typeface="Helvetica" pitchFamily="34" charset="0"/>
                <a:sym typeface="Helvetica" pitchFamily="34" charset="0"/>
              </a:rPr>
              <a:t>S</a:t>
            </a:r>
            <a:r>
              <a:rPr lang="cs-CZ" altLang="cs-CZ" sz="2000" baseline="32000" dirty="0">
                <a:cs typeface="Helvetica" pitchFamily="34" charset="0"/>
                <a:sym typeface="Helvetica" pitchFamily="34" charset="0"/>
              </a:rPr>
              <a:t> </a:t>
            </a:r>
            <a:r>
              <a:rPr lang="cs-CZ" altLang="cs-CZ" sz="2000" dirty="0">
                <a:cs typeface="Helvetica" pitchFamily="34" charset="0"/>
                <a:sym typeface="Helvetica" pitchFamily="34" charset="0"/>
              </a:rPr>
              <a:t>ratio</a:t>
            </a:r>
            <a:r>
              <a:rPr lang="en-US" altLang="cs-CZ" sz="2000" dirty="0">
                <a:cs typeface="Helvetica" pitchFamily="34" charset="0"/>
                <a:sym typeface="Helvetica" pitchFamily="34" charset="0"/>
              </a:rPr>
              <a:t>)</a:t>
            </a:r>
          </a:p>
          <a:p>
            <a:pPr>
              <a:spcBef>
                <a:spcPct val="0"/>
              </a:spcBef>
            </a:pPr>
            <a:endParaRPr lang="en-US" altLang="cs-CZ" sz="2000" dirty="0">
              <a:cs typeface="Helvetica" pitchFamily="34" charset="0"/>
              <a:sym typeface="Helvetica" pitchFamily="34" charset="0"/>
            </a:endParaRPr>
          </a:p>
          <a:p>
            <a:pPr>
              <a:spcBef>
                <a:spcPct val="0"/>
              </a:spcBef>
            </a:pPr>
            <a:endParaRPr lang="en-US" altLang="cs-CZ" sz="2000" dirty="0">
              <a:cs typeface="Helvetica" pitchFamily="34" charset="0"/>
              <a:sym typeface="Helvetica" pitchFamily="34" charset="0"/>
            </a:endParaRPr>
          </a:p>
          <a:p>
            <a:pPr>
              <a:spcBef>
                <a:spcPct val="0"/>
              </a:spcBef>
            </a:pPr>
            <a:endParaRPr lang="en-US" altLang="cs-CZ" sz="2000" dirty="0">
              <a:cs typeface="Helvetica" pitchFamily="34" charset="0"/>
              <a:sym typeface="Helvetica" pitchFamily="34" charset="0"/>
            </a:endParaRPr>
          </a:p>
          <a:p>
            <a:pPr>
              <a:spcBef>
                <a:spcPct val="0"/>
              </a:spcBef>
            </a:pPr>
            <a:endParaRPr lang="en-US" altLang="cs-CZ" sz="2000" dirty="0">
              <a:cs typeface="Helvetica" pitchFamily="34" charset="0"/>
              <a:sym typeface="Helvetica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cs-CZ" sz="2000" dirty="0">
                <a:cs typeface="Helvetica" pitchFamily="34" charset="0"/>
                <a:sym typeface="Helvetica" pitchFamily="34" charset="0"/>
              </a:rPr>
              <a:t>     </a:t>
            </a:r>
            <a:endParaRPr lang="en-US" altLang="cs-CZ" sz="2000" dirty="0">
              <a:latin typeface="Helvetica" pitchFamily="34" charset="0"/>
              <a:cs typeface="Helvetica" pitchFamily="34" charset="0"/>
              <a:sym typeface="Helvetica" pitchFamily="34" charset="0"/>
            </a:endParaRPr>
          </a:p>
          <a:p>
            <a:pPr>
              <a:spcBef>
                <a:spcPct val="0"/>
              </a:spcBef>
            </a:pPr>
            <a:endParaRPr lang="cs-CZ" altLang="cs-CZ" dirty="0">
              <a:latin typeface="Helvetica" pitchFamily="34" charset="0"/>
              <a:cs typeface="Helvetica" pitchFamily="34" charset="0"/>
              <a:sym typeface="Helvetica" pitchFamily="34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cs-CZ" dirty="0">
                <a:latin typeface="Helvetica" pitchFamily="34" charset="0"/>
                <a:cs typeface="Helvetica" pitchFamily="34" charset="0"/>
                <a:sym typeface="Helvetica" pitchFamily="34" charset="0"/>
              </a:rPr>
              <a:t>       </a:t>
            </a:r>
            <a:endParaRPr lang="cs-CZ" dirty="0"/>
          </a:p>
        </p:txBody>
      </p:sp>
      <p:pic>
        <p:nvPicPr>
          <p:cNvPr id="16386" name="Picture 2" descr="C:\Users\Jana Bielcikova\AppData\Local\Temp\2014-Jan-06-cRatio.la2k0.drawfullsys.drawuncorsys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" r="4595"/>
          <a:stretch/>
        </p:blipFill>
        <p:spPr bwMode="auto">
          <a:xfrm>
            <a:off x="6104202" y="1214612"/>
            <a:ext cx="4355976" cy="307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6378283" y="866047"/>
            <a:ext cx="495425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</a:t>
            </a:r>
            <a:r>
              <a:rPr lang="en-US" dirty="0"/>
              <a:t> </a:t>
            </a:r>
            <a:r>
              <a:rPr lang="en-US" sz="1600" i="1" dirty="0"/>
              <a:t>ALICE, PLB 728 (2014) 25, PLB 736 (2014) 196</a:t>
            </a:r>
          </a:p>
          <a:p>
            <a:r>
              <a:rPr lang="en-US" sz="1600" i="1" dirty="0"/>
              <a:t>              </a:t>
            </a:r>
            <a:r>
              <a:rPr lang="cs-CZ" sz="1600" i="1" dirty="0"/>
              <a:t>ar</a:t>
            </a:r>
            <a:r>
              <a:rPr lang="en-US" sz="1600" i="1" dirty="0" err="1"/>
              <a:t>XiV</a:t>
            </a:r>
            <a:r>
              <a:rPr lang="en-US" sz="1600" i="1" dirty="0"/>
              <a:t>: </a:t>
            </a:r>
            <a:r>
              <a:rPr lang="cs-CZ" sz="1600" i="1" dirty="0"/>
              <a:t>1506.07287</a:t>
            </a:r>
          </a:p>
        </p:txBody>
      </p:sp>
      <p:sp>
        <p:nvSpPr>
          <p:cNvPr id="5" name="Obdélník 4"/>
          <p:cNvSpPr/>
          <p:nvPr/>
        </p:nvSpPr>
        <p:spPr>
          <a:xfrm>
            <a:off x="6248021" y="4459029"/>
            <a:ext cx="5214775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cs-CZ" sz="2000" dirty="0">
                <a:solidFill>
                  <a:srgbClr val="0070C0"/>
                </a:solidFill>
                <a:cs typeface="Helvetica" pitchFamily="34" charset="0"/>
                <a:sym typeface="Helvetica" pitchFamily="34" charset="0"/>
              </a:rPr>
              <a:t>What is physics origin of </a:t>
            </a:r>
            <a:r>
              <a:rPr lang="cs-CZ" altLang="cs-CZ" sz="2000" dirty="0" err="1">
                <a:solidFill>
                  <a:srgbClr val="0070C0"/>
                </a:solidFill>
                <a:cs typeface="Helvetica" pitchFamily="34" charset="0"/>
                <a:sym typeface="Helvetica" pitchFamily="34" charset="0"/>
              </a:rPr>
              <a:t>this</a:t>
            </a:r>
            <a:r>
              <a:rPr lang="cs-CZ" altLang="cs-CZ" sz="2000" dirty="0">
                <a:solidFill>
                  <a:srgbClr val="0070C0"/>
                </a:solidFill>
                <a:cs typeface="Helvetica" pitchFamily="34" charset="0"/>
                <a:sym typeface="Helvetica" pitchFamily="34" charset="0"/>
              </a:rPr>
              <a:t> </a:t>
            </a:r>
            <a:r>
              <a:rPr lang="cs-CZ" altLang="cs-CZ" sz="2000" dirty="0" err="1">
                <a:solidFill>
                  <a:srgbClr val="0070C0"/>
                </a:solidFill>
                <a:cs typeface="Helvetica" pitchFamily="34" charset="0"/>
                <a:sym typeface="Helvetica" pitchFamily="34" charset="0"/>
              </a:rPr>
              <a:t>enhancement</a:t>
            </a:r>
            <a:r>
              <a:rPr lang="cs-CZ" altLang="cs-CZ" sz="2000" dirty="0">
                <a:solidFill>
                  <a:srgbClr val="0070C0"/>
                </a:solidFill>
                <a:cs typeface="Helvetica" pitchFamily="34" charset="0"/>
                <a:sym typeface="Helvetica" pitchFamily="34" charset="0"/>
              </a:rPr>
              <a:t>?</a:t>
            </a:r>
            <a:endParaRPr lang="en-US" altLang="cs-CZ" sz="2000" dirty="0">
              <a:solidFill>
                <a:srgbClr val="0070C0"/>
              </a:solidFill>
              <a:cs typeface="Helvetica" pitchFamily="34" charset="0"/>
              <a:sym typeface="Helvetica" pitchFamily="34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cs-CZ" sz="2000" dirty="0">
                <a:cs typeface="Helvetica" pitchFamily="34" charset="0"/>
                <a:sym typeface="Helvetica" pitchFamily="34" charset="0"/>
              </a:rPr>
              <a:t>radial flow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cs-CZ" sz="2000" dirty="0">
                <a:cs typeface="Helvetica" pitchFamily="34" charset="0"/>
                <a:sym typeface="Helvetica" pitchFamily="34" charset="0"/>
              </a:rPr>
              <a:t>coalescence/recombination vs fragmentation</a:t>
            </a:r>
          </a:p>
        </p:txBody>
      </p:sp>
      <p:sp>
        <p:nvSpPr>
          <p:cNvPr id="7" name="Obdélník 6"/>
          <p:cNvSpPr/>
          <p:nvPr/>
        </p:nvSpPr>
        <p:spPr>
          <a:xfrm>
            <a:off x="6288720" y="5641965"/>
            <a:ext cx="5174075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cs-CZ" dirty="0">
                <a:cs typeface="Helvetica" pitchFamily="34" charset="0"/>
                <a:sym typeface="Helvetica" pitchFamily="34" charset="0"/>
              </a:rPr>
              <a:t> </a:t>
            </a:r>
            <a:r>
              <a:rPr lang="en-US" altLang="cs-CZ" sz="2000" dirty="0">
                <a:cs typeface="Helvetica" pitchFamily="34" charset="0"/>
                <a:sym typeface="Helvetica" pitchFamily="34" charset="0"/>
              </a:rPr>
              <a:t>Measure baryon-to-meson ratios in jets  </a:t>
            </a:r>
          </a:p>
          <a:p>
            <a:pPr>
              <a:spcBef>
                <a:spcPct val="0"/>
              </a:spcBef>
            </a:pPr>
            <a:r>
              <a:rPr lang="en-US" altLang="cs-CZ" sz="2000" dirty="0">
                <a:cs typeface="Helvetica" pitchFamily="34" charset="0"/>
                <a:sym typeface="Helvetica" pitchFamily="34" charset="0"/>
              </a:rPr>
              <a:t> and compare to that in bulk …</a:t>
            </a:r>
            <a:endParaRPr lang="cs-CZ" altLang="cs-CZ" sz="2000" dirty="0">
              <a:cs typeface="Helvetica" pitchFamily="34" charset="0"/>
              <a:sym typeface="Helvetica" pitchFamily="34" charset="0"/>
            </a:endParaRP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>
          <a:xfrm>
            <a:off x="-29848" y="6448250"/>
            <a:ext cx="2133600" cy="365125"/>
          </a:xfrm>
        </p:spPr>
        <p:txBody>
          <a:bodyPr/>
          <a:lstStyle/>
          <a:p>
            <a:r>
              <a:rPr lang="en-US" dirty="0"/>
              <a:t>Jana Bielcikova (CTU Prague)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2A5B55E-8885-4234-8168-30769B764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6FAF3CA6-12DF-4CCC-A9FE-B0B91F450A0E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480972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123AE56-616F-479E-858F-C59EDC2D5624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460400" y="6406392"/>
            <a:ext cx="731600" cy="524800"/>
          </a:xfrm>
        </p:spPr>
        <p:txBody>
          <a:bodyPr/>
          <a:lstStyle/>
          <a:p>
            <a:fld id="{00000000-1234-1234-1234-123412341234}" type="slidenum">
              <a:rPr lang="en" sz="1400" smtClean="0"/>
              <a:pPr/>
              <a:t>69</a:t>
            </a:fld>
            <a:endParaRPr lang="en" sz="1400" dirty="0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872D94C7-2ADB-4DA7-AC65-81812EFF045C}"/>
              </a:ext>
            </a:extLst>
          </p:cNvPr>
          <p:cNvSpPr/>
          <p:nvPr/>
        </p:nvSpPr>
        <p:spPr>
          <a:xfrm>
            <a:off x="579543" y="169686"/>
            <a:ext cx="88996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Is baryon/meson composition different in jets?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44E277DB-2AAB-414C-B9C2-21AC542E910D}"/>
              </a:ext>
            </a:extLst>
          </p:cNvPr>
          <p:cNvSpPr/>
          <p:nvPr/>
        </p:nvSpPr>
        <p:spPr>
          <a:xfrm>
            <a:off x="3235164" y="4227889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600" dirty="0"/>
              <a:t>ALICE</a:t>
            </a:r>
            <a:r>
              <a:rPr lang="en-US" sz="1600" dirty="0"/>
              <a:t>, </a:t>
            </a:r>
            <a:r>
              <a:rPr lang="en-US" sz="1600" i="1" dirty="0"/>
              <a:t>PLB</a:t>
            </a:r>
            <a:r>
              <a:rPr lang="en-US" sz="1600" dirty="0"/>
              <a:t> 827 (2022) 136984</a:t>
            </a:r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616C6724-A3AE-40B6-93B3-EAA9E4883546}"/>
              </a:ext>
            </a:extLst>
          </p:cNvPr>
          <p:cNvGrpSpPr/>
          <p:nvPr/>
        </p:nvGrpSpPr>
        <p:grpSpPr>
          <a:xfrm>
            <a:off x="2119634" y="949158"/>
            <a:ext cx="10072366" cy="4243865"/>
            <a:chOff x="2038032" y="651447"/>
            <a:chExt cx="10072366" cy="4243865"/>
          </a:xfrm>
        </p:grpSpPr>
        <p:sp>
          <p:nvSpPr>
            <p:cNvPr id="9" name="TextBox 13">
              <a:extLst>
                <a:ext uri="{FF2B5EF4-FFF2-40B4-BE49-F238E27FC236}">
                  <a16:creationId xmlns:a16="http://schemas.microsoft.com/office/drawing/2014/main" id="{AF70378F-0355-4286-A81E-4CB25BA69883}"/>
                </a:ext>
              </a:extLst>
            </p:cNvPr>
            <p:cNvSpPr txBox="1"/>
            <p:nvPr/>
          </p:nvSpPr>
          <p:spPr>
            <a:xfrm>
              <a:off x="2038032" y="651447"/>
              <a:ext cx="543739" cy="369332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77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cs-CZ" dirty="0" err="1"/>
                <a:t>p+p</a:t>
              </a:r>
              <a:endParaRPr lang="en-US" dirty="0"/>
            </a:p>
          </p:txBody>
        </p:sp>
        <p:sp>
          <p:nvSpPr>
            <p:cNvPr id="10" name="TextBox 13">
              <a:extLst>
                <a:ext uri="{FF2B5EF4-FFF2-40B4-BE49-F238E27FC236}">
                  <a16:creationId xmlns:a16="http://schemas.microsoft.com/office/drawing/2014/main" id="{6DC3E3D5-9EB9-48F4-B063-1B440A51720E}"/>
                </a:ext>
              </a:extLst>
            </p:cNvPr>
            <p:cNvSpPr txBox="1"/>
            <p:nvPr/>
          </p:nvSpPr>
          <p:spPr>
            <a:xfrm>
              <a:off x="5931580" y="666315"/>
              <a:ext cx="662361" cy="369332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77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cs-CZ" dirty="0" err="1"/>
                <a:t>p+Pb</a:t>
              </a:r>
              <a:endParaRPr lang="en-US" dirty="0"/>
            </a:p>
          </p:txBody>
        </p:sp>
        <p:pic>
          <p:nvPicPr>
            <p:cNvPr id="13" name="Obrázek 12">
              <a:extLst>
                <a:ext uri="{FF2B5EF4-FFF2-40B4-BE49-F238E27FC236}">
                  <a16:creationId xmlns:a16="http://schemas.microsoft.com/office/drawing/2014/main" id="{09966508-952D-40E7-868B-FC6674448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01519" y="957613"/>
              <a:ext cx="4008879" cy="3937699"/>
            </a:xfrm>
            <a:prstGeom prst="rect">
              <a:avLst/>
            </a:prstGeom>
          </p:spPr>
        </p:pic>
        <p:sp>
          <p:nvSpPr>
            <p:cNvPr id="11" name="TextBox 13">
              <a:extLst>
                <a:ext uri="{FF2B5EF4-FFF2-40B4-BE49-F238E27FC236}">
                  <a16:creationId xmlns:a16="http://schemas.microsoft.com/office/drawing/2014/main" id="{1E34435C-C8E3-47E0-B3BC-B600843C968B}"/>
                </a:ext>
              </a:extLst>
            </p:cNvPr>
            <p:cNvSpPr txBox="1"/>
            <p:nvPr/>
          </p:nvSpPr>
          <p:spPr>
            <a:xfrm>
              <a:off x="9943750" y="693983"/>
              <a:ext cx="780983" cy="369332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77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cs-CZ" dirty="0" err="1"/>
                <a:t>Pb+Pb</a:t>
              </a:r>
              <a:endParaRPr lang="en-US" dirty="0"/>
            </a:p>
          </p:txBody>
        </p:sp>
      </p:grpSp>
      <p:sp>
        <p:nvSpPr>
          <p:cNvPr id="16" name="Shape 252">
            <a:extLst>
              <a:ext uri="{FF2B5EF4-FFF2-40B4-BE49-F238E27FC236}">
                <a16:creationId xmlns:a16="http://schemas.microsoft.com/office/drawing/2014/main" id="{9A6E09FF-0946-4343-B0A2-68D46E091CB8}"/>
              </a:ext>
            </a:extLst>
          </p:cNvPr>
          <p:cNvSpPr/>
          <p:nvPr/>
        </p:nvSpPr>
        <p:spPr>
          <a:xfrm>
            <a:off x="822095" y="4731768"/>
            <a:ext cx="6096000" cy="61555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/>
            <a:r>
              <a:rPr sz="2000" dirty="0"/>
              <a:t>Λ/K</a:t>
            </a:r>
            <a:r>
              <a:rPr lang="en-US" sz="2000" baseline="30000" dirty="0"/>
              <a:t>0</a:t>
            </a:r>
            <a:r>
              <a:rPr lang="en-US" sz="2000" baseline="-25000" dirty="0"/>
              <a:t>S</a:t>
            </a:r>
            <a:r>
              <a:rPr sz="2000" dirty="0"/>
              <a:t> ratio in charged</a:t>
            </a:r>
            <a:r>
              <a:rPr lang="en-US" sz="2000" dirty="0"/>
              <a:t>-particle</a:t>
            </a:r>
            <a:r>
              <a:rPr sz="2000" dirty="0"/>
              <a:t> jets in </a:t>
            </a:r>
            <a:r>
              <a:rPr lang="en-US" sz="2000" dirty="0"/>
              <a:t>p-p, </a:t>
            </a:r>
            <a:r>
              <a:rPr sz="2000" dirty="0"/>
              <a:t>p-Pb </a:t>
            </a:r>
            <a:r>
              <a:rPr lang="en-US" sz="2000" dirty="0"/>
              <a:t>and Pb-Pb </a:t>
            </a:r>
            <a:r>
              <a:rPr sz="2000" dirty="0"/>
              <a:t> </a:t>
            </a:r>
            <a:endParaRPr lang="en-US" sz="2000" dirty="0"/>
          </a:p>
          <a:p>
            <a:pPr lvl="0"/>
            <a:r>
              <a:rPr lang="en-US" sz="2000" dirty="0"/>
              <a:t>collisions is significantly lower </a:t>
            </a:r>
            <a:r>
              <a:rPr sz="2000" dirty="0"/>
              <a:t>than</a:t>
            </a:r>
            <a:r>
              <a:rPr lang="en-US" sz="2000" dirty="0"/>
              <a:t> the </a:t>
            </a:r>
            <a:r>
              <a:rPr sz="2000" dirty="0"/>
              <a:t>inclusive </a:t>
            </a:r>
            <a:r>
              <a:rPr lang="en-US" sz="2000" dirty="0"/>
              <a:t>one.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EE0BD9E5-45D6-44D9-A614-19B4E6D37A8B}"/>
              </a:ext>
            </a:extLst>
          </p:cNvPr>
          <p:cNvSpPr/>
          <p:nvPr/>
        </p:nvSpPr>
        <p:spPr>
          <a:xfrm>
            <a:off x="3235164" y="5881402"/>
            <a:ext cx="6095999" cy="70788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/>
            <a:r>
              <a:rPr lang="en-US" sz="2000" dirty="0"/>
              <a:t>Jet composition is within uncertainties not influenced by the enhanced baryon/meson production in the bulk.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21589FA-3566-4985-B989-ED267611F3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206" y="1378320"/>
            <a:ext cx="4264311" cy="2894922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8601AAFB-A41F-4D5E-9983-3DE96D17B2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15" y="1360508"/>
            <a:ext cx="4316789" cy="2930547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AFE648A6-AC9C-4324-BB0D-C28C9F5E9E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406392"/>
            <a:ext cx="2749534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045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A03D29-34C8-4721-9A41-919D381A83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" t="3241" r="4038" b="-3241"/>
          <a:stretch/>
        </p:blipFill>
        <p:spPr bwMode="auto">
          <a:xfrm>
            <a:off x="5751145" y="2696931"/>
            <a:ext cx="5816431" cy="3751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127263-3130-4B34-A2F4-BBE6092342F3}"/>
              </a:ext>
            </a:extLst>
          </p:cNvPr>
          <p:cNvSpPr txBox="1"/>
          <p:nvPr/>
        </p:nvSpPr>
        <p:spPr>
          <a:xfrm>
            <a:off x="624424" y="635764"/>
            <a:ext cx="8014951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Q: What is a jet?</a:t>
            </a:r>
          </a:p>
          <a:p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A: Jet is an image of the parent </a:t>
            </a:r>
            <a:r>
              <a:rPr lang="en-US" sz="3600" dirty="0" err="1">
                <a:solidFill>
                  <a:srgbClr val="0070C0"/>
                </a:solidFill>
              </a:rPr>
              <a:t>parton</a:t>
            </a:r>
            <a:r>
              <a:rPr lang="en-US" sz="3600" dirty="0">
                <a:solidFill>
                  <a:srgbClr val="0070C0"/>
                </a:solidFill>
              </a:rPr>
              <a:t> …</a:t>
            </a:r>
          </a:p>
          <a:p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B: Jet is defined by an algorithm …</a:t>
            </a:r>
          </a:p>
          <a:p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Hmm, but which one to use?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797D0E3-91DD-43CF-9DBA-00543BB958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4"/>
            <a:ext cx="2743200" cy="365125"/>
          </a:xfrm>
        </p:spPr>
        <p:txBody>
          <a:bodyPr/>
          <a:lstStyle/>
          <a:p>
            <a:r>
              <a:rPr lang="en-US" dirty="0"/>
              <a:t>Jana Bielcikova (CTU Prague)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3DF86A7-535B-4CA1-922C-D5C668AD3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6FAF3CA6-12DF-4CCC-A9FE-B0B91F450A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38486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>
            <a:extLst>
              <a:ext uri="{FF2B5EF4-FFF2-40B4-BE49-F238E27FC236}">
                <a16:creationId xmlns:a16="http://schemas.microsoft.com/office/drawing/2014/main" id="{361790E3-4BA4-4734-9321-474CBF99B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905" y="3953045"/>
            <a:ext cx="3938555" cy="285458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385ADDB-3391-4D42-AF99-379A30282F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2" t="3830"/>
          <a:stretch/>
        </p:blipFill>
        <p:spPr>
          <a:xfrm>
            <a:off x="8228871" y="897627"/>
            <a:ext cx="2723694" cy="238298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F3A9948-F46B-446E-94F9-A6A50FCD0F58}"/>
              </a:ext>
            </a:extLst>
          </p:cNvPr>
          <p:cNvSpPr txBox="1"/>
          <p:nvPr/>
        </p:nvSpPr>
        <p:spPr>
          <a:xfrm>
            <a:off x="9401742" y="354084"/>
            <a:ext cx="2415341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full jet reconstruction,</a:t>
            </a:r>
          </a:p>
          <a:p>
            <a:r>
              <a:rPr lang="en-US" dirty="0"/>
              <a:t>b-jet tagging, </a:t>
            </a:r>
            <a:r>
              <a:rPr lang="en-US" dirty="0" err="1"/>
              <a:t>quarkonia</a:t>
            </a:r>
            <a:endParaRPr lang="en-US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3951C7E-5569-45F5-A00F-A997488BE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813" y="4823272"/>
            <a:ext cx="3909126" cy="1620109"/>
          </a:xfrm>
          <a:prstGeom prst="rect">
            <a:avLst/>
          </a:prstGeom>
        </p:spPr>
      </p:pic>
      <p:sp>
        <p:nvSpPr>
          <p:cNvPr id="8" name="Zástupný symbol pro číslo snímku 6">
            <a:extLst>
              <a:ext uri="{FF2B5EF4-FFF2-40B4-BE49-F238E27FC236}">
                <a16:creationId xmlns:a16="http://schemas.microsoft.com/office/drawing/2014/main" id="{C57BEA46-7200-4D3E-8B7E-D537C664E05A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fld id="{54D3CF50-0E99-40AE-AD93-09FB68BF3BBF}" type="slidenum">
              <a:rPr lang="en-US" altLang="en-US" sz="1200">
                <a:solidFill>
                  <a:srgbClr val="898989"/>
                </a:solidFill>
              </a:rPr>
              <a:pPr algn="r"/>
              <a:t>70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E9465F27-A17E-4FA6-A269-81AF7763BCA4}"/>
              </a:ext>
            </a:extLst>
          </p:cNvPr>
          <p:cNvSpPr txBox="1"/>
          <p:nvPr/>
        </p:nvSpPr>
        <p:spPr>
          <a:xfrm>
            <a:off x="8228871" y="2845657"/>
            <a:ext cx="976549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sPHENIX</a:t>
            </a:r>
            <a:endParaRPr lang="en-US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781D831-1B64-42F2-8802-077A2C6FBF58}"/>
              </a:ext>
            </a:extLst>
          </p:cNvPr>
          <p:cNvSpPr txBox="1"/>
          <p:nvPr/>
        </p:nvSpPr>
        <p:spPr>
          <a:xfrm>
            <a:off x="170489" y="297100"/>
            <a:ext cx="4215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The future is bright …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25871CFA-2ED8-4C5A-ACE9-0DBC8C44B8C6}"/>
              </a:ext>
            </a:extLst>
          </p:cNvPr>
          <p:cNvSpPr txBox="1"/>
          <p:nvPr/>
        </p:nvSpPr>
        <p:spPr>
          <a:xfrm>
            <a:off x="631086" y="4638606"/>
            <a:ext cx="671979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LHCb</a:t>
            </a:r>
            <a:endParaRPr lang="en-US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C37FC455-1648-48E7-B55E-2647A34FF02C}"/>
              </a:ext>
            </a:extLst>
          </p:cNvPr>
          <p:cNvSpPr txBox="1"/>
          <p:nvPr/>
        </p:nvSpPr>
        <p:spPr>
          <a:xfrm>
            <a:off x="3641660" y="6078207"/>
            <a:ext cx="2864117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More </a:t>
            </a:r>
            <a:r>
              <a:rPr lang="en-US" dirty="0" err="1"/>
              <a:t>PbPb</a:t>
            </a:r>
            <a:r>
              <a:rPr lang="en-US" dirty="0"/>
              <a:t> data</a:t>
            </a:r>
          </a:p>
          <a:p>
            <a:r>
              <a:rPr lang="en-US" dirty="0"/>
              <a:t>+ Fixed-target mode (SMOG)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520EE226-4F61-4E6D-B4D1-2B964AFB0E54}"/>
              </a:ext>
            </a:extLst>
          </p:cNvPr>
          <p:cNvSpPr txBox="1"/>
          <p:nvPr/>
        </p:nvSpPr>
        <p:spPr>
          <a:xfrm>
            <a:off x="10113233" y="3500987"/>
            <a:ext cx="1678665" cy="400110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ALICE 3 Run5+</a:t>
            </a: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22D33415-17FA-4BDB-A203-309A770B37C6}"/>
              </a:ext>
            </a:extLst>
          </p:cNvPr>
          <p:cNvSpPr/>
          <p:nvPr/>
        </p:nvSpPr>
        <p:spPr>
          <a:xfrm rot="5400000">
            <a:off x="10715714" y="5020225"/>
            <a:ext cx="23374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/>
              <a:t>LoI</a:t>
            </a:r>
            <a:r>
              <a:rPr lang="en-US" sz="1600" dirty="0"/>
              <a:t>: CERN-LHCC-2022-009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27AB337-3B31-4F24-B60E-1EBAA03A19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34" t="3915" r="-1" b="592"/>
          <a:stretch/>
        </p:blipFill>
        <p:spPr>
          <a:xfrm>
            <a:off x="5682165" y="124036"/>
            <a:ext cx="3364376" cy="2478982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FC38B375-6C0C-43AD-94C5-0078338990C4}"/>
              </a:ext>
            </a:extLst>
          </p:cNvPr>
          <p:cNvSpPr txBox="1"/>
          <p:nvPr/>
        </p:nvSpPr>
        <p:spPr>
          <a:xfrm>
            <a:off x="369822" y="1390059"/>
            <a:ext cx="5001429" cy="22467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RHIC in 2023-2025:</a:t>
            </a:r>
          </a:p>
          <a:p>
            <a:r>
              <a:rPr lang="en-US" sz="2000" dirty="0"/>
              <a:t>Simultaneous data taking for STAR (with new</a:t>
            </a:r>
          </a:p>
          <a:p>
            <a:r>
              <a:rPr lang="en-US" sz="2000" dirty="0"/>
              <a:t>forward capabilities) and a new </a:t>
            </a:r>
            <a:r>
              <a:rPr lang="en-US" sz="2000" dirty="0" err="1"/>
              <a:t>sPHENIX</a:t>
            </a:r>
            <a:r>
              <a:rPr lang="en-US" sz="2000" dirty="0"/>
              <a:t> experiment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   unprecedented statistics to be collected </a:t>
            </a:r>
          </a:p>
          <a:p>
            <a:r>
              <a:rPr lang="en-US" sz="2000" dirty="0"/>
              <a:t>   for pp, </a:t>
            </a:r>
            <a:r>
              <a:rPr lang="en-US" sz="2000" dirty="0" err="1"/>
              <a:t>pAu</a:t>
            </a:r>
            <a:r>
              <a:rPr lang="en-US" sz="2000" dirty="0"/>
              <a:t> and </a:t>
            </a:r>
            <a:r>
              <a:rPr lang="en-US" sz="2000" dirty="0" err="1"/>
              <a:t>AuAu</a:t>
            </a:r>
            <a:r>
              <a:rPr lang="en-US" sz="2000" dirty="0"/>
              <a:t> collisions at 200 GeV</a:t>
            </a:r>
          </a:p>
          <a:p>
            <a:r>
              <a:rPr lang="en-US" sz="2000" dirty="0">
                <a:sym typeface="Wingdings" panose="05000000000000000000" pitchFamily="2" charset="2"/>
              </a:rPr>
              <a:t>       c</a:t>
            </a:r>
            <a:r>
              <a:rPr lang="en-US" sz="2000" dirty="0"/>
              <a:t>ompletion of RHIC mission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DD2DF55-EB4C-4583-9826-257D62B3E805}"/>
              </a:ext>
            </a:extLst>
          </p:cNvPr>
          <p:cNvSpPr txBox="1"/>
          <p:nvPr/>
        </p:nvSpPr>
        <p:spPr>
          <a:xfrm>
            <a:off x="3276051" y="916232"/>
            <a:ext cx="2219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 in L. Musa’s talk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D4F4E1-B4EC-4846-B416-40B2EC8C5A72}"/>
              </a:ext>
            </a:extLst>
          </p:cNvPr>
          <p:cNvSpPr txBox="1"/>
          <p:nvPr/>
        </p:nvSpPr>
        <p:spPr>
          <a:xfrm>
            <a:off x="4438008" y="3359033"/>
            <a:ext cx="4259628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LHC:</a:t>
            </a:r>
          </a:p>
          <a:p>
            <a:r>
              <a:rPr lang="en-US" sz="2000" dirty="0"/>
              <a:t>Run 3 and Run 4 will enable to perform</a:t>
            </a:r>
          </a:p>
          <a:p>
            <a:r>
              <a:rPr lang="en-US" sz="2000" dirty="0"/>
              <a:t>microscopic studies of QGP properties</a:t>
            </a:r>
          </a:p>
          <a:p>
            <a:r>
              <a:rPr lang="en-US" sz="2000" dirty="0"/>
              <a:t>with upgraded LHC experiments</a:t>
            </a:r>
          </a:p>
        </p:txBody>
      </p:sp>
      <p:sp>
        <p:nvSpPr>
          <p:cNvPr id="11" name="Zástupný symbol pro datum 10">
            <a:extLst>
              <a:ext uri="{FF2B5EF4-FFF2-40B4-BE49-F238E27FC236}">
                <a16:creationId xmlns:a16="http://schemas.microsoft.com/office/drawing/2014/main" id="{8E074138-6CCD-44DA-8663-556EE99FDC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53795"/>
            <a:ext cx="2743200" cy="365125"/>
          </a:xfrm>
        </p:spPr>
        <p:txBody>
          <a:bodyPr/>
          <a:lstStyle/>
          <a:p>
            <a:r>
              <a:rPr lang="en-US" dirty="0"/>
              <a:t>Jana Bielcikova (CTU Prague)</a:t>
            </a:r>
          </a:p>
        </p:txBody>
      </p:sp>
      <p:sp>
        <p:nvSpPr>
          <p:cNvPr id="18" name="Zástupný symbol pro číslo snímku 17">
            <a:extLst>
              <a:ext uri="{FF2B5EF4-FFF2-40B4-BE49-F238E27FC236}">
                <a16:creationId xmlns:a16="http://schemas.microsoft.com/office/drawing/2014/main" id="{7F213FC5-F8D8-4086-A416-6A36B5356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F3CA6-12DF-4CCC-A9FE-B0B91F450A0E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40781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8BCE9040-1C09-4E31-A0D6-F008CE4698B4}"/>
              </a:ext>
            </a:extLst>
          </p:cNvPr>
          <p:cNvSpPr txBox="1"/>
          <p:nvPr/>
        </p:nvSpPr>
        <p:spPr>
          <a:xfrm>
            <a:off x="4830309" y="3840760"/>
            <a:ext cx="55398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Thank you for your attention</a:t>
            </a:r>
          </a:p>
          <a:p>
            <a:r>
              <a:rPr lang="en-US" sz="3600" dirty="0">
                <a:solidFill>
                  <a:srgbClr val="0070C0"/>
                </a:solidFill>
              </a:rPr>
              <a:t>and enjoy the conference!</a:t>
            </a:r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D42F5FA0-C164-4681-B835-465D9CB20C76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AF3CA6-12DF-4CCC-A9FE-B0B91F450A0E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64BBE81-961D-4018-A0E3-778D786E42D2}"/>
              </a:ext>
            </a:extLst>
          </p:cNvPr>
          <p:cNvSpPr txBox="1"/>
          <p:nvPr/>
        </p:nvSpPr>
        <p:spPr>
          <a:xfrm flipH="1">
            <a:off x="1183403" y="847416"/>
            <a:ext cx="5539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Disclaimer:</a:t>
            </a:r>
          </a:p>
          <a:p>
            <a:r>
              <a:rPr lang="en-US" sz="2400" dirty="0">
                <a:solidFill>
                  <a:srgbClr val="0070C0"/>
                </a:solidFill>
              </a:rPr>
              <a:t>Jets are rich objects and so are their studies, my apologies if you did not see your </a:t>
            </a:r>
            <a:r>
              <a:rPr lang="en-US" sz="2400" dirty="0" err="1">
                <a:solidFill>
                  <a:srgbClr val="0070C0"/>
                </a:solidFill>
              </a:rPr>
              <a:t>favourite</a:t>
            </a:r>
            <a:r>
              <a:rPr lang="en-US" sz="2400" dirty="0">
                <a:solidFill>
                  <a:srgbClr val="0070C0"/>
                </a:solidFill>
              </a:rPr>
              <a:t> observable </a:t>
            </a:r>
            <a:r>
              <a:rPr lang="en-US" sz="2400">
                <a:solidFill>
                  <a:srgbClr val="0070C0"/>
                </a:solidFill>
              </a:rPr>
              <a:t>being presented.  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63964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Zástupný symbol pro obsah 2">
            <a:extLst>
              <a:ext uri="{FF2B5EF4-FFF2-40B4-BE49-F238E27FC236}">
                <a16:creationId xmlns:a16="http://schemas.microsoft.com/office/drawing/2014/main" id="{5DE81389-A4FC-4B25-89DA-382FCD6A7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1188" y="1785938"/>
            <a:ext cx="8229600" cy="28575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cs-CZ" altLang="cs-CZ"/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cs-CZ"/>
          </a:p>
          <a:p>
            <a:pPr eaLnBrk="1" hangingPunct="1"/>
            <a:endParaRPr lang="cs-CZ" altLang="cs-CZ"/>
          </a:p>
        </p:txBody>
      </p:sp>
      <p:sp>
        <p:nvSpPr>
          <p:cNvPr id="9" name="Zástupný symbol pro zápatí 8">
            <a:extLst>
              <a:ext uri="{FF2B5EF4-FFF2-40B4-BE49-F238E27FC236}">
                <a16:creationId xmlns:a16="http://schemas.microsoft.com/office/drawing/2014/main" id="{DB753FF1-4EC6-4394-A716-B63D587D7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95513" y="5157788"/>
            <a:ext cx="3027362" cy="1562100"/>
          </a:xfrm>
          <a:ln>
            <a:solidFill>
              <a:schemeClr val="bg1"/>
            </a:solidFill>
          </a:ln>
        </p:spPr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6148" name="Zástupný symbol pro obsah 1">
            <a:extLst>
              <a:ext uri="{FF2B5EF4-FFF2-40B4-BE49-F238E27FC236}">
                <a16:creationId xmlns:a16="http://schemas.microsoft.com/office/drawing/2014/main" id="{3F55F992-8EE0-4C9E-9CEC-D773B77DF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5550" y="1585914"/>
            <a:ext cx="7200900" cy="2763837"/>
          </a:xfrm>
        </p:spPr>
        <p:txBody>
          <a:bodyPr/>
          <a:lstStyle/>
          <a:p>
            <a:pPr marL="0" indent="0" algn="ctr">
              <a:buNone/>
            </a:pPr>
            <a:endParaRPr lang="cs-CZ" altLang="cs-CZ" sz="2000" dirty="0">
              <a:latin typeface="Technika Book" pitchFamily="2" charset="-18"/>
            </a:endParaRPr>
          </a:p>
          <a:p>
            <a:pPr marL="0" indent="0" algn="ctr">
              <a:buNone/>
            </a:pPr>
            <a:endParaRPr lang="cs-CZ" altLang="cs-CZ" sz="2000" dirty="0">
              <a:latin typeface="Technika Book" pitchFamily="2" charset="-18"/>
            </a:endParaRPr>
          </a:p>
          <a:p>
            <a:pPr marL="0" indent="0" algn="ctr">
              <a:buNone/>
            </a:pPr>
            <a:r>
              <a:rPr lang="en-US" altLang="cs-CZ" sz="2000" dirty="0">
                <a:latin typeface="Technika Book" pitchFamily="2" charset="-18"/>
              </a:rPr>
              <a:t>The work was supported from European Regional Development Fund-Project </a:t>
            </a:r>
            <a:endParaRPr lang="cs-CZ" altLang="cs-CZ" sz="2000" dirty="0">
              <a:latin typeface="Technika Book" pitchFamily="2" charset="-18"/>
            </a:endParaRPr>
          </a:p>
          <a:p>
            <a:pPr marL="0" indent="0" algn="ctr">
              <a:buNone/>
            </a:pPr>
            <a:r>
              <a:rPr lang="en-US" altLang="cs-CZ" sz="2000" dirty="0">
                <a:latin typeface="Technika Book" pitchFamily="2" charset="-18"/>
              </a:rPr>
              <a:t>"Center </a:t>
            </a:r>
            <a:r>
              <a:rPr lang="cs-CZ" altLang="cs-CZ" sz="2000" dirty="0" err="1">
                <a:latin typeface="Technika Book" pitchFamily="2" charset="-18"/>
              </a:rPr>
              <a:t>of</a:t>
            </a:r>
            <a:r>
              <a:rPr lang="en-US" altLang="cs-CZ" sz="2000" dirty="0">
                <a:latin typeface="Technika Book" pitchFamily="2" charset="-18"/>
              </a:rPr>
              <a:t> Advanced Applied Science" </a:t>
            </a:r>
            <a:endParaRPr lang="cs-CZ" altLang="cs-CZ" sz="2000" dirty="0">
              <a:latin typeface="Technika Book" pitchFamily="2" charset="-18"/>
            </a:endParaRPr>
          </a:p>
          <a:p>
            <a:pPr marL="0" indent="0" algn="ctr">
              <a:buNone/>
            </a:pPr>
            <a:r>
              <a:rPr lang="en-US" altLang="cs-CZ" sz="2000" dirty="0">
                <a:latin typeface="Technika Book" pitchFamily="2" charset="-18"/>
              </a:rPr>
              <a:t>No. </a:t>
            </a:r>
            <a:r>
              <a:rPr lang="cs-CZ" altLang="cs-CZ" sz="2000" dirty="0">
                <a:latin typeface="Technika Book" pitchFamily="2" charset="-18"/>
              </a:rPr>
              <a:t>CZ.02.1.01/0.0/0.0/16-019/0000778</a:t>
            </a:r>
            <a:r>
              <a:rPr lang="en-US" altLang="cs-CZ" sz="2000" dirty="0">
                <a:latin typeface="Technika Book" pitchFamily="2" charset="-18"/>
              </a:rPr>
              <a:t>.</a:t>
            </a:r>
            <a:endParaRPr lang="cs-CZ" altLang="cs-CZ" sz="2000" dirty="0">
              <a:latin typeface="Technika Book" pitchFamily="2" charset="-18"/>
            </a:endParaRPr>
          </a:p>
        </p:txBody>
      </p:sp>
      <p:pic>
        <p:nvPicPr>
          <p:cNvPr id="6149" name="Picture 10" descr="http://www.msmt.cz/uploads/OP_VVV/Pravidla_pro_publicitu/logolinky/JVS2_opraveny_aj/logolink_OP_VVV_hor_barva_eng.jpg">
            <a:extLst>
              <a:ext uri="{FF2B5EF4-FFF2-40B4-BE49-F238E27FC236}">
                <a16:creationId xmlns:a16="http://schemas.microsoft.com/office/drawing/2014/main" id="{DA4828FD-9BD6-4B96-8CF4-8603C64A9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4643439"/>
            <a:ext cx="8229600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Obrázek 2">
            <a:extLst>
              <a:ext uri="{FF2B5EF4-FFF2-40B4-BE49-F238E27FC236}">
                <a16:creationId xmlns:a16="http://schemas.microsoft.com/office/drawing/2014/main" id="{46FDAB51-B91F-4749-8DC8-C2F8DDFED1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54" y="320590"/>
            <a:ext cx="16573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21CFF29C-6E4E-447E-9C9D-30B5545BC2C5}"/>
              </a:ext>
            </a:extLst>
          </p:cNvPr>
          <p:cNvSpPr txBox="1"/>
          <p:nvPr/>
        </p:nvSpPr>
        <p:spPr>
          <a:xfrm>
            <a:off x="2774023" y="2887038"/>
            <a:ext cx="64272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BACKUP SLIDES with more details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193307E-0DB2-476D-8461-3A9C38066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Jana Bielcikova (CTU Prague)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5D6FAE4-38A4-4E8E-BE47-0A3AD98C0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F3CA6-12DF-4CCC-A9FE-B0B91F450A0E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91249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5C8ED37-5791-4F0D-B5A2-AB40A5CA68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00000000-1234-1234-1234-123412341234}" type="slidenum">
              <a:rPr lang="en" sz="1333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74</a:t>
            </a:fld>
            <a:endParaRPr lang="en" sz="1333"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A779AE6B-87B2-4AFE-A1A7-4161F1A447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" t="804" r="-1"/>
          <a:stretch/>
        </p:blipFill>
        <p:spPr>
          <a:xfrm>
            <a:off x="347530" y="930199"/>
            <a:ext cx="4764351" cy="224430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5AF697C-5CD3-4021-9401-BA54BCFF86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0" t="446" b="-1"/>
          <a:stretch/>
        </p:blipFill>
        <p:spPr>
          <a:xfrm>
            <a:off x="5497227" y="504201"/>
            <a:ext cx="4183132" cy="391209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537789C-C05C-4AB1-A034-8C5186D098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5708" y="1014022"/>
            <a:ext cx="1711825" cy="477977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02FEC8B7-F1FB-42A3-BF9E-009161AFEDCF}"/>
              </a:ext>
            </a:extLst>
          </p:cNvPr>
          <p:cNvSpPr/>
          <p:nvPr/>
        </p:nvSpPr>
        <p:spPr>
          <a:xfrm>
            <a:off x="419669" y="196426"/>
            <a:ext cx="44855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3200" dirty="0">
                <a:solidFill>
                  <a:srgbClr val="0070C0"/>
                </a:solidFill>
              </a:rPr>
              <a:t>Z</a:t>
            </a:r>
            <a:r>
              <a:rPr lang="en-US" sz="3200" kern="0" dirty="0">
                <a:solidFill>
                  <a:srgbClr val="0070C0"/>
                </a:solidFill>
                <a:cs typeface="Arial"/>
                <a:sym typeface="Arial"/>
              </a:rPr>
              <a:t>-</a:t>
            </a:r>
            <a:r>
              <a:rPr lang="en-US" sz="3200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tagged fragmentation </a:t>
            </a:r>
            <a:endParaRPr lang="cs-CZ" sz="3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B2C3432-D798-468C-9B1F-5FEB870D6E59}"/>
              </a:ext>
            </a:extLst>
          </p:cNvPr>
          <p:cNvSpPr txBox="1"/>
          <p:nvPr/>
        </p:nvSpPr>
        <p:spPr>
          <a:xfrm>
            <a:off x="78274" y="6562956"/>
            <a:ext cx="3308021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i="1" dirty="0"/>
              <a:t>CMS-PAS-HIN-19-006, ATLAS-CONF-2019-052</a:t>
            </a:r>
            <a:endParaRPr lang="cs-CZ" sz="1333" i="1" dirty="0"/>
          </a:p>
          <a:p>
            <a:endParaRPr lang="cs-CZ" sz="1333" i="1" dirty="0"/>
          </a:p>
        </p:txBody>
      </p:sp>
      <p:sp>
        <p:nvSpPr>
          <p:cNvPr id="12" name="Šipka: nahoru 11">
            <a:extLst>
              <a:ext uri="{FF2B5EF4-FFF2-40B4-BE49-F238E27FC236}">
                <a16:creationId xmlns:a16="http://schemas.microsoft.com/office/drawing/2014/main" id="{52DB4AF9-1FCD-4654-8D8E-3BD701897D29}"/>
              </a:ext>
            </a:extLst>
          </p:cNvPr>
          <p:cNvSpPr/>
          <p:nvPr/>
        </p:nvSpPr>
        <p:spPr>
          <a:xfrm>
            <a:off x="2360992" y="2006197"/>
            <a:ext cx="206425" cy="322540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13" name="Šipka: nahoru 12">
            <a:extLst>
              <a:ext uri="{FF2B5EF4-FFF2-40B4-BE49-F238E27FC236}">
                <a16:creationId xmlns:a16="http://schemas.microsoft.com/office/drawing/2014/main" id="{F7911D39-FE86-4C9C-8A79-3881010E8A4D}"/>
              </a:ext>
            </a:extLst>
          </p:cNvPr>
          <p:cNvSpPr/>
          <p:nvPr/>
        </p:nvSpPr>
        <p:spPr>
          <a:xfrm rot="10800000">
            <a:off x="1046355" y="2328735"/>
            <a:ext cx="206424" cy="244661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14" name="Šipka: nahoru 13">
            <a:extLst>
              <a:ext uri="{FF2B5EF4-FFF2-40B4-BE49-F238E27FC236}">
                <a16:creationId xmlns:a16="http://schemas.microsoft.com/office/drawing/2014/main" id="{655BD88C-D182-4499-B698-CBC4753D6C30}"/>
              </a:ext>
            </a:extLst>
          </p:cNvPr>
          <p:cNvSpPr/>
          <p:nvPr/>
        </p:nvSpPr>
        <p:spPr>
          <a:xfrm rot="10800000">
            <a:off x="3783604" y="2006196"/>
            <a:ext cx="206425" cy="322539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 dirty="0"/>
          </a:p>
        </p:txBody>
      </p:sp>
      <p:sp>
        <p:nvSpPr>
          <p:cNvPr id="15" name="Šipka: nahoru 14">
            <a:extLst>
              <a:ext uri="{FF2B5EF4-FFF2-40B4-BE49-F238E27FC236}">
                <a16:creationId xmlns:a16="http://schemas.microsoft.com/office/drawing/2014/main" id="{CDAEA4E7-E946-44C4-8B1B-D67C3C91561E}"/>
              </a:ext>
            </a:extLst>
          </p:cNvPr>
          <p:cNvSpPr/>
          <p:nvPr/>
        </p:nvSpPr>
        <p:spPr>
          <a:xfrm>
            <a:off x="3206258" y="1667581"/>
            <a:ext cx="206425" cy="322539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D2190892-09CD-4D29-B281-1C8DCEE25FA5}"/>
              </a:ext>
            </a:extLst>
          </p:cNvPr>
          <p:cNvSpPr txBox="1"/>
          <p:nvPr/>
        </p:nvSpPr>
        <p:spPr>
          <a:xfrm>
            <a:off x="9596256" y="1834732"/>
            <a:ext cx="2653801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i="1" dirty="0"/>
              <a:t>SCET</a:t>
            </a:r>
            <a:r>
              <a:rPr lang="en-US" sz="1333" i="1" baseline="-25000" dirty="0"/>
              <a:t>G </a:t>
            </a:r>
            <a:r>
              <a:rPr lang="en-US" sz="1333" i="1" dirty="0"/>
              <a:t>PRD 93 (2016) 074030,</a:t>
            </a:r>
          </a:p>
          <a:p>
            <a:r>
              <a:rPr lang="en-US" sz="1333" i="1" dirty="0"/>
              <a:t>            PRD 101 (2020) 076020</a:t>
            </a:r>
          </a:p>
          <a:p>
            <a:r>
              <a:rPr lang="en-US" sz="1333" i="1" dirty="0"/>
              <a:t>Hybrid JHEP 1410 (2014) 019</a:t>
            </a:r>
            <a:endParaRPr lang="cs-CZ" sz="1333" i="1" dirty="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79531C78-15AC-4F23-9EF0-49A2D5C7AC7A}"/>
              </a:ext>
            </a:extLst>
          </p:cNvPr>
          <p:cNvSpPr txBox="1"/>
          <p:nvPr/>
        </p:nvSpPr>
        <p:spPr>
          <a:xfrm>
            <a:off x="5425822" y="4581605"/>
            <a:ext cx="5870789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dirty="0"/>
              <a:t>SCET</a:t>
            </a:r>
            <a:r>
              <a:rPr lang="en-US" sz="2000" baseline="-25000" dirty="0"/>
              <a:t>G</a:t>
            </a:r>
            <a:r>
              <a:rPr lang="en-US" sz="2000" dirty="0"/>
              <a:t> with g=2.0 reasonable description of data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dirty="0"/>
              <a:t>Hybrid model with medium wake undershoots intermediate </a:t>
            </a:r>
            <a:r>
              <a:rPr lang="en-US" sz="2000" i="1" dirty="0" err="1"/>
              <a:t>p</a:t>
            </a:r>
            <a:r>
              <a:rPr lang="en-US" sz="2000" baseline="-25000" dirty="0" err="1"/>
              <a:t>T</a:t>
            </a:r>
            <a:r>
              <a:rPr lang="en-US" sz="2000" dirty="0"/>
              <a:t> = 3-5 GeV, discrepancy even more pronounced in </a:t>
            </a:r>
            <a:r>
              <a:rPr lang="en-US" sz="2000" dirty="0">
                <a:latin typeface="Symbol" panose="05050102010706020507" pitchFamily="18" charset="2"/>
              </a:rPr>
              <a:t>Df</a:t>
            </a:r>
            <a:r>
              <a:rPr lang="en-US" sz="2000" dirty="0"/>
              <a:t> distributions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18F3C489-1DE8-4137-A18F-EFDC3EF4D695}"/>
              </a:ext>
            </a:extLst>
          </p:cNvPr>
          <p:cNvSpPr txBox="1"/>
          <p:nvPr/>
        </p:nvSpPr>
        <p:spPr>
          <a:xfrm>
            <a:off x="6096000" y="6173646"/>
            <a:ext cx="4597412" cy="461665"/>
          </a:xfrm>
          <a:prstGeom prst="rect">
            <a:avLst/>
          </a:prstGeom>
          <a:solidFill>
            <a:srgbClr val="16CBF0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Need to improve medium response</a:t>
            </a:r>
            <a:endParaRPr lang="cs-CZ" sz="2400" dirty="0"/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E1D95188-0AAD-47BB-86D9-F0A23C089E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916" y="3174509"/>
            <a:ext cx="4761709" cy="2472241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5A224507-CE09-4F4B-BBC1-AB0C0BCBD2F9}"/>
              </a:ext>
            </a:extLst>
          </p:cNvPr>
          <p:cNvSpPr txBox="1"/>
          <p:nvPr/>
        </p:nvSpPr>
        <p:spPr>
          <a:xfrm>
            <a:off x="719760" y="5586367"/>
            <a:ext cx="4706545" cy="10156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Similarly as for </a:t>
            </a:r>
            <a:r>
              <a:rPr lang="en-US" sz="2000" dirty="0">
                <a:latin typeface="Symbol" panose="05050102010706020507" pitchFamily="18" charset="2"/>
              </a:rPr>
              <a:t>g</a:t>
            </a:r>
            <a:r>
              <a:rPr lang="en-US" sz="2000" dirty="0"/>
              <a:t>-tagged correlations</a:t>
            </a:r>
          </a:p>
          <a:p>
            <a:r>
              <a:rPr lang="en-US" sz="2000" dirty="0"/>
              <a:t>excess (depletion) of low (high)</a:t>
            </a:r>
          </a:p>
          <a:p>
            <a:r>
              <a:rPr lang="en-US" sz="2000" dirty="0"/>
              <a:t>momentum particles measured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6E4A78A-B943-42FE-BF41-5C0789B66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Jana Bielcikova (CTU Prague)</a:t>
            </a:r>
          </a:p>
        </p:txBody>
      </p:sp>
    </p:spTree>
    <p:extLst>
      <p:ext uri="{BB962C8B-B14F-4D97-AF65-F5344CB8AC3E}">
        <p14:creationId xmlns:p14="http://schemas.microsoft.com/office/powerpoint/2010/main" val="355564918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ovéPole 22">
            <a:extLst>
              <a:ext uri="{FF2B5EF4-FFF2-40B4-BE49-F238E27FC236}">
                <a16:creationId xmlns:a16="http://schemas.microsoft.com/office/drawing/2014/main" id="{CBA005AB-7C73-4FB6-81D1-A0402FC71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1013" y="4508500"/>
            <a:ext cx="185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cs-CZ" altLang="en-US"/>
          </a:p>
        </p:txBody>
      </p:sp>
      <p:grpSp>
        <p:nvGrpSpPr>
          <p:cNvPr id="26627" name="Group 105">
            <a:extLst>
              <a:ext uri="{FF2B5EF4-FFF2-40B4-BE49-F238E27FC236}">
                <a16:creationId xmlns:a16="http://schemas.microsoft.com/office/drawing/2014/main" id="{57915FC2-A1EC-4CF4-9A48-CD45339B56DE}"/>
              </a:ext>
            </a:extLst>
          </p:cNvPr>
          <p:cNvGrpSpPr>
            <a:grpSpLocks/>
          </p:cNvGrpSpPr>
          <p:nvPr/>
        </p:nvGrpSpPr>
        <p:grpSpPr bwMode="auto">
          <a:xfrm>
            <a:off x="5831619" y="435826"/>
            <a:ext cx="4498500" cy="2173519"/>
            <a:chOff x="3083" y="897"/>
            <a:chExt cx="2415" cy="1192"/>
          </a:xfrm>
        </p:grpSpPr>
        <p:grpSp>
          <p:nvGrpSpPr>
            <p:cNvPr id="26742" name="Group 106">
              <a:extLst>
                <a:ext uri="{FF2B5EF4-FFF2-40B4-BE49-F238E27FC236}">
                  <a16:creationId xmlns:a16="http://schemas.microsoft.com/office/drawing/2014/main" id="{33BE0993-0895-4B88-8A17-4E6A83C6DE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98" y="908"/>
              <a:ext cx="1200" cy="1025"/>
              <a:chOff x="4298" y="908"/>
              <a:chExt cx="1200" cy="1025"/>
            </a:xfrm>
          </p:grpSpPr>
          <p:sp>
            <p:nvSpPr>
              <p:cNvPr id="26797" name="Oval 107">
                <a:extLst>
                  <a:ext uri="{FF2B5EF4-FFF2-40B4-BE49-F238E27FC236}">
                    <a16:creationId xmlns:a16="http://schemas.microsoft.com/office/drawing/2014/main" id="{2041C401-F7F1-42FC-984C-CBCC83DAB0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550" y="1277"/>
                <a:ext cx="371" cy="595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path path="shape">
                  <a:fillToRect l="50000" t="50000" r="50000" b="50000"/>
                </a:path>
              </a:gradFill>
              <a:ln w="936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cs-CZ" altLang="en-US"/>
              </a:p>
            </p:txBody>
          </p:sp>
          <p:sp>
            <p:nvSpPr>
              <p:cNvPr id="26798" name="Text Box 108">
                <a:extLst>
                  <a:ext uri="{FF2B5EF4-FFF2-40B4-BE49-F238E27FC236}">
                    <a16:creationId xmlns:a16="http://schemas.microsoft.com/office/drawing/2014/main" id="{D191C7C2-D2D5-493A-9C21-39CAB5344C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60000">
                <a:off x="5244" y="1571"/>
                <a:ext cx="254" cy="2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81639" tIns="42452" rIns="81639" bIns="42452">
                <a:spAutoFit/>
              </a:bodyPr>
              <a:lstStyle>
                <a:lvl1pPr defTabSz="828675"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828675"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828675"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828675"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828675"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828675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828675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828675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828675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</a:pPr>
                <a:r>
                  <a:rPr lang="en-GB" altLang="en-US" sz="1500" dirty="0"/>
                  <a:t>p</a:t>
                </a:r>
                <a:r>
                  <a:rPr lang="en-GB" altLang="en-US" sz="1500" baseline="-25000" dirty="0"/>
                  <a:t>x</a:t>
                </a:r>
              </a:p>
            </p:txBody>
          </p:sp>
          <p:grpSp>
            <p:nvGrpSpPr>
              <p:cNvPr id="26799" name="Group 109">
                <a:extLst>
                  <a:ext uri="{FF2B5EF4-FFF2-40B4-BE49-F238E27FC236}">
                    <a16:creationId xmlns:a16="http://schemas.microsoft.com/office/drawing/2014/main" id="{1C5E2FAB-6B78-40F3-96EE-555AE0918A7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66" y="1696"/>
                <a:ext cx="93" cy="101"/>
                <a:chOff x="4366" y="1696"/>
                <a:chExt cx="93" cy="101"/>
              </a:xfrm>
            </p:grpSpPr>
            <p:sp>
              <p:nvSpPr>
                <p:cNvPr id="26847" name="Freeform 110">
                  <a:extLst>
                    <a:ext uri="{FF2B5EF4-FFF2-40B4-BE49-F238E27FC236}">
                      <a16:creationId xmlns:a16="http://schemas.microsoft.com/office/drawing/2014/main" id="{DED9E0D7-FAA2-484A-873C-94FD7DC34F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66" y="1710"/>
                  <a:ext cx="81" cy="88"/>
                </a:xfrm>
                <a:custGeom>
                  <a:avLst/>
                  <a:gdLst>
                    <a:gd name="T0" fmla="*/ 81 w 358"/>
                    <a:gd name="T1" fmla="*/ 18 h 386"/>
                    <a:gd name="T2" fmla="*/ 29 w 358"/>
                    <a:gd name="T3" fmla="*/ 74 h 386"/>
                    <a:gd name="T4" fmla="*/ 36 w 358"/>
                    <a:gd name="T5" fmla="*/ 82 h 386"/>
                    <a:gd name="T6" fmla="*/ 0 w 358"/>
                    <a:gd name="T7" fmla="*/ 88 h 386"/>
                    <a:gd name="T8" fmla="*/ 7 w 358"/>
                    <a:gd name="T9" fmla="*/ 46 h 386"/>
                    <a:gd name="T10" fmla="*/ 14 w 358"/>
                    <a:gd name="T11" fmla="*/ 55 h 386"/>
                    <a:gd name="T12" fmla="*/ 66 w 358"/>
                    <a:gd name="T13" fmla="*/ 0 h 386"/>
                    <a:gd name="T14" fmla="*/ 81 w 358"/>
                    <a:gd name="T15" fmla="*/ 18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58"/>
                    <a:gd name="T25" fmla="*/ 0 h 386"/>
                    <a:gd name="T26" fmla="*/ 358 w 358"/>
                    <a:gd name="T27" fmla="*/ 386 h 38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58" h="386">
                      <a:moveTo>
                        <a:pt x="357" y="78"/>
                      </a:moveTo>
                      <a:lnTo>
                        <a:pt x="128" y="323"/>
                      </a:lnTo>
                      <a:lnTo>
                        <a:pt x="158" y="359"/>
                      </a:lnTo>
                      <a:lnTo>
                        <a:pt x="0" y="385"/>
                      </a:lnTo>
                      <a:lnTo>
                        <a:pt x="32" y="202"/>
                      </a:lnTo>
                      <a:lnTo>
                        <a:pt x="63" y="241"/>
                      </a:lnTo>
                      <a:lnTo>
                        <a:pt x="293" y="0"/>
                      </a:lnTo>
                      <a:lnTo>
                        <a:pt x="357" y="78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endParaRPr lang="cs-CZ" altLang="en-US"/>
                </a:p>
              </p:txBody>
            </p:sp>
            <p:sp>
              <p:nvSpPr>
                <p:cNvPr id="26848" name="Freeform 111">
                  <a:extLst>
                    <a:ext uri="{FF2B5EF4-FFF2-40B4-BE49-F238E27FC236}">
                      <a16:creationId xmlns:a16="http://schemas.microsoft.com/office/drawing/2014/main" id="{ADBF0BB4-15BE-4D5A-813B-C99419EE00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42" y="1696"/>
                  <a:ext cx="17" cy="21"/>
                </a:xfrm>
                <a:custGeom>
                  <a:avLst/>
                  <a:gdLst>
                    <a:gd name="T0" fmla="*/ 17 w 77"/>
                    <a:gd name="T1" fmla="*/ 18 h 93"/>
                    <a:gd name="T2" fmla="*/ 14 w 77"/>
                    <a:gd name="T3" fmla="*/ 21 h 93"/>
                    <a:gd name="T4" fmla="*/ 0 w 77"/>
                    <a:gd name="T5" fmla="*/ 3 h 93"/>
                    <a:gd name="T6" fmla="*/ 3 w 77"/>
                    <a:gd name="T7" fmla="*/ 0 h 93"/>
                    <a:gd name="T8" fmla="*/ 17 w 77"/>
                    <a:gd name="T9" fmla="*/ 18 h 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7"/>
                    <a:gd name="T16" fmla="*/ 0 h 93"/>
                    <a:gd name="T17" fmla="*/ 77 w 77"/>
                    <a:gd name="T18" fmla="*/ 93 h 9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7" h="93">
                      <a:moveTo>
                        <a:pt x="76" y="80"/>
                      </a:moveTo>
                      <a:lnTo>
                        <a:pt x="64" y="92"/>
                      </a:lnTo>
                      <a:lnTo>
                        <a:pt x="0" y="12"/>
                      </a:lnTo>
                      <a:lnTo>
                        <a:pt x="12" y="0"/>
                      </a:lnTo>
                      <a:lnTo>
                        <a:pt x="76" y="80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endParaRPr lang="cs-CZ" altLang="en-US"/>
                </a:p>
              </p:txBody>
            </p:sp>
            <p:sp>
              <p:nvSpPr>
                <p:cNvPr id="26849" name="Freeform 112">
                  <a:extLst>
                    <a:ext uri="{FF2B5EF4-FFF2-40B4-BE49-F238E27FC236}">
                      <a16:creationId xmlns:a16="http://schemas.microsoft.com/office/drawing/2014/main" id="{CE12AB9E-0FA9-477D-BA7C-60578B4F0C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4" y="1701"/>
                  <a:ext cx="20" cy="24"/>
                </a:xfrm>
                <a:custGeom>
                  <a:avLst/>
                  <a:gdLst>
                    <a:gd name="T0" fmla="*/ 20 w 86"/>
                    <a:gd name="T1" fmla="*/ 18 h 106"/>
                    <a:gd name="T2" fmla="*/ 14 w 86"/>
                    <a:gd name="T3" fmla="*/ 24 h 106"/>
                    <a:gd name="T4" fmla="*/ 0 w 86"/>
                    <a:gd name="T5" fmla="*/ 6 h 106"/>
                    <a:gd name="T6" fmla="*/ 5 w 86"/>
                    <a:gd name="T7" fmla="*/ 0 h 106"/>
                    <a:gd name="T8" fmla="*/ 20 w 86"/>
                    <a:gd name="T9" fmla="*/ 18 h 10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6"/>
                    <a:gd name="T16" fmla="*/ 0 h 106"/>
                    <a:gd name="T17" fmla="*/ 86 w 86"/>
                    <a:gd name="T18" fmla="*/ 106 h 10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6" h="106">
                      <a:moveTo>
                        <a:pt x="85" y="80"/>
                      </a:moveTo>
                      <a:lnTo>
                        <a:pt x="62" y="105"/>
                      </a:lnTo>
                      <a:lnTo>
                        <a:pt x="0" y="26"/>
                      </a:lnTo>
                      <a:lnTo>
                        <a:pt x="22" y="0"/>
                      </a:lnTo>
                      <a:lnTo>
                        <a:pt x="85" y="80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endParaRPr lang="cs-CZ" altLang="en-US"/>
                </a:p>
              </p:txBody>
            </p:sp>
          </p:grpSp>
          <p:grpSp>
            <p:nvGrpSpPr>
              <p:cNvPr id="26800" name="Group 113">
                <a:extLst>
                  <a:ext uri="{FF2B5EF4-FFF2-40B4-BE49-F238E27FC236}">
                    <a16:creationId xmlns:a16="http://schemas.microsoft.com/office/drawing/2014/main" id="{7B4BCF27-E549-4101-9F36-C96611A326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07" y="1705"/>
                <a:ext cx="102" cy="90"/>
                <a:chOff x="5007" y="1705"/>
                <a:chExt cx="102" cy="90"/>
              </a:xfrm>
            </p:grpSpPr>
            <p:sp>
              <p:nvSpPr>
                <p:cNvPr id="26844" name="Freeform 114">
                  <a:extLst>
                    <a:ext uri="{FF2B5EF4-FFF2-40B4-BE49-F238E27FC236}">
                      <a16:creationId xmlns:a16="http://schemas.microsoft.com/office/drawing/2014/main" id="{0A607564-AB8F-4298-A96A-B3F428DE6F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23" y="1717"/>
                  <a:ext cx="87" cy="79"/>
                </a:xfrm>
                <a:custGeom>
                  <a:avLst/>
                  <a:gdLst>
                    <a:gd name="T0" fmla="*/ 12 w 384"/>
                    <a:gd name="T1" fmla="*/ 0 h 347"/>
                    <a:gd name="T2" fmla="*/ 69 w 384"/>
                    <a:gd name="T3" fmla="*/ 49 h 347"/>
                    <a:gd name="T4" fmla="*/ 76 w 384"/>
                    <a:gd name="T5" fmla="*/ 39 h 347"/>
                    <a:gd name="T6" fmla="*/ 87 w 384"/>
                    <a:gd name="T7" fmla="*/ 79 h 347"/>
                    <a:gd name="T8" fmla="*/ 50 w 384"/>
                    <a:gd name="T9" fmla="*/ 77 h 347"/>
                    <a:gd name="T10" fmla="*/ 56 w 384"/>
                    <a:gd name="T11" fmla="*/ 68 h 347"/>
                    <a:gd name="T12" fmla="*/ 0 w 384"/>
                    <a:gd name="T13" fmla="*/ 19 h 347"/>
                    <a:gd name="T14" fmla="*/ 12 w 384"/>
                    <a:gd name="T15" fmla="*/ 0 h 34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84"/>
                    <a:gd name="T25" fmla="*/ 0 h 347"/>
                    <a:gd name="T26" fmla="*/ 384 w 384"/>
                    <a:gd name="T27" fmla="*/ 347 h 347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84" h="347">
                      <a:moveTo>
                        <a:pt x="55" y="0"/>
                      </a:moveTo>
                      <a:lnTo>
                        <a:pt x="305" y="217"/>
                      </a:lnTo>
                      <a:lnTo>
                        <a:pt x="334" y="171"/>
                      </a:lnTo>
                      <a:lnTo>
                        <a:pt x="383" y="346"/>
                      </a:lnTo>
                      <a:lnTo>
                        <a:pt x="221" y="340"/>
                      </a:lnTo>
                      <a:lnTo>
                        <a:pt x="249" y="298"/>
                      </a:lnTo>
                      <a:lnTo>
                        <a:pt x="0" y="83"/>
                      </a:lnTo>
                      <a:lnTo>
                        <a:pt x="55" y="0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endParaRPr lang="cs-CZ" altLang="en-US"/>
                </a:p>
              </p:txBody>
            </p:sp>
            <p:sp>
              <p:nvSpPr>
                <p:cNvPr id="26845" name="Freeform 115">
                  <a:extLst>
                    <a:ext uri="{FF2B5EF4-FFF2-40B4-BE49-F238E27FC236}">
                      <a16:creationId xmlns:a16="http://schemas.microsoft.com/office/drawing/2014/main" id="{2075F52E-B693-4005-9FE7-1F4EDBA9A0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07" y="1705"/>
                  <a:ext cx="15" cy="22"/>
                </a:xfrm>
                <a:custGeom>
                  <a:avLst/>
                  <a:gdLst>
                    <a:gd name="T0" fmla="*/ 12 w 68"/>
                    <a:gd name="T1" fmla="*/ 0 h 96"/>
                    <a:gd name="T2" fmla="*/ 15 w 68"/>
                    <a:gd name="T3" fmla="*/ 2 h 96"/>
                    <a:gd name="T4" fmla="*/ 3 w 68"/>
                    <a:gd name="T5" fmla="*/ 22 h 96"/>
                    <a:gd name="T6" fmla="*/ 0 w 68"/>
                    <a:gd name="T7" fmla="*/ 19 h 96"/>
                    <a:gd name="T8" fmla="*/ 12 w 68"/>
                    <a:gd name="T9" fmla="*/ 0 h 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8"/>
                    <a:gd name="T16" fmla="*/ 0 h 96"/>
                    <a:gd name="T17" fmla="*/ 68 w 68"/>
                    <a:gd name="T18" fmla="*/ 96 h 9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8" h="96">
                      <a:moveTo>
                        <a:pt x="55" y="0"/>
                      </a:moveTo>
                      <a:lnTo>
                        <a:pt x="67" y="9"/>
                      </a:lnTo>
                      <a:lnTo>
                        <a:pt x="14" y="95"/>
                      </a:lnTo>
                      <a:lnTo>
                        <a:pt x="0" y="82"/>
                      </a:lnTo>
                      <a:lnTo>
                        <a:pt x="55" y="0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endParaRPr lang="cs-CZ" altLang="en-US"/>
                </a:p>
              </p:txBody>
            </p:sp>
            <p:sp>
              <p:nvSpPr>
                <p:cNvPr id="26846" name="Freeform 116">
                  <a:extLst>
                    <a:ext uri="{FF2B5EF4-FFF2-40B4-BE49-F238E27FC236}">
                      <a16:creationId xmlns:a16="http://schemas.microsoft.com/office/drawing/2014/main" id="{D1973BDB-E9E4-415B-8A22-9FCEEF763D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14" y="1709"/>
                  <a:ext cx="18" cy="25"/>
                </a:xfrm>
                <a:custGeom>
                  <a:avLst/>
                  <a:gdLst>
                    <a:gd name="T0" fmla="*/ 12 w 81"/>
                    <a:gd name="T1" fmla="*/ 0 h 111"/>
                    <a:gd name="T2" fmla="*/ 18 w 81"/>
                    <a:gd name="T3" fmla="*/ 5 h 111"/>
                    <a:gd name="T4" fmla="*/ 6 w 81"/>
                    <a:gd name="T5" fmla="*/ 25 h 111"/>
                    <a:gd name="T6" fmla="*/ 0 w 81"/>
                    <a:gd name="T7" fmla="*/ 19 h 111"/>
                    <a:gd name="T8" fmla="*/ 12 w 81"/>
                    <a:gd name="T9" fmla="*/ 0 h 11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1"/>
                    <a:gd name="T16" fmla="*/ 0 h 111"/>
                    <a:gd name="T17" fmla="*/ 81 w 81"/>
                    <a:gd name="T18" fmla="*/ 111 h 11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1" h="111">
                      <a:moveTo>
                        <a:pt x="53" y="0"/>
                      </a:moveTo>
                      <a:lnTo>
                        <a:pt x="80" y="23"/>
                      </a:lnTo>
                      <a:lnTo>
                        <a:pt x="25" y="110"/>
                      </a:lnTo>
                      <a:lnTo>
                        <a:pt x="0" y="86"/>
                      </a:lnTo>
                      <a:lnTo>
                        <a:pt x="53" y="0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endParaRPr lang="cs-CZ" altLang="en-US"/>
                </a:p>
              </p:txBody>
            </p:sp>
          </p:grpSp>
          <p:grpSp>
            <p:nvGrpSpPr>
              <p:cNvPr id="26801" name="Group 117">
                <a:extLst>
                  <a:ext uri="{FF2B5EF4-FFF2-40B4-BE49-F238E27FC236}">
                    <a16:creationId xmlns:a16="http://schemas.microsoft.com/office/drawing/2014/main" id="{5D9DA24B-18D4-4C06-832D-8412C5515BA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01" y="1330"/>
                <a:ext cx="91" cy="101"/>
                <a:chOff x="4401" y="1330"/>
                <a:chExt cx="91" cy="101"/>
              </a:xfrm>
            </p:grpSpPr>
            <p:sp>
              <p:nvSpPr>
                <p:cNvPr id="26841" name="Freeform 118">
                  <a:extLst>
                    <a:ext uri="{FF2B5EF4-FFF2-40B4-BE49-F238E27FC236}">
                      <a16:creationId xmlns:a16="http://schemas.microsoft.com/office/drawing/2014/main" id="{3F011216-5446-4B45-AF29-F69E1732F5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01" y="1330"/>
                  <a:ext cx="80" cy="88"/>
                </a:xfrm>
                <a:custGeom>
                  <a:avLst/>
                  <a:gdLst>
                    <a:gd name="T0" fmla="*/ 65 w 351"/>
                    <a:gd name="T1" fmla="*/ 88 h 386"/>
                    <a:gd name="T2" fmla="*/ 14 w 351"/>
                    <a:gd name="T3" fmla="*/ 32 h 386"/>
                    <a:gd name="T4" fmla="*/ 7 w 351"/>
                    <a:gd name="T5" fmla="*/ 41 h 386"/>
                    <a:gd name="T6" fmla="*/ 0 w 351"/>
                    <a:gd name="T7" fmla="*/ 0 h 386"/>
                    <a:gd name="T8" fmla="*/ 36 w 351"/>
                    <a:gd name="T9" fmla="*/ 6 h 386"/>
                    <a:gd name="T10" fmla="*/ 29 w 351"/>
                    <a:gd name="T11" fmla="*/ 14 h 386"/>
                    <a:gd name="T12" fmla="*/ 80 w 351"/>
                    <a:gd name="T13" fmla="*/ 70 h 386"/>
                    <a:gd name="T14" fmla="*/ 65 w 351"/>
                    <a:gd name="T15" fmla="*/ 88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51"/>
                    <a:gd name="T25" fmla="*/ 0 h 386"/>
                    <a:gd name="T26" fmla="*/ 351 w 351"/>
                    <a:gd name="T27" fmla="*/ 386 h 38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51" h="386">
                      <a:moveTo>
                        <a:pt x="284" y="385"/>
                      </a:moveTo>
                      <a:lnTo>
                        <a:pt x="63" y="142"/>
                      </a:lnTo>
                      <a:lnTo>
                        <a:pt x="29" y="182"/>
                      </a:lnTo>
                      <a:lnTo>
                        <a:pt x="0" y="0"/>
                      </a:lnTo>
                      <a:lnTo>
                        <a:pt x="159" y="25"/>
                      </a:lnTo>
                      <a:lnTo>
                        <a:pt x="127" y="63"/>
                      </a:lnTo>
                      <a:lnTo>
                        <a:pt x="350" y="306"/>
                      </a:lnTo>
                      <a:lnTo>
                        <a:pt x="284" y="385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endParaRPr lang="cs-CZ" altLang="en-US"/>
                </a:p>
              </p:txBody>
            </p:sp>
            <p:sp>
              <p:nvSpPr>
                <p:cNvPr id="26842" name="Freeform 119">
                  <a:extLst>
                    <a:ext uri="{FF2B5EF4-FFF2-40B4-BE49-F238E27FC236}">
                      <a16:creationId xmlns:a16="http://schemas.microsoft.com/office/drawing/2014/main" id="{771EF1F5-E174-4335-8FC2-83EA2F4C63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76" y="1411"/>
                  <a:ext cx="17" cy="21"/>
                </a:xfrm>
                <a:custGeom>
                  <a:avLst/>
                  <a:gdLst>
                    <a:gd name="T0" fmla="*/ 3 w 75"/>
                    <a:gd name="T1" fmla="*/ 21 h 94"/>
                    <a:gd name="T2" fmla="*/ 0 w 75"/>
                    <a:gd name="T3" fmla="*/ 18 h 94"/>
                    <a:gd name="T4" fmla="*/ 15 w 75"/>
                    <a:gd name="T5" fmla="*/ 0 h 94"/>
                    <a:gd name="T6" fmla="*/ 17 w 75"/>
                    <a:gd name="T7" fmla="*/ 3 h 94"/>
                    <a:gd name="T8" fmla="*/ 3 w 75"/>
                    <a:gd name="T9" fmla="*/ 21 h 9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"/>
                    <a:gd name="T16" fmla="*/ 0 h 94"/>
                    <a:gd name="T17" fmla="*/ 75 w 75"/>
                    <a:gd name="T18" fmla="*/ 94 h 9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" h="94">
                      <a:moveTo>
                        <a:pt x="12" y="93"/>
                      </a:moveTo>
                      <a:lnTo>
                        <a:pt x="0" y="79"/>
                      </a:lnTo>
                      <a:lnTo>
                        <a:pt x="65" y="0"/>
                      </a:lnTo>
                      <a:lnTo>
                        <a:pt x="74" y="15"/>
                      </a:lnTo>
                      <a:lnTo>
                        <a:pt x="12" y="93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endParaRPr lang="cs-CZ" altLang="en-US"/>
                </a:p>
              </p:txBody>
            </p:sp>
            <p:sp>
              <p:nvSpPr>
                <p:cNvPr id="26843" name="Freeform 120">
                  <a:extLst>
                    <a:ext uri="{FF2B5EF4-FFF2-40B4-BE49-F238E27FC236}">
                      <a16:creationId xmlns:a16="http://schemas.microsoft.com/office/drawing/2014/main" id="{960D44E9-DE1E-4682-9112-097EA34956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68" y="1402"/>
                  <a:ext cx="20" cy="24"/>
                </a:xfrm>
                <a:custGeom>
                  <a:avLst/>
                  <a:gdLst>
                    <a:gd name="T0" fmla="*/ 5 w 88"/>
                    <a:gd name="T1" fmla="*/ 24 h 107"/>
                    <a:gd name="T2" fmla="*/ 0 w 88"/>
                    <a:gd name="T3" fmla="*/ 18 h 107"/>
                    <a:gd name="T4" fmla="*/ 15 w 88"/>
                    <a:gd name="T5" fmla="*/ 0 h 107"/>
                    <a:gd name="T6" fmla="*/ 20 w 88"/>
                    <a:gd name="T7" fmla="*/ 6 h 107"/>
                    <a:gd name="T8" fmla="*/ 5 w 88"/>
                    <a:gd name="T9" fmla="*/ 24 h 10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8"/>
                    <a:gd name="T16" fmla="*/ 0 h 107"/>
                    <a:gd name="T17" fmla="*/ 88 w 88"/>
                    <a:gd name="T18" fmla="*/ 107 h 10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8" h="107">
                      <a:moveTo>
                        <a:pt x="21" y="106"/>
                      </a:moveTo>
                      <a:lnTo>
                        <a:pt x="0" y="79"/>
                      </a:lnTo>
                      <a:lnTo>
                        <a:pt x="64" y="0"/>
                      </a:lnTo>
                      <a:lnTo>
                        <a:pt x="87" y="26"/>
                      </a:lnTo>
                      <a:lnTo>
                        <a:pt x="21" y="106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endParaRPr lang="cs-CZ" altLang="en-US"/>
                </a:p>
              </p:txBody>
            </p:sp>
          </p:grpSp>
          <p:grpSp>
            <p:nvGrpSpPr>
              <p:cNvPr id="26802" name="Group 121">
                <a:extLst>
                  <a:ext uri="{FF2B5EF4-FFF2-40B4-BE49-F238E27FC236}">
                    <a16:creationId xmlns:a16="http://schemas.microsoft.com/office/drawing/2014/main" id="{DCBC22F2-82BD-4997-B9C2-60C572DAA6B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44" y="1242"/>
                <a:ext cx="56" cy="133"/>
                <a:chOff x="4544" y="1242"/>
                <a:chExt cx="56" cy="133"/>
              </a:xfrm>
            </p:grpSpPr>
            <p:sp>
              <p:nvSpPr>
                <p:cNvPr id="26838" name="Freeform 122">
                  <a:extLst>
                    <a:ext uri="{FF2B5EF4-FFF2-40B4-BE49-F238E27FC236}">
                      <a16:creationId xmlns:a16="http://schemas.microsoft.com/office/drawing/2014/main" id="{20B436E5-938F-4552-8B1F-B70841DF14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44" y="1242"/>
                  <a:ext cx="51" cy="115"/>
                </a:xfrm>
                <a:custGeom>
                  <a:avLst/>
                  <a:gdLst>
                    <a:gd name="T0" fmla="*/ 31 w 226"/>
                    <a:gd name="T1" fmla="*/ 115 h 506"/>
                    <a:gd name="T2" fmla="*/ 10 w 226"/>
                    <a:gd name="T3" fmla="*/ 36 h 506"/>
                    <a:gd name="T4" fmla="*/ 0 w 226"/>
                    <a:gd name="T5" fmla="*/ 40 h 506"/>
                    <a:gd name="T6" fmla="*/ 11 w 226"/>
                    <a:gd name="T7" fmla="*/ 0 h 506"/>
                    <a:gd name="T8" fmla="*/ 39 w 226"/>
                    <a:gd name="T9" fmla="*/ 26 h 506"/>
                    <a:gd name="T10" fmla="*/ 29 w 226"/>
                    <a:gd name="T11" fmla="*/ 29 h 506"/>
                    <a:gd name="T12" fmla="*/ 51 w 226"/>
                    <a:gd name="T13" fmla="*/ 108 h 506"/>
                    <a:gd name="T14" fmla="*/ 31 w 226"/>
                    <a:gd name="T15" fmla="*/ 115 h 50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26"/>
                    <a:gd name="T25" fmla="*/ 0 h 506"/>
                    <a:gd name="T26" fmla="*/ 226 w 226"/>
                    <a:gd name="T27" fmla="*/ 506 h 50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26" h="506">
                      <a:moveTo>
                        <a:pt x="138" y="505"/>
                      </a:moveTo>
                      <a:lnTo>
                        <a:pt x="43" y="160"/>
                      </a:lnTo>
                      <a:lnTo>
                        <a:pt x="0" y="175"/>
                      </a:lnTo>
                      <a:lnTo>
                        <a:pt x="48" y="0"/>
                      </a:lnTo>
                      <a:lnTo>
                        <a:pt x="174" y="114"/>
                      </a:lnTo>
                      <a:lnTo>
                        <a:pt x="129" y="127"/>
                      </a:lnTo>
                      <a:lnTo>
                        <a:pt x="225" y="473"/>
                      </a:lnTo>
                      <a:lnTo>
                        <a:pt x="138" y="505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endParaRPr lang="cs-CZ" altLang="en-US"/>
                </a:p>
              </p:txBody>
            </p:sp>
            <p:sp>
              <p:nvSpPr>
                <p:cNvPr id="26839" name="Freeform 123">
                  <a:extLst>
                    <a:ext uri="{FF2B5EF4-FFF2-40B4-BE49-F238E27FC236}">
                      <a16:creationId xmlns:a16="http://schemas.microsoft.com/office/drawing/2014/main" id="{30903F9E-7C30-4614-B677-124760A827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79" y="1366"/>
                  <a:ext cx="22" cy="10"/>
                </a:xfrm>
                <a:custGeom>
                  <a:avLst/>
                  <a:gdLst>
                    <a:gd name="T0" fmla="*/ 0 w 95"/>
                    <a:gd name="T1" fmla="*/ 10 h 46"/>
                    <a:gd name="T2" fmla="*/ 0 w 95"/>
                    <a:gd name="T3" fmla="*/ 6 h 46"/>
                    <a:gd name="T4" fmla="*/ 20 w 95"/>
                    <a:gd name="T5" fmla="*/ 0 h 46"/>
                    <a:gd name="T6" fmla="*/ 22 w 95"/>
                    <a:gd name="T7" fmla="*/ 4 h 46"/>
                    <a:gd name="T8" fmla="*/ 0 w 95"/>
                    <a:gd name="T9" fmla="*/ 10 h 4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5"/>
                    <a:gd name="T16" fmla="*/ 0 h 46"/>
                    <a:gd name="T17" fmla="*/ 95 w 95"/>
                    <a:gd name="T18" fmla="*/ 46 h 4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5" h="46">
                      <a:moveTo>
                        <a:pt x="0" y="45"/>
                      </a:moveTo>
                      <a:lnTo>
                        <a:pt x="2" y="28"/>
                      </a:lnTo>
                      <a:lnTo>
                        <a:pt x="86" y="0"/>
                      </a:lnTo>
                      <a:lnTo>
                        <a:pt x="94" y="18"/>
                      </a:lnTo>
                      <a:lnTo>
                        <a:pt x="0" y="45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endParaRPr lang="cs-CZ" altLang="en-US"/>
                </a:p>
              </p:txBody>
            </p:sp>
            <p:sp>
              <p:nvSpPr>
                <p:cNvPr id="26840" name="Freeform 124">
                  <a:extLst>
                    <a:ext uri="{FF2B5EF4-FFF2-40B4-BE49-F238E27FC236}">
                      <a16:creationId xmlns:a16="http://schemas.microsoft.com/office/drawing/2014/main" id="{B385438D-9602-4F42-B998-006A6DFE15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76" y="1354"/>
                  <a:ext cx="22" cy="16"/>
                </a:xfrm>
                <a:custGeom>
                  <a:avLst/>
                  <a:gdLst>
                    <a:gd name="T0" fmla="*/ 2 w 99"/>
                    <a:gd name="T1" fmla="*/ 16 h 70"/>
                    <a:gd name="T2" fmla="*/ 0 w 99"/>
                    <a:gd name="T3" fmla="*/ 8 h 70"/>
                    <a:gd name="T4" fmla="*/ 20 w 99"/>
                    <a:gd name="T5" fmla="*/ 0 h 70"/>
                    <a:gd name="T6" fmla="*/ 22 w 99"/>
                    <a:gd name="T7" fmla="*/ 8 h 70"/>
                    <a:gd name="T8" fmla="*/ 2 w 99"/>
                    <a:gd name="T9" fmla="*/ 16 h 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9"/>
                    <a:gd name="T16" fmla="*/ 0 h 70"/>
                    <a:gd name="T17" fmla="*/ 99 w 99"/>
                    <a:gd name="T18" fmla="*/ 70 h 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9" h="70">
                      <a:moveTo>
                        <a:pt x="11" y="69"/>
                      </a:moveTo>
                      <a:lnTo>
                        <a:pt x="0" y="33"/>
                      </a:lnTo>
                      <a:lnTo>
                        <a:pt x="91" y="0"/>
                      </a:lnTo>
                      <a:lnTo>
                        <a:pt x="98" y="36"/>
                      </a:lnTo>
                      <a:lnTo>
                        <a:pt x="11" y="69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endParaRPr lang="cs-CZ" altLang="en-US"/>
                </a:p>
              </p:txBody>
            </p:sp>
          </p:grpSp>
          <p:grpSp>
            <p:nvGrpSpPr>
              <p:cNvPr id="26803" name="Group 125">
                <a:extLst>
                  <a:ext uri="{FF2B5EF4-FFF2-40B4-BE49-F238E27FC236}">
                    <a16:creationId xmlns:a16="http://schemas.microsoft.com/office/drawing/2014/main" id="{E845FA40-C371-4A52-AC8A-D2C3475C7A5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01" y="1353"/>
                <a:ext cx="89" cy="103"/>
                <a:chOff x="5001" y="1353"/>
                <a:chExt cx="89" cy="103"/>
              </a:xfrm>
            </p:grpSpPr>
            <p:sp>
              <p:nvSpPr>
                <p:cNvPr id="26835" name="Freeform 126">
                  <a:extLst>
                    <a:ext uri="{FF2B5EF4-FFF2-40B4-BE49-F238E27FC236}">
                      <a16:creationId xmlns:a16="http://schemas.microsoft.com/office/drawing/2014/main" id="{7ED586A0-5404-42F1-8FCD-E474A8879D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14" y="1353"/>
                  <a:ext cx="78" cy="90"/>
                </a:xfrm>
                <a:custGeom>
                  <a:avLst/>
                  <a:gdLst>
                    <a:gd name="T0" fmla="*/ 0 w 342"/>
                    <a:gd name="T1" fmla="*/ 72 h 397"/>
                    <a:gd name="T2" fmla="*/ 49 w 342"/>
                    <a:gd name="T3" fmla="*/ 15 h 397"/>
                    <a:gd name="T4" fmla="*/ 42 w 342"/>
                    <a:gd name="T5" fmla="*/ 7 h 397"/>
                    <a:gd name="T6" fmla="*/ 78 w 342"/>
                    <a:gd name="T7" fmla="*/ 0 h 397"/>
                    <a:gd name="T8" fmla="*/ 73 w 342"/>
                    <a:gd name="T9" fmla="*/ 42 h 397"/>
                    <a:gd name="T10" fmla="*/ 65 w 342"/>
                    <a:gd name="T11" fmla="*/ 34 h 397"/>
                    <a:gd name="T12" fmla="*/ 15 w 342"/>
                    <a:gd name="T13" fmla="*/ 90 h 397"/>
                    <a:gd name="T14" fmla="*/ 0 w 342"/>
                    <a:gd name="T15" fmla="*/ 72 h 39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42"/>
                    <a:gd name="T25" fmla="*/ 0 h 397"/>
                    <a:gd name="T26" fmla="*/ 342 w 342"/>
                    <a:gd name="T27" fmla="*/ 397 h 397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42" h="397">
                      <a:moveTo>
                        <a:pt x="0" y="316"/>
                      </a:moveTo>
                      <a:lnTo>
                        <a:pt x="217" y="68"/>
                      </a:lnTo>
                      <a:lnTo>
                        <a:pt x="182" y="30"/>
                      </a:lnTo>
                      <a:lnTo>
                        <a:pt x="341" y="0"/>
                      </a:lnTo>
                      <a:lnTo>
                        <a:pt x="318" y="186"/>
                      </a:lnTo>
                      <a:lnTo>
                        <a:pt x="285" y="148"/>
                      </a:lnTo>
                      <a:lnTo>
                        <a:pt x="67" y="396"/>
                      </a:lnTo>
                      <a:lnTo>
                        <a:pt x="0" y="316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endParaRPr lang="cs-CZ" altLang="en-US"/>
                </a:p>
              </p:txBody>
            </p:sp>
            <p:sp>
              <p:nvSpPr>
                <p:cNvPr id="26836" name="Freeform 127">
                  <a:extLst>
                    <a:ext uri="{FF2B5EF4-FFF2-40B4-BE49-F238E27FC236}">
                      <a16:creationId xmlns:a16="http://schemas.microsoft.com/office/drawing/2014/main" id="{0999FDC4-A8E0-45DE-985E-9219E4A906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01" y="1437"/>
                  <a:ext cx="18" cy="21"/>
                </a:xfrm>
                <a:custGeom>
                  <a:avLst/>
                  <a:gdLst>
                    <a:gd name="T0" fmla="*/ 0 w 79"/>
                    <a:gd name="T1" fmla="*/ 3 h 91"/>
                    <a:gd name="T2" fmla="*/ 2 w 79"/>
                    <a:gd name="T3" fmla="*/ 0 h 91"/>
                    <a:gd name="T4" fmla="*/ 18 w 79"/>
                    <a:gd name="T5" fmla="*/ 18 h 91"/>
                    <a:gd name="T6" fmla="*/ 15 w 79"/>
                    <a:gd name="T7" fmla="*/ 21 h 91"/>
                    <a:gd name="T8" fmla="*/ 0 w 79"/>
                    <a:gd name="T9" fmla="*/ 3 h 9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9"/>
                    <a:gd name="T16" fmla="*/ 0 h 91"/>
                    <a:gd name="T17" fmla="*/ 79 w 79"/>
                    <a:gd name="T18" fmla="*/ 91 h 9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9" h="91">
                      <a:moveTo>
                        <a:pt x="0" y="12"/>
                      </a:moveTo>
                      <a:lnTo>
                        <a:pt x="9" y="0"/>
                      </a:lnTo>
                      <a:lnTo>
                        <a:pt x="78" y="78"/>
                      </a:lnTo>
                      <a:lnTo>
                        <a:pt x="67" y="90"/>
                      </a:lnTo>
                      <a:lnTo>
                        <a:pt x="0" y="12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endParaRPr lang="cs-CZ" altLang="en-US"/>
                </a:p>
              </p:txBody>
            </p:sp>
            <p:sp>
              <p:nvSpPr>
                <p:cNvPr id="26837" name="Freeform 128">
                  <a:extLst>
                    <a:ext uri="{FF2B5EF4-FFF2-40B4-BE49-F238E27FC236}">
                      <a16:creationId xmlns:a16="http://schemas.microsoft.com/office/drawing/2014/main" id="{85BE51D5-1912-46AF-8F69-C30DF36A10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06" y="1427"/>
                  <a:ext cx="21" cy="25"/>
                </a:xfrm>
                <a:custGeom>
                  <a:avLst/>
                  <a:gdLst>
                    <a:gd name="T0" fmla="*/ 0 w 92"/>
                    <a:gd name="T1" fmla="*/ 6 h 110"/>
                    <a:gd name="T2" fmla="*/ 5 w 92"/>
                    <a:gd name="T3" fmla="*/ 0 h 110"/>
                    <a:gd name="T4" fmla="*/ 21 w 92"/>
                    <a:gd name="T5" fmla="*/ 18 h 110"/>
                    <a:gd name="T6" fmla="*/ 15 w 92"/>
                    <a:gd name="T7" fmla="*/ 25 h 110"/>
                    <a:gd name="T8" fmla="*/ 0 w 92"/>
                    <a:gd name="T9" fmla="*/ 6 h 11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2"/>
                    <a:gd name="T16" fmla="*/ 0 h 110"/>
                    <a:gd name="T17" fmla="*/ 92 w 92"/>
                    <a:gd name="T18" fmla="*/ 110 h 11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2" h="110">
                      <a:moveTo>
                        <a:pt x="0" y="26"/>
                      </a:moveTo>
                      <a:lnTo>
                        <a:pt x="23" y="0"/>
                      </a:lnTo>
                      <a:lnTo>
                        <a:pt x="91" y="81"/>
                      </a:lnTo>
                      <a:lnTo>
                        <a:pt x="66" y="109"/>
                      </a:lnTo>
                      <a:lnTo>
                        <a:pt x="0" y="26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endParaRPr lang="cs-CZ" altLang="en-US"/>
                </a:p>
              </p:txBody>
            </p:sp>
          </p:grpSp>
          <p:grpSp>
            <p:nvGrpSpPr>
              <p:cNvPr id="26804" name="Group 129">
                <a:extLst>
                  <a:ext uri="{FF2B5EF4-FFF2-40B4-BE49-F238E27FC236}">
                    <a16:creationId xmlns:a16="http://schemas.microsoft.com/office/drawing/2014/main" id="{AEB3AFCC-12A0-414F-A502-F450626046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22" y="1795"/>
                <a:ext cx="41" cy="138"/>
                <a:chOff x="4722" y="1795"/>
                <a:chExt cx="41" cy="138"/>
              </a:xfrm>
            </p:grpSpPr>
            <p:sp>
              <p:nvSpPr>
                <p:cNvPr id="26832" name="Freeform 130">
                  <a:extLst>
                    <a:ext uri="{FF2B5EF4-FFF2-40B4-BE49-F238E27FC236}">
                      <a16:creationId xmlns:a16="http://schemas.microsoft.com/office/drawing/2014/main" id="{69D135BD-33D3-41BB-B0A3-5161CEAFA1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22" y="1814"/>
                  <a:ext cx="42" cy="120"/>
                </a:xfrm>
                <a:custGeom>
                  <a:avLst/>
                  <a:gdLst>
                    <a:gd name="T0" fmla="*/ 28 w 187"/>
                    <a:gd name="T1" fmla="*/ 1 h 530"/>
                    <a:gd name="T2" fmla="*/ 33 w 187"/>
                    <a:gd name="T3" fmla="*/ 83 h 530"/>
                    <a:gd name="T4" fmla="*/ 42 w 187"/>
                    <a:gd name="T5" fmla="*/ 85 h 530"/>
                    <a:gd name="T6" fmla="*/ 19 w 187"/>
                    <a:gd name="T7" fmla="*/ 120 h 530"/>
                    <a:gd name="T8" fmla="*/ 0 w 187"/>
                    <a:gd name="T9" fmla="*/ 85 h 530"/>
                    <a:gd name="T10" fmla="*/ 12 w 187"/>
                    <a:gd name="T11" fmla="*/ 83 h 530"/>
                    <a:gd name="T12" fmla="*/ 7 w 187"/>
                    <a:gd name="T13" fmla="*/ 0 h 530"/>
                    <a:gd name="T14" fmla="*/ 28 w 187"/>
                    <a:gd name="T15" fmla="*/ 1 h 53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87"/>
                    <a:gd name="T25" fmla="*/ 0 h 530"/>
                    <a:gd name="T26" fmla="*/ 187 w 187"/>
                    <a:gd name="T27" fmla="*/ 530 h 53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87" h="530">
                      <a:moveTo>
                        <a:pt x="125" y="5"/>
                      </a:moveTo>
                      <a:lnTo>
                        <a:pt x="146" y="365"/>
                      </a:lnTo>
                      <a:lnTo>
                        <a:pt x="186" y="375"/>
                      </a:lnTo>
                      <a:lnTo>
                        <a:pt x="84" y="529"/>
                      </a:lnTo>
                      <a:lnTo>
                        <a:pt x="0" y="375"/>
                      </a:lnTo>
                      <a:lnTo>
                        <a:pt x="52" y="365"/>
                      </a:lnTo>
                      <a:lnTo>
                        <a:pt x="32" y="0"/>
                      </a:lnTo>
                      <a:lnTo>
                        <a:pt x="125" y="5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endParaRPr lang="cs-CZ" altLang="en-US"/>
                </a:p>
              </p:txBody>
            </p:sp>
            <p:sp>
              <p:nvSpPr>
                <p:cNvPr id="26833" name="Freeform 131">
                  <a:extLst>
                    <a:ext uri="{FF2B5EF4-FFF2-40B4-BE49-F238E27FC236}">
                      <a16:creationId xmlns:a16="http://schemas.microsoft.com/office/drawing/2014/main" id="{5481A99E-1AD6-4B0C-8768-A755C0B62A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29" y="1795"/>
                  <a:ext cx="21" cy="5"/>
                </a:xfrm>
                <a:custGeom>
                  <a:avLst/>
                  <a:gdLst>
                    <a:gd name="T0" fmla="*/ 21 w 94"/>
                    <a:gd name="T1" fmla="*/ 0 h 21"/>
                    <a:gd name="T2" fmla="*/ 21 w 94"/>
                    <a:gd name="T3" fmla="*/ 5 h 21"/>
                    <a:gd name="T4" fmla="*/ 0 w 94"/>
                    <a:gd name="T5" fmla="*/ 5 h 21"/>
                    <a:gd name="T6" fmla="*/ 0 w 94"/>
                    <a:gd name="T7" fmla="*/ 0 h 21"/>
                    <a:gd name="T8" fmla="*/ 21 w 94"/>
                    <a:gd name="T9" fmla="*/ 0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4"/>
                    <a:gd name="T16" fmla="*/ 0 h 21"/>
                    <a:gd name="T17" fmla="*/ 94 w 94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4" h="21">
                      <a:moveTo>
                        <a:pt x="93" y="0"/>
                      </a:moveTo>
                      <a:lnTo>
                        <a:pt x="93" y="19"/>
                      </a:lnTo>
                      <a:lnTo>
                        <a:pt x="0" y="20"/>
                      </a:lnTo>
                      <a:lnTo>
                        <a:pt x="0" y="1"/>
                      </a:lnTo>
                      <a:lnTo>
                        <a:pt x="93" y="0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endParaRPr lang="cs-CZ" altLang="en-US"/>
                </a:p>
              </p:txBody>
            </p:sp>
            <p:sp>
              <p:nvSpPr>
                <p:cNvPr id="26834" name="Freeform 132">
                  <a:extLst>
                    <a:ext uri="{FF2B5EF4-FFF2-40B4-BE49-F238E27FC236}">
                      <a16:creationId xmlns:a16="http://schemas.microsoft.com/office/drawing/2014/main" id="{356B6C8C-6909-47BA-AADA-753C261642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29" y="1804"/>
                  <a:ext cx="21" cy="9"/>
                </a:xfrm>
                <a:custGeom>
                  <a:avLst/>
                  <a:gdLst>
                    <a:gd name="T0" fmla="*/ 21 w 94"/>
                    <a:gd name="T1" fmla="*/ 0 h 41"/>
                    <a:gd name="T2" fmla="*/ 21 w 94"/>
                    <a:gd name="T3" fmla="*/ 8 h 41"/>
                    <a:gd name="T4" fmla="*/ 0 w 94"/>
                    <a:gd name="T5" fmla="*/ 9 h 41"/>
                    <a:gd name="T6" fmla="*/ 0 w 94"/>
                    <a:gd name="T7" fmla="*/ 0 h 41"/>
                    <a:gd name="T8" fmla="*/ 21 w 94"/>
                    <a:gd name="T9" fmla="*/ 0 h 4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4"/>
                    <a:gd name="T16" fmla="*/ 0 h 41"/>
                    <a:gd name="T17" fmla="*/ 94 w 94"/>
                    <a:gd name="T18" fmla="*/ 41 h 4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4" h="41">
                      <a:moveTo>
                        <a:pt x="93" y="0"/>
                      </a:moveTo>
                      <a:lnTo>
                        <a:pt x="93" y="38"/>
                      </a:lnTo>
                      <a:lnTo>
                        <a:pt x="0" y="40"/>
                      </a:lnTo>
                      <a:lnTo>
                        <a:pt x="0" y="1"/>
                      </a:lnTo>
                      <a:lnTo>
                        <a:pt x="93" y="0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endParaRPr lang="cs-CZ" altLang="en-US"/>
                </a:p>
              </p:txBody>
            </p:sp>
          </p:grpSp>
          <p:grpSp>
            <p:nvGrpSpPr>
              <p:cNvPr id="26805" name="Group 133">
                <a:extLst>
                  <a:ext uri="{FF2B5EF4-FFF2-40B4-BE49-F238E27FC236}">
                    <a16:creationId xmlns:a16="http://schemas.microsoft.com/office/drawing/2014/main" id="{881820CA-6B0B-42D1-9D7F-3FC31A43453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56" y="1553"/>
                <a:ext cx="119" cy="49"/>
                <a:chOff x="5056" y="1553"/>
                <a:chExt cx="119" cy="49"/>
              </a:xfrm>
            </p:grpSpPr>
            <p:sp>
              <p:nvSpPr>
                <p:cNvPr id="26829" name="Freeform 134">
                  <a:extLst>
                    <a:ext uri="{FF2B5EF4-FFF2-40B4-BE49-F238E27FC236}">
                      <a16:creationId xmlns:a16="http://schemas.microsoft.com/office/drawing/2014/main" id="{BD1EA063-B929-4A8C-B768-5954A56B39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80" y="1553"/>
                  <a:ext cx="96" cy="50"/>
                </a:xfrm>
                <a:custGeom>
                  <a:avLst/>
                  <a:gdLst>
                    <a:gd name="T0" fmla="*/ 0 w 422"/>
                    <a:gd name="T1" fmla="*/ 9 h 222"/>
                    <a:gd name="T2" fmla="*/ 71 w 422"/>
                    <a:gd name="T3" fmla="*/ 12 h 222"/>
                    <a:gd name="T4" fmla="*/ 66 w 422"/>
                    <a:gd name="T5" fmla="*/ 0 h 222"/>
                    <a:gd name="T6" fmla="*/ 96 w 422"/>
                    <a:gd name="T7" fmla="*/ 24 h 222"/>
                    <a:gd name="T8" fmla="*/ 65 w 422"/>
                    <a:gd name="T9" fmla="*/ 50 h 222"/>
                    <a:gd name="T10" fmla="*/ 71 w 422"/>
                    <a:gd name="T11" fmla="*/ 35 h 222"/>
                    <a:gd name="T12" fmla="*/ 0 w 422"/>
                    <a:gd name="T13" fmla="*/ 32 h 222"/>
                    <a:gd name="T14" fmla="*/ 0 w 422"/>
                    <a:gd name="T15" fmla="*/ 9 h 22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422"/>
                    <a:gd name="T25" fmla="*/ 0 h 222"/>
                    <a:gd name="T26" fmla="*/ 422 w 422"/>
                    <a:gd name="T27" fmla="*/ 222 h 22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422" h="222">
                      <a:moveTo>
                        <a:pt x="1" y="38"/>
                      </a:moveTo>
                      <a:lnTo>
                        <a:pt x="312" y="53"/>
                      </a:lnTo>
                      <a:lnTo>
                        <a:pt x="289" y="0"/>
                      </a:lnTo>
                      <a:lnTo>
                        <a:pt x="421" y="106"/>
                      </a:lnTo>
                      <a:lnTo>
                        <a:pt x="287" y="221"/>
                      </a:lnTo>
                      <a:lnTo>
                        <a:pt x="310" y="157"/>
                      </a:lnTo>
                      <a:lnTo>
                        <a:pt x="0" y="144"/>
                      </a:lnTo>
                      <a:lnTo>
                        <a:pt x="1" y="38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endParaRPr lang="cs-CZ" altLang="en-US"/>
                </a:p>
              </p:txBody>
            </p:sp>
            <p:sp>
              <p:nvSpPr>
                <p:cNvPr id="26830" name="Freeform 135">
                  <a:extLst>
                    <a:ext uri="{FF2B5EF4-FFF2-40B4-BE49-F238E27FC236}">
                      <a16:creationId xmlns:a16="http://schemas.microsoft.com/office/drawing/2014/main" id="{50868968-CC36-424C-97EE-3A4AF5A781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56" y="1561"/>
                  <a:ext cx="4" cy="24"/>
                </a:xfrm>
                <a:custGeom>
                  <a:avLst/>
                  <a:gdLst>
                    <a:gd name="T0" fmla="*/ 0 w 17"/>
                    <a:gd name="T1" fmla="*/ 0 h 106"/>
                    <a:gd name="T2" fmla="*/ 4 w 17"/>
                    <a:gd name="T3" fmla="*/ 0 h 106"/>
                    <a:gd name="T4" fmla="*/ 4 w 17"/>
                    <a:gd name="T5" fmla="*/ 24 h 106"/>
                    <a:gd name="T6" fmla="*/ 0 w 17"/>
                    <a:gd name="T7" fmla="*/ 24 h 106"/>
                    <a:gd name="T8" fmla="*/ 0 w 17"/>
                    <a:gd name="T9" fmla="*/ 0 h 10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"/>
                    <a:gd name="T16" fmla="*/ 0 h 106"/>
                    <a:gd name="T17" fmla="*/ 17 w 17"/>
                    <a:gd name="T18" fmla="*/ 106 h 10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" h="106">
                      <a:moveTo>
                        <a:pt x="0" y="0"/>
                      </a:moveTo>
                      <a:lnTo>
                        <a:pt x="16" y="0"/>
                      </a:lnTo>
                      <a:lnTo>
                        <a:pt x="16" y="105"/>
                      </a:lnTo>
                      <a:lnTo>
                        <a:pt x="0" y="105"/>
                      </a:lnTo>
                      <a:lnTo>
                        <a:pt x="0" y="0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endParaRPr lang="cs-CZ" altLang="en-US"/>
                </a:p>
              </p:txBody>
            </p:sp>
            <p:sp>
              <p:nvSpPr>
                <p:cNvPr id="26831" name="Freeform 136">
                  <a:extLst>
                    <a:ext uri="{FF2B5EF4-FFF2-40B4-BE49-F238E27FC236}">
                      <a16:creationId xmlns:a16="http://schemas.microsoft.com/office/drawing/2014/main" id="{6CD8FC9A-DF20-4035-8F9E-783D33E3EA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64" y="1561"/>
                  <a:ext cx="8" cy="24"/>
                </a:xfrm>
                <a:custGeom>
                  <a:avLst/>
                  <a:gdLst>
                    <a:gd name="T0" fmla="*/ 0 w 34"/>
                    <a:gd name="T1" fmla="*/ 0 h 108"/>
                    <a:gd name="T2" fmla="*/ 8 w 34"/>
                    <a:gd name="T3" fmla="*/ 0 h 108"/>
                    <a:gd name="T4" fmla="*/ 8 w 34"/>
                    <a:gd name="T5" fmla="*/ 24 h 108"/>
                    <a:gd name="T6" fmla="*/ 0 w 34"/>
                    <a:gd name="T7" fmla="*/ 23 h 108"/>
                    <a:gd name="T8" fmla="*/ 0 w 34"/>
                    <a:gd name="T9" fmla="*/ 0 h 10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4"/>
                    <a:gd name="T16" fmla="*/ 0 h 108"/>
                    <a:gd name="T17" fmla="*/ 34 w 34"/>
                    <a:gd name="T18" fmla="*/ 108 h 10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4" h="108">
                      <a:moveTo>
                        <a:pt x="0" y="0"/>
                      </a:moveTo>
                      <a:lnTo>
                        <a:pt x="33" y="2"/>
                      </a:lnTo>
                      <a:lnTo>
                        <a:pt x="33" y="107"/>
                      </a:lnTo>
                      <a:lnTo>
                        <a:pt x="0" y="105"/>
                      </a:lnTo>
                      <a:lnTo>
                        <a:pt x="0" y="0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endParaRPr lang="cs-CZ" altLang="en-US"/>
                </a:p>
              </p:txBody>
            </p:sp>
          </p:grpSp>
          <p:grpSp>
            <p:nvGrpSpPr>
              <p:cNvPr id="26806" name="Group 137">
                <a:extLst>
                  <a:ext uri="{FF2B5EF4-FFF2-40B4-BE49-F238E27FC236}">
                    <a16:creationId xmlns:a16="http://schemas.microsoft.com/office/drawing/2014/main" id="{81850849-7EC3-4BC8-8DB6-E94D0D6F6A4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80" y="1784"/>
                <a:ext cx="67" cy="128"/>
                <a:chOff x="4880" y="1784"/>
                <a:chExt cx="67" cy="128"/>
              </a:xfrm>
            </p:grpSpPr>
            <p:sp>
              <p:nvSpPr>
                <p:cNvPr id="26826" name="Freeform 138">
                  <a:extLst>
                    <a:ext uri="{FF2B5EF4-FFF2-40B4-BE49-F238E27FC236}">
                      <a16:creationId xmlns:a16="http://schemas.microsoft.com/office/drawing/2014/main" id="{9DCD8D19-7731-472A-B6B8-15BD1B05D5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89" y="1802"/>
                  <a:ext cx="59" cy="111"/>
                </a:xfrm>
                <a:custGeom>
                  <a:avLst/>
                  <a:gdLst>
                    <a:gd name="T0" fmla="*/ 18 w 262"/>
                    <a:gd name="T1" fmla="*/ 0 h 488"/>
                    <a:gd name="T2" fmla="*/ 50 w 262"/>
                    <a:gd name="T3" fmla="*/ 75 h 488"/>
                    <a:gd name="T4" fmla="*/ 59 w 262"/>
                    <a:gd name="T5" fmla="*/ 70 h 488"/>
                    <a:gd name="T6" fmla="*/ 54 w 262"/>
                    <a:gd name="T7" fmla="*/ 111 h 488"/>
                    <a:gd name="T8" fmla="*/ 21 w 262"/>
                    <a:gd name="T9" fmla="*/ 91 h 488"/>
                    <a:gd name="T10" fmla="*/ 31 w 262"/>
                    <a:gd name="T11" fmla="*/ 85 h 488"/>
                    <a:gd name="T12" fmla="*/ 0 w 262"/>
                    <a:gd name="T13" fmla="*/ 12 h 488"/>
                    <a:gd name="T14" fmla="*/ 18 w 262"/>
                    <a:gd name="T15" fmla="*/ 0 h 48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62"/>
                    <a:gd name="T25" fmla="*/ 0 h 488"/>
                    <a:gd name="T26" fmla="*/ 262 w 262"/>
                    <a:gd name="T27" fmla="*/ 488 h 48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62" h="488">
                      <a:moveTo>
                        <a:pt x="82" y="0"/>
                      </a:moveTo>
                      <a:lnTo>
                        <a:pt x="223" y="330"/>
                      </a:lnTo>
                      <a:lnTo>
                        <a:pt x="261" y="307"/>
                      </a:lnTo>
                      <a:lnTo>
                        <a:pt x="239" y="487"/>
                      </a:lnTo>
                      <a:lnTo>
                        <a:pt x="95" y="398"/>
                      </a:lnTo>
                      <a:lnTo>
                        <a:pt x="139" y="373"/>
                      </a:lnTo>
                      <a:lnTo>
                        <a:pt x="0" y="53"/>
                      </a:lnTo>
                      <a:lnTo>
                        <a:pt x="82" y="0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endParaRPr lang="cs-CZ" altLang="en-US"/>
                </a:p>
              </p:txBody>
            </p:sp>
            <p:sp>
              <p:nvSpPr>
                <p:cNvPr id="26827" name="Freeform 139">
                  <a:extLst>
                    <a:ext uri="{FF2B5EF4-FFF2-40B4-BE49-F238E27FC236}">
                      <a16:creationId xmlns:a16="http://schemas.microsoft.com/office/drawing/2014/main" id="{EF1F7827-CAC4-451A-AD98-1796B346B5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80" y="1784"/>
                  <a:ext cx="20" cy="14"/>
                </a:xfrm>
                <a:custGeom>
                  <a:avLst/>
                  <a:gdLst>
                    <a:gd name="T0" fmla="*/ 18 w 89"/>
                    <a:gd name="T1" fmla="*/ 0 h 63"/>
                    <a:gd name="T2" fmla="*/ 20 w 89"/>
                    <a:gd name="T3" fmla="*/ 4 h 63"/>
                    <a:gd name="T4" fmla="*/ 2 w 89"/>
                    <a:gd name="T5" fmla="*/ 14 h 63"/>
                    <a:gd name="T6" fmla="*/ 0 w 89"/>
                    <a:gd name="T7" fmla="*/ 10 h 63"/>
                    <a:gd name="T8" fmla="*/ 18 w 89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"/>
                    <a:gd name="T16" fmla="*/ 0 h 63"/>
                    <a:gd name="T17" fmla="*/ 89 w 89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" h="63">
                      <a:moveTo>
                        <a:pt x="81" y="0"/>
                      </a:moveTo>
                      <a:lnTo>
                        <a:pt x="88" y="16"/>
                      </a:lnTo>
                      <a:lnTo>
                        <a:pt x="7" y="62"/>
                      </a:lnTo>
                      <a:lnTo>
                        <a:pt x="0" y="47"/>
                      </a:lnTo>
                      <a:lnTo>
                        <a:pt x="81" y="0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endParaRPr lang="cs-CZ" altLang="en-US"/>
                </a:p>
              </p:txBody>
            </p:sp>
            <p:sp>
              <p:nvSpPr>
                <p:cNvPr id="26828" name="Freeform 140">
                  <a:extLst>
                    <a:ext uri="{FF2B5EF4-FFF2-40B4-BE49-F238E27FC236}">
                      <a16:creationId xmlns:a16="http://schemas.microsoft.com/office/drawing/2014/main" id="{285169F1-02DC-42D0-B20C-10F8A2C813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84" y="1792"/>
                  <a:ext cx="22" cy="18"/>
                </a:xfrm>
                <a:custGeom>
                  <a:avLst/>
                  <a:gdLst>
                    <a:gd name="T0" fmla="*/ 19 w 95"/>
                    <a:gd name="T1" fmla="*/ 0 h 80"/>
                    <a:gd name="T2" fmla="*/ 22 w 95"/>
                    <a:gd name="T3" fmla="*/ 7 h 80"/>
                    <a:gd name="T4" fmla="*/ 3 w 95"/>
                    <a:gd name="T5" fmla="*/ 18 h 80"/>
                    <a:gd name="T6" fmla="*/ 0 w 95"/>
                    <a:gd name="T7" fmla="*/ 9 h 80"/>
                    <a:gd name="T8" fmla="*/ 19 w 95"/>
                    <a:gd name="T9" fmla="*/ 0 h 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5"/>
                    <a:gd name="T16" fmla="*/ 0 h 80"/>
                    <a:gd name="T17" fmla="*/ 95 w 95"/>
                    <a:gd name="T18" fmla="*/ 80 h 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5" h="80">
                      <a:moveTo>
                        <a:pt x="83" y="0"/>
                      </a:moveTo>
                      <a:lnTo>
                        <a:pt x="94" y="29"/>
                      </a:lnTo>
                      <a:lnTo>
                        <a:pt x="14" y="79"/>
                      </a:lnTo>
                      <a:lnTo>
                        <a:pt x="0" y="41"/>
                      </a:lnTo>
                      <a:lnTo>
                        <a:pt x="83" y="0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endParaRPr lang="cs-CZ" altLang="en-US"/>
                </a:p>
              </p:txBody>
            </p:sp>
          </p:grpSp>
          <p:grpSp>
            <p:nvGrpSpPr>
              <p:cNvPr id="26807" name="Group 141">
                <a:extLst>
                  <a:ext uri="{FF2B5EF4-FFF2-40B4-BE49-F238E27FC236}">
                    <a16:creationId xmlns:a16="http://schemas.microsoft.com/office/drawing/2014/main" id="{3A6C64DC-8CFD-4E6C-844E-F0631181FF6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61" y="1249"/>
                <a:ext cx="58" cy="136"/>
                <a:chOff x="4861" y="1249"/>
                <a:chExt cx="58" cy="136"/>
              </a:xfrm>
            </p:grpSpPr>
            <p:sp>
              <p:nvSpPr>
                <p:cNvPr id="26823" name="Freeform 142">
                  <a:extLst>
                    <a:ext uri="{FF2B5EF4-FFF2-40B4-BE49-F238E27FC236}">
                      <a16:creationId xmlns:a16="http://schemas.microsoft.com/office/drawing/2014/main" id="{283F912F-2615-4A50-B15F-3457C07B93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68" y="1249"/>
                  <a:ext cx="52" cy="115"/>
                </a:xfrm>
                <a:custGeom>
                  <a:avLst/>
                  <a:gdLst>
                    <a:gd name="T0" fmla="*/ 0 w 230"/>
                    <a:gd name="T1" fmla="*/ 107 h 508"/>
                    <a:gd name="T2" fmla="*/ 22 w 230"/>
                    <a:gd name="T3" fmla="*/ 31 h 508"/>
                    <a:gd name="T4" fmla="*/ 13 w 230"/>
                    <a:gd name="T5" fmla="*/ 24 h 508"/>
                    <a:gd name="T6" fmla="*/ 43 w 230"/>
                    <a:gd name="T7" fmla="*/ 0 h 508"/>
                    <a:gd name="T8" fmla="*/ 52 w 230"/>
                    <a:gd name="T9" fmla="*/ 44 h 508"/>
                    <a:gd name="T10" fmla="*/ 43 w 230"/>
                    <a:gd name="T11" fmla="*/ 36 h 508"/>
                    <a:gd name="T12" fmla="*/ 19 w 230"/>
                    <a:gd name="T13" fmla="*/ 115 h 508"/>
                    <a:gd name="T14" fmla="*/ 0 w 230"/>
                    <a:gd name="T15" fmla="*/ 107 h 5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30"/>
                    <a:gd name="T25" fmla="*/ 0 h 508"/>
                    <a:gd name="T26" fmla="*/ 230 w 230"/>
                    <a:gd name="T27" fmla="*/ 508 h 5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30" h="508">
                      <a:moveTo>
                        <a:pt x="0" y="472"/>
                      </a:moveTo>
                      <a:lnTo>
                        <a:pt x="97" y="138"/>
                      </a:lnTo>
                      <a:lnTo>
                        <a:pt x="58" y="106"/>
                      </a:lnTo>
                      <a:lnTo>
                        <a:pt x="188" y="0"/>
                      </a:lnTo>
                      <a:lnTo>
                        <a:pt x="229" y="194"/>
                      </a:lnTo>
                      <a:lnTo>
                        <a:pt x="189" y="161"/>
                      </a:lnTo>
                      <a:lnTo>
                        <a:pt x="86" y="507"/>
                      </a:lnTo>
                      <a:lnTo>
                        <a:pt x="0" y="472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endParaRPr lang="cs-CZ" altLang="en-US"/>
                </a:p>
              </p:txBody>
            </p:sp>
            <p:sp>
              <p:nvSpPr>
                <p:cNvPr id="26824" name="Freeform 143">
                  <a:extLst>
                    <a:ext uri="{FF2B5EF4-FFF2-40B4-BE49-F238E27FC236}">
                      <a16:creationId xmlns:a16="http://schemas.microsoft.com/office/drawing/2014/main" id="{107364E2-4C02-402B-A59B-C00CF8B33A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61" y="1372"/>
                  <a:ext cx="21" cy="14"/>
                </a:xfrm>
                <a:custGeom>
                  <a:avLst/>
                  <a:gdLst>
                    <a:gd name="T0" fmla="*/ 0 w 91"/>
                    <a:gd name="T1" fmla="*/ 4 h 62"/>
                    <a:gd name="T2" fmla="*/ 2 w 91"/>
                    <a:gd name="T3" fmla="*/ 0 h 62"/>
                    <a:gd name="T4" fmla="*/ 21 w 91"/>
                    <a:gd name="T5" fmla="*/ 10 h 62"/>
                    <a:gd name="T6" fmla="*/ 21 w 91"/>
                    <a:gd name="T7" fmla="*/ 14 h 62"/>
                    <a:gd name="T8" fmla="*/ 0 w 91"/>
                    <a:gd name="T9" fmla="*/ 4 h 6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1"/>
                    <a:gd name="T16" fmla="*/ 0 h 62"/>
                    <a:gd name="T17" fmla="*/ 91 w 91"/>
                    <a:gd name="T18" fmla="*/ 62 h 6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1" h="62">
                      <a:moveTo>
                        <a:pt x="0" y="19"/>
                      </a:moveTo>
                      <a:lnTo>
                        <a:pt x="7" y="0"/>
                      </a:lnTo>
                      <a:lnTo>
                        <a:pt x="90" y="43"/>
                      </a:lnTo>
                      <a:lnTo>
                        <a:pt x="90" y="61"/>
                      </a:lnTo>
                      <a:lnTo>
                        <a:pt x="0" y="19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endParaRPr lang="cs-CZ" altLang="en-US"/>
                </a:p>
              </p:txBody>
            </p:sp>
            <p:sp>
              <p:nvSpPr>
                <p:cNvPr id="26825" name="Freeform 144">
                  <a:extLst>
                    <a:ext uri="{FF2B5EF4-FFF2-40B4-BE49-F238E27FC236}">
                      <a16:creationId xmlns:a16="http://schemas.microsoft.com/office/drawing/2014/main" id="{40DB7D10-9267-48CA-B2D6-7D98F7CD24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63" y="1361"/>
                  <a:ext cx="22" cy="16"/>
                </a:xfrm>
                <a:custGeom>
                  <a:avLst/>
                  <a:gdLst>
                    <a:gd name="T0" fmla="*/ 0 w 99"/>
                    <a:gd name="T1" fmla="*/ 8 h 71"/>
                    <a:gd name="T2" fmla="*/ 2 w 99"/>
                    <a:gd name="T3" fmla="*/ 0 h 71"/>
                    <a:gd name="T4" fmla="*/ 22 w 99"/>
                    <a:gd name="T5" fmla="*/ 8 h 71"/>
                    <a:gd name="T6" fmla="*/ 19 w 99"/>
                    <a:gd name="T7" fmla="*/ 16 h 71"/>
                    <a:gd name="T8" fmla="*/ 0 w 99"/>
                    <a:gd name="T9" fmla="*/ 8 h 7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9"/>
                    <a:gd name="T16" fmla="*/ 0 h 71"/>
                    <a:gd name="T17" fmla="*/ 99 w 99"/>
                    <a:gd name="T18" fmla="*/ 71 h 7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9" h="71">
                      <a:moveTo>
                        <a:pt x="0" y="35"/>
                      </a:moveTo>
                      <a:lnTo>
                        <a:pt x="10" y="0"/>
                      </a:lnTo>
                      <a:lnTo>
                        <a:pt x="98" y="35"/>
                      </a:lnTo>
                      <a:lnTo>
                        <a:pt x="87" y="70"/>
                      </a:lnTo>
                      <a:lnTo>
                        <a:pt x="0" y="35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endParaRPr lang="cs-CZ" altLang="en-US"/>
                </a:p>
              </p:txBody>
            </p:sp>
          </p:grpSp>
          <p:grpSp>
            <p:nvGrpSpPr>
              <p:cNvPr id="26808" name="Group 145">
                <a:extLst>
                  <a:ext uri="{FF2B5EF4-FFF2-40B4-BE49-F238E27FC236}">
                    <a16:creationId xmlns:a16="http://schemas.microsoft.com/office/drawing/2014/main" id="{6AED13ED-E7F9-457E-8EF4-6F1A42FB834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98" y="1535"/>
                <a:ext cx="117" cy="48"/>
                <a:chOff x="4298" y="1535"/>
                <a:chExt cx="117" cy="48"/>
              </a:xfrm>
            </p:grpSpPr>
            <p:sp>
              <p:nvSpPr>
                <p:cNvPr id="26820" name="Freeform 146">
                  <a:extLst>
                    <a:ext uri="{FF2B5EF4-FFF2-40B4-BE49-F238E27FC236}">
                      <a16:creationId xmlns:a16="http://schemas.microsoft.com/office/drawing/2014/main" id="{3B371195-6067-468A-9600-119A8BAB1F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98" y="1535"/>
                  <a:ext cx="100" cy="49"/>
                </a:xfrm>
                <a:custGeom>
                  <a:avLst/>
                  <a:gdLst>
                    <a:gd name="T0" fmla="*/ 99 w 439"/>
                    <a:gd name="T1" fmla="*/ 39 h 215"/>
                    <a:gd name="T2" fmla="*/ 28 w 439"/>
                    <a:gd name="T3" fmla="*/ 37 h 215"/>
                    <a:gd name="T4" fmla="*/ 28 w 439"/>
                    <a:gd name="T5" fmla="*/ 49 h 215"/>
                    <a:gd name="T6" fmla="*/ 0 w 439"/>
                    <a:gd name="T7" fmla="*/ 24 h 215"/>
                    <a:gd name="T8" fmla="*/ 28 w 439"/>
                    <a:gd name="T9" fmla="*/ 0 h 215"/>
                    <a:gd name="T10" fmla="*/ 28 w 439"/>
                    <a:gd name="T11" fmla="*/ 12 h 215"/>
                    <a:gd name="T12" fmla="*/ 100 w 439"/>
                    <a:gd name="T13" fmla="*/ 14 h 215"/>
                    <a:gd name="T14" fmla="*/ 99 w 439"/>
                    <a:gd name="T15" fmla="*/ 39 h 21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439"/>
                    <a:gd name="T25" fmla="*/ 0 h 215"/>
                    <a:gd name="T26" fmla="*/ 439 w 439"/>
                    <a:gd name="T27" fmla="*/ 215 h 21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439" h="215">
                      <a:moveTo>
                        <a:pt x="436" y="169"/>
                      </a:moveTo>
                      <a:lnTo>
                        <a:pt x="122" y="161"/>
                      </a:lnTo>
                      <a:lnTo>
                        <a:pt x="121" y="214"/>
                      </a:lnTo>
                      <a:lnTo>
                        <a:pt x="0" y="106"/>
                      </a:lnTo>
                      <a:lnTo>
                        <a:pt x="124" y="0"/>
                      </a:lnTo>
                      <a:lnTo>
                        <a:pt x="125" y="53"/>
                      </a:lnTo>
                      <a:lnTo>
                        <a:pt x="438" y="61"/>
                      </a:lnTo>
                      <a:lnTo>
                        <a:pt x="436" y="169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endParaRPr lang="cs-CZ" altLang="en-US"/>
                </a:p>
              </p:txBody>
            </p:sp>
            <p:sp>
              <p:nvSpPr>
                <p:cNvPr id="26821" name="Freeform 147">
                  <a:extLst>
                    <a:ext uri="{FF2B5EF4-FFF2-40B4-BE49-F238E27FC236}">
                      <a16:creationId xmlns:a16="http://schemas.microsoft.com/office/drawing/2014/main" id="{0497BCB3-1BE0-470C-9D33-D78E204BB2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11" y="1550"/>
                  <a:ext cx="5" cy="25"/>
                </a:xfrm>
                <a:custGeom>
                  <a:avLst/>
                  <a:gdLst>
                    <a:gd name="T0" fmla="*/ 4 w 20"/>
                    <a:gd name="T1" fmla="*/ 25 h 110"/>
                    <a:gd name="T2" fmla="*/ 0 w 20"/>
                    <a:gd name="T3" fmla="*/ 25 h 110"/>
                    <a:gd name="T4" fmla="*/ 1 w 20"/>
                    <a:gd name="T5" fmla="*/ 0 h 110"/>
                    <a:gd name="T6" fmla="*/ 5 w 20"/>
                    <a:gd name="T7" fmla="*/ 0 h 110"/>
                    <a:gd name="T8" fmla="*/ 4 w 20"/>
                    <a:gd name="T9" fmla="*/ 25 h 11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"/>
                    <a:gd name="T16" fmla="*/ 0 h 110"/>
                    <a:gd name="T17" fmla="*/ 20 w 20"/>
                    <a:gd name="T18" fmla="*/ 110 h 11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" h="110">
                      <a:moveTo>
                        <a:pt x="16" y="109"/>
                      </a:moveTo>
                      <a:lnTo>
                        <a:pt x="0" y="109"/>
                      </a:lnTo>
                      <a:lnTo>
                        <a:pt x="2" y="0"/>
                      </a:lnTo>
                      <a:lnTo>
                        <a:pt x="19" y="0"/>
                      </a:lnTo>
                      <a:lnTo>
                        <a:pt x="16" y="109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endParaRPr lang="cs-CZ" altLang="en-US"/>
                </a:p>
              </p:txBody>
            </p:sp>
            <p:sp>
              <p:nvSpPr>
                <p:cNvPr id="26822" name="Freeform 148">
                  <a:extLst>
                    <a:ext uri="{FF2B5EF4-FFF2-40B4-BE49-F238E27FC236}">
                      <a16:creationId xmlns:a16="http://schemas.microsoft.com/office/drawing/2014/main" id="{A9311ED2-A3E9-4388-B21B-B8A8DF14EC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00" y="1549"/>
                  <a:ext cx="8" cy="25"/>
                </a:xfrm>
                <a:custGeom>
                  <a:avLst/>
                  <a:gdLst>
                    <a:gd name="T0" fmla="*/ 7 w 36"/>
                    <a:gd name="T1" fmla="*/ 25 h 110"/>
                    <a:gd name="T2" fmla="*/ 0 w 36"/>
                    <a:gd name="T3" fmla="*/ 25 h 110"/>
                    <a:gd name="T4" fmla="*/ 0 w 36"/>
                    <a:gd name="T5" fmla="*/ 0 h 110"/>
                    <a:gd name="T6" fmla="*/ 8 w 36"/>
                    <a:gd name="T7" fmla="*/ 0 h 110"/>
                    <a:gd name="T8" fmla="*/ 7 w 36"/>
                    <a:gd name="T9" fmla="*/ 25 h 11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"/>
                    <a:gd name="T16" fmla="*/ 0 h 110"/>
                    <a:gd name="T17" fmla="*/ 36 w 36"/>
                    <a:gd name="T18" fmla="*/ 110 h 11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" h="110">
                      <a:moveTo>
                        <a:pt x="33" y="109"/>
                      </a:moveTo>
                      <a:lnTo>
                        <a:pt x="0" y="109"/>
                      </a:lnTo>
                      <a:lnTo>
                        <a:pt x="1" y="0"/>
                      </a:lnTo>
                      <a:lnTo>
                        <a:pt x="35" y="0"/>
                      </a:lnTo>
                      <a:lnTo>
                        <a:pt x="33" y="109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endParaRPr lang="cs-CZ" altLang="en-US"/>
                </a:p>
              </p:txBody>
            </p:sp>
          </p:grpSp>
          <p:grpSp>
            <p:nvGrpSpPr>
              <p:cNvPr id="26809" name="Group 149">
                <a:extLst>
                  <a:ext uri="{FF2B5EF4-FFF2-40B4-BE49-F238E27FC236}">
                    <a16:creationId xmlns:a16="http://schemas.microsoft.com/office/drawing/2014/main" id="{D601AE90-2736-48F6-B7B5-8E8B8550B1F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06" y="1212"/>
                <a:ext cx="43" cy="140"/>
                <a:chOff x="4706" y="1212"/>
                <a:chExt cx="43" cy="140"/>
              </a:xfrm>
            </p:grpSpPr>
            <p:sp>
              <p:nvSpPr>
                <p:cNvPr id="26817" name="Freeform 150">
                  <a:extLst>
                    <a:ext uri="{FF2B5EF4-FFF2-40B4-BE49-F238E27FC236}">
                      <a16:creationId xmlns:a16="http://schemas.microsoft.com/office/drawing/2014/main" id="{A054BAF5-5636-4A18-A0DD-EBA3D8EF23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06" y="1212"/>
                  <a:ext cx="44" cy="120"/>
                </a:xfrm>
                <a:custGeom>
                  <a:avLst/>
                  <a:gdLst>
                    <a:gd name="T0" fmla="*/ 17 w 192"/>
                    <a:gd name="T1" fmla="*/ 118 h 531"/>
                    <a:gd name="T2" fmla="*/ 10 w 192"/>
                    <a:gd name="T3" fmla="*/ 38 h 531"/>
                    <a:gd name="T4" fmla="*/ 0 w 192"/>
                    <a:gd name="T5" fmla="*/ 36 h 531"/>
                    <a:gd name="T6" fmla="*/ 25 w 192"/>
                    <a:gd name="T7" fmla="*/ 0 h 531"/>
                    <a:gd name="T8" fmla="*/ 44 w 192"/>
                    <a:gd name="T9" fmla="*/ 37 h 531"/>
                    <a:gd name="T10" fmla="*/ 34 w 192"/>
                    <a:gd name="T11" fmla="*/ 35 h 531"/>
                    <a:gd name="T12" fmla="*/ 38 w 192"/>
                    <a:gd name="T13" fmla="*/ 120 h 531"/>
                    <a:gd name="T14" fmla="*/ 17 w 192"/>
                    <a:gd name="T15" fmla="*/ 118 h 53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92"/>
                    <a:gd name="T25" fmla="*/ 0 h 531"/>
                    <a:gd name="T26" fmla="*/ 192 w 192"/>
                    <a:gd name="T27" fmla="*/ 531 h 531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92" h="531">
                      <a:moveTo>
                        <a:pt x="74" y="520"/>
                      </a:moveTo>
                      <a:lnTo>
                        <a:pt x="44" y="170"/>
                      </a:lnTo>
                      <a:lnTo>
                        <a:pt x="0" y="161"/>
                      </a:lnTo>
                      <a:lnTo>
                        <a:pt x="107" y="0"/>
                      </a:lnTo>
                      <a:lnTo>
                        <a:pt x="191" y="165"/>
                      </a:lnTo>
                      <a:lnTo>
                        <a:pt x="150" y="156"/>
                      </a:lnTo>
                      <a:lnTo>
                        <a:pt x="165" y="530"/>
                      </a:lnTo>
                      <a:lnTo>
                        <a:pt x="74" y="520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endParaRPr lang="cs-CZ" altLang="en-US"/>
                </a:p>
              </p:txBody>
            </p:sp>
            <p:sp>
              <p:nvSpPr>
                <p:cNvPr id="26818" name="Freeform 151">
                  <a:extLst>
                    <a:ext uri="{FF2B5EF4-FFF2-40B4-BE49-F238E27FC236}">
                      <a16:creationId xmlns:a16="http://schemas.microsoft.com/office/drawing/2014/main" id="{B2AB78A8-42E3-4771-9594-A8CCF2033B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23" y="1348"/>
                  <a:ext cx="21" cy="5"/>
                </a:xfrm>
                <a:custGeom>
                  <a:avLst/>
                  <a:gdLst>
                    <a:gd name="T0" fmla="*/ 0 w 94"/>
                    <a:gd name="T1" fmla="*/ 5 h 22"/>
                    <a:gd name="T2" fmla="*/ 0 w 94"/>
                    <a:gd name="T3" fmla="*/ 1 h 22"/>
                    <a:gd name="T4" fmla="*/ 21 w 94"/>
                    <a:gd name="T5" fmla="*/ 0 h 22"/>
                    <a:gd name="T6" fmla="*/ 21 w 94"/>
                    <a:gd name="T7" fmla="*/ 4 h 22"/>
                    <a:gd name="T8" fmla="*/ 0 w 94"/>
                    <a:gd name="T9" fmla="*/ 5 h 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4"/>
                    <a:gd name="T16" fmla="*/ 0 h 22"/>
                    <a:gd name="T17" fmla="*/ 94 w 94"/>
                    <a:gd name="T18" fmla="*/ 22 h 2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4" h="22">
                      <a:moveTo>
                        <a:pt x="1" y="21"/>
                      </a:moveTo>
                      <a:lnTo>
                        <a:pt x="0" y="3"/>
                      </a:lnTo>
                      <a:lnTo>
                        <a:pt x="92" y="0"/>
                      </a:lnTo>
                      <a:lnTo>
                        <a:pt x="93" y="18"/>
                      </a:lnTo>
                      <a:lnTo>
                        <a:pt x="1" y="21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endParaRPr lang="cs-CZ" altLang="en-US"/>
                </a:p>
              </p:txBody>
            </p:sp>
            <p:sp>
              <p:nvSpPr>
                <p:cNvPr id="26819" name="Freeform 152">
                  <a:extLst>
                    <a:ext uri="{FF2B5EF4-FFF2-40B4-BE49-F238E27FC236}">
                      <a16:creationId xmlns:a16="http://schemas.microsoft.com/office/drawing/2014/main" id="{5D2E1F00-9ABE-4679-9362-75FED134FC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23" y="1335"/>
                  <a:ext cx="21" cy="9"/>
                </a:xfrm>
                <a:custGeom>
                  <a:avLst/>
                  <a:gdLst>
                    <a:gd name="T0" fmla="*/ 0 w 94"/>
                    <a:gd name="T1" fmla="*/ 9 h 40"/>
                    <a:gd name="T2" fmla="*/ 0 w 94"/>
                    <a:gd name="T3" fmla="*/ 0 h 40"/>
                    <a:gd name="T4" fmla="*/ 21 w 94"/>
                    <a:gd name="T5" fmla="*/ 0 h 40"/>
                    <a:gd name="T6" fmla="*/ 21 w 94"/>
                    <a:gd name="T7" fmla="*/ 9 h 40"/>
                    <a:gd name="T8" fmla="*/ 0 w 94"/>
                    <a:gd name="T9" fmla="*/ 9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4"/>
                    <a:gd name="T16" fmla="*/ 0 h 40"/>
                    <a:gd name="T17" fmla="*/ 94 w 94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4" h="40">
                      <a:moveTo>
                        <a:pt x="1" y="39"/>
                      </a:moveTo>
                      <a:lnTo>
                        <a:pt x="0" y="1"/>
                      </a:lnTo>
                      <a:lnTo>
                        <a:pt x="92" y="0"/>
                      </a:lnTo>
                      <a:lnTo>
                        <a:pt x="93" y="38"/>
                      </a:lnTo>
                      <a:lnTo>
                        <a:pt x="1" y="39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endParaRPr lang="cs-CZ" altLang="en-US"/>
                </a:p>
              </p:txBody>
            </p:sp>
          </p:grpSp>
          <p:grpSp>
            <p:nvGrpSpPr>
              <p:cNvPr id="26810" name="Group 153">
                <a:extLst>
                  <a:ext uri="{FF2B5EF4-FFF2-40B4-BE49-F238E27FC236}">
                    <a16:creationId xmlns:a16="http://schemas.microsoft.com/office/drawing/2014/main" id="{9218DFD0-B05F-4AA6-9BEF-2B061BEBB3D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37" y="1777"/>
                <a:ext cx="60" cy="133"/>
                <a:chOff x="4537" y="1777"/>
                <a:chExt cx="60" cy="133"/>
              </a:xfrm>
            </p:grpSpPr>
            <p:sp>
              <p:nvSpPr>
                <p:cNvPr id="26814" name="Freeform 154">
                  <a:extLst>
                    <a:ext uri="{FF2B5EF4-FFF2-40B4-BE49-F238E27FC236}">
                      <a16:creationId xmlns:a16="http://schemas.microsoft.com/office/drawing/2014/main" id="{4E46A1F1-E55D-4D91-824C-A186A34564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37" y="1797"/>
                  <a:ext cx="53" cy="115"/>
                </a:xfrm>
                <a:custGeom>
                  <a:avLst/>
                  <a:gdLst>
                    <a:gd name="T0" fmla="*/ 53 w 235"/>
                    <a:gd name="T1" fmla="*/ 8 h 506"/>
                    <a:gd name="T2" fmla="*/ 29 w 235"/>
                    <a:gd name="T3" fmla="*/ 85 h 506"/>
                    <a:gd name="T4" fmla="*/ 39 w 235"/>
                    <a:gd name="T5" fmla="*/ 89 h 506"/>
                    <a:gd name="T6" fmla="*/ 9 w 235"/>
                    <a:gd name="T7" fmla="*/ 115 h 506"/>
                    <a:gd name="T8" fmla="*/ 0 w 235"/>
                    <a:gd name="T9" fmla="*/ 74 h 506"/>
                    <a:gd name="T10" fmla="*/ 10 w 235"/>
                    <a:gd name="T11" fmla="*/ 78 h 506"/>
                    <a:gd name="T12" fmla="*/ 34 w 235"/>
                    <a:gd name="T13" fmla="*/ 0 h 506"/>
                    <a:gd name="T14" fmla="*/ 53 w 235"/>
                    <a:gd name="T15" fmla="*/ 8 h 50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35"/>
                    <a:gd name="T25" fmla="*/ 0 h 506"/>
                    <a:gd name="T26" fmla="*/ 235 w 235"/>
                    <a:gd name="T27" fmla="*/ 506 h 50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35" h="506">
                      <a:moveTo>
                        <a:pt x="234" y="35"/>
                      </a:moveTo>
                      <a:lnTo>
                        <a:pt x="127" y="376"/>
                      </a:lnTo>
                      <a:lnTo>
                        <a:pt x="173" y="392"/>
                      </a:lnTo>
                      <a:lnTo>
                        <a:pt x="40" y="505"/>
                      </a:lnTo>
                      <a:lnTo>
                        <a:pt x="0" y="324"/>
                      </a:lnTo>
                      <a:lnTo>
                        <a:pt x="43" y="343"/>
                      </a:lnTo>
                      <a:lnTo>
                        <a:pt x="152" y="0"/>
                      </a:lnTo>
                      <a:lnTo>
                        <a:pt x="234" y="35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endParaRPr lang="cs-CZ" altLang="en-US"/>
                </a:p>
              </p:txBody>
            </p:sp>
            <p:sp>
              <p:nvSpPr>
                <p:cNvPr id="26815" name="Freeform 155">
                  <a:extLst>
                    <a:ext uri="{FF2B5EF4-FFF2-40B4-BE49-F238E27FC236}">
                      <a16:creationId xmlns:a16="http://schemas.microsoft.com/office/drawing/2014/main" id="{D15532A8-ED58-401E-94D5-987596A854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77" y="1777"/>
                  <a:ext cx="21" cy="12"/>
                </a:xfrm>
                <a:custGeom>
                  <a:avLst/>
                  <a:gdLst>
                    <a:gd name="T0" fmla="*/ 21 w 92"/>
                    <a:gd name="T1" fmla="*/ 8 h 52"/>
                    <a:gd name="T2" fmla="*/ 19 w 92"/>
                    <a:gd name="T3" fmla="*/ 12 h 52"/>
                    <a:gd name="T4" fmla="*/ 0 w 92"/>
                    <a:gd name="T5" fmla="*/ 3 h 52"/>
                    <a:gd name="T6" fmla="*/ 0 w 92"/>
                    <a:gd name="T7" fmla="*/ 0 h 52"/>
                    <a:gd name="T8" fmla="*/ 21 w 92"/>
                    <a:gd name="T9" fmla="*/ 8 h 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2"/>
                    <a:gd name="T16" fmla="*/ 0 h 52"/>
                    <a:gd name="T17" fmla="*/ 92 w 92"/>
                    <a:gd name="T18" fmla="*/ 52 h 5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2" h="52">
                      <a:moveTo>
                        <a:pt x="91" y="34"/>
                      </a:moveTo>
                      <a:lnTo>
                        <a:pt x="85" y="51"/>
                      </a:lnTo>
                      <a:lnTo>
                        <a:pt x="0" y="14"/>
                      </a:lnTo>
                      <a:lnTo>
                        <a:pt x="2" y="0"/>
                      </a:lnTo>
                      <a:lnTo>
                        <a:pt x="91" y="34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endParaRPr lang="cs-CZ" altLang="en-US"/>
                </a:p>
              </p:txBody>
            </p:sp>
            <p:sp>
              <p:nvSpPr>
                <p:cNvPr id="26816" name="Freeform 156">
                  <a:extLst>
                    <a:ext uri="{FF2B5EF4-FFF2-40B4-BE49-F238E27FC236}">
                      <a16:creationId xmlns:a16="http://schemas.microsoft.com/office/drawing/2014/main" id="{6CFB9537-604E-4035-AEFE-095591F37C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73" y="1785"/>
                  <a:ext cx="22" cy="16"/>
                </a:xfrm>
                <a:custGeom>
                  <a:avLst/>
                  <a:gdLst>
                    <a:gd name="T0" fmla="*/ 22 w 99"/>
                    <a:gd name="T1" fmla="*/ 8 h 71"/>
                    <a:gd name="T2" fmla="*/ 19 w 99"/>
                    <a:gd name="T3" fmla="*/ 16 h 71"/>
                    <a:gd name="T4" fmla="*/ 0 w 99"/>
                    <a:gd name="T5" fmla="*/ 8 h 71"/>
                    <a:gd name="T6" fmla="*/ 3 w 99"/>
                    <a:gd name="T7" fmla="*/ 0 h 71"/>
                    <a:gd name="T8" fmla="*/ 22 w 99"/>
                    <a:gd name="T9" fmla="*/ 8 h 7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9"/>
                    <a:gd name="T16" fmla="*/ 0 h 71"/>
                    <a:gd name="T17" fmla="*/ 99 w 99"/>
                    <a:gd name="T18" fmla="*/ 71 h 7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9" h="71">
                      <a:moveTo>
                        <a:pt x="98" y="34"/>
                      </a:moveTo>
                      <a:lnTo>
                        <a:pt x="86" y="70"/>
                      </a:lnTo>
                      <a:lnTo>
                        <a:pt x="0" y="34"/>
                      </a:lnTo>
                      <a:lnTo>
                        <a:pt x="15" y="0"/>
                      </a:lnTo>
                      <a:lnTo>
                        <a:pt x="98" y="34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endParaRPr lang="cs-CZ" altLang="en-US"/>
                </a:p>
              </p:txBody>
            </p:sp>
          </p:grpSp>
          <p:sp>
            <p:nvSpPr>
              <p:cNvPr id="26811" name="Line 157">
                <a:extLst>
                  <a:ext uri="{FF2B5EF4-FFF2-40B4-BE49-F238E27FC236}">
                    <a16:creationId xmlns:a16="http://schemas.microsoft.com/office/drawing/2014/main" id="{82A0C043-762E-4C22-B5DE-465EEAF69E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37" y="1559"/>
                <a:ext cx="638" cy="1"/>
              </a:xfrm>
              <a:prstGeom prst="line">
                <a:avLst/>
              </a:prstGeom>
              <a:noFill/>
              <a:ln w="1908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12" name="Line 158">
                <a:extLst>
                  <a:ext uri="{FF2B5EF4-FFF2-40B4-BE49-F238E27FC236}">
                    <a16:creationId xmlns:a16="http://schemas.microsoft.com/office/drawing/2014/main" id="{CAD0C0AB-00DB-435C-AD50-B95C4A739D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37" y="1012"/>
                <a:ext cx="1" cy="548"/>
              </a:xfrm>
              <a:prstGeom prst="line">
                <a:avLst/>
              </a:prstGeom>
              <a:noFill/>
              <a:ln w="1908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6813" name="Text Box 159">
                <a:extLst>
                  <a:ext uri="{FF2B5EF4-FFF2-40B4-BE49-F238E27FC236}">
                    <a16:creationId xmlns:a16="http://schemas.microsoft.com/office/drawing/2014/main" id="{88EF5B54-FFEB-4193-9A2E-7937437552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34" y="908"/>
                <a:ext cx="239" cy="2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81639" tIns="42452" rIns="81639" bIns="42452">
                <a:spAutoFit/>
              </a:bodyPr>
              <a:lstStyle>
                <a:lvl1pPr defTabSz="828675"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828675"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828675"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828675"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828675"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828675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828675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828675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828675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</a:pPr>
                <a:r>
                  <a:rPr lang="en-GB" altLang="en-US" sz="1500" dirty="0" err="1"/>
                  <a:t>p</a:t>
                </a:r>
                <a:r>
                  <a:rPr lang="en-GB" altLang="en-US" sz="1500" baseline="-25000" dirty="0" err="1"/>
                  <a:t>y</a:t>
                </a:r>
                <a:endParaRPr lang="en-GB" altLang="en-US" sz="1500" baseline="-25000" dirty="0"/>
              </a:p>
            </p:txBody>
          </p:sp>
        </p:grpSp>
        <p:sp>
          <p:nvSpPr>
            <p:cNvPr id="26743" name="Oval 160">
              <a:extLst>
                <a:ext uri="{FF2B5EF4-FFF2-40B4-BE49-F238E27FC236}">
                  <a16:creationId xmlns:a16="http://schemas.microsoft.com/office/drawing/2014/main" id="{A4E8A678-DCA1-491E-9221-B4DF91D680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0" y="1228"/>
              <a:ext cx="313" cy="686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936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cs-CZ" altLang="en-US"/>
            </a:p>
          </p:txBody>
        </p:sp>
        <p:grpSp>
          <p:nvGrpSpPr>
            <p:cNvPr id="26744" name="Group 161">
              <a:extLst>
                <a:ext uri="{FF2B5EF4-FFF2-40B4-BE49-F238E27FC236}">
                  <a16:creationId xmlns:a16="http://schemas.microsoft.com/office/drawing/2014/main" id="{C3B5EB49-869E-4CC2-B34A-9EE6EFC6B9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96" y="1144"/>
              <a:ext cx="87" cy="107"/>
              <a:chOff x="3196" y="1144"/>
              <a:chExt cx="87" cy="107"/>
            </a:xfrm>
          </p:grpSpPr>
          <p:sp>
            <p:nvSpPr>
              <p:cNvPr id="26794" name="Freeform 162">
                <a:extLst>
                  <a:ext uri="{FF2B5EF4-FFF2-40B4-BE49-F238E27FC236}">
                    <a16:creationId xmlns:a16="http://schemas.microsoft.com/office/drawing/2014/main" id="{82E325C7-31D0-4EA3-A599-F28A9BE2B1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6" y="1144"/>
                <a:ext cx="76" cy="93"/>
              </a:xfrm>
              <a:custGeom>
                <a:avLst/>
                <a:gdLst>
                  <a:gd name="T0" fmla="*/ 60 w 335"/>
                  <a:gd name="T1" fmla="*/ 93 h 409"/>
                  <a:gd name="T2" fmla="*/ 13 w 335"/>
                  <a:gd name="T3" fmla="*/ 33 h 409"/>
                  <a:gd name="T4" fmla="*/ 5 w 335"/>
                  <a:gd name="T5" fmla="*/ 42 h 409"/>
                  <a:gd name="T6" fmla="*/ 0 w 335"/>
                  <a:gd name="T7" fmla="*/ 0 h 409"/>
                  <a:gd name="T8" fmla="*/ 36 w 335"/>
                  <a:gd name="T9" fmla="*/ 8 h 409"/>
                  <a:gd name="T10" fmla="*/ 28 w 335"/>
                  <a:gd name="T11" fmla="*/ 18 h 409"/>
                  <a:gd name="T12" fmla="*/ 76 w 335"/>
                  <a:gd name="T13" fmla="*/ 76 h 409"/>
                  <a:gd name="T14" fmla="*/ 60 w 335"/>
                  <a:gd name="T15" fmla="*/ 93 h 40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35"/>
                  <a:gd name="T25" fmla="*/ 0 h 409"/>
                  <a:gd name="T26" fmla="*/ 335 w 335"/>
                  <a:gd name="T27" fmla="*/ 409 h 40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35" h="409">
                    <a:moveTo>
                      <a:pt x="265" y="408"/>
                    </a:moveTo>
                    <a:lnTo>
                      <a:pt x="56" y="147"/>
                    </a:lnTo>
                    <a:lnTo>
                      <a:pt x="21" y="183"/>
                    </a:lnTo>
                    <a:lnTo>
                      <a:pt x="0" y="0"/>
                    </a:lnTo>
                    <a:lnTo>
                      <a:pt x="159" y="37"/>
                    </a:lnTo>
                    <a:lnTo>
                      <a:pt x="123" y="77"/>
                    </a:lnTo>
                    <a:lnTo>
                      <a:pt x="334" y="334"/>
                    </a:lnTo>
                    <a:lnTo>
                      <a:pt x="265" y="408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cs-CZ" altLang="en-US"/>
              </a:p>
            </p:txBody>
          </p:sp>
          <p:sp>
            <p:nvSpPr>
              <p:cNvPr id="26795" name="Freeform 163">
                <a:extLst>
                  <a:ext uri="{FF2B5EF4-FFF2-40B4-BE49-F238E27FC236}">
                    <a16:creationId xmlns:a16="http://schemas.microsoft.com/office/drawing/2014/main" id="{B93C0AC7-1450-4C9D-955C-F40B30EAA5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6" y="1232"/>
                <a:ext cx="18" cy="20"/>
              </a:xfrm>
              <a:custGeom>
                <a:avLst/>
                <a:gdLst>
                  <a:gd name="T0" fmla="*/ 2 w 81"/>
                  <a:gd name="T1" fmla="*/ 20 h 89"/>
                  <a:gd name="T2" fmla="*/ 0 w 81"/>
                  <a:gd name="T3" fmla="*/ 17 h 89"/>
                  <a:gd name="T4" fmla="*/ 15 w 81"/>
                  <a:gd name="T5" fmla="*/ 0 h 89"/>
                  <a:gd name="T6" fmla="*/ 18 w 81"/>
                  <a:gd name="T7" fmla="*/ 3 h 89"/>
                  <a:gd name="T8" fmla="*/ 2 w 81"/>
                  <a:gd name="T9" fmla="*/ 20 h 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1"/>
                  <a:gd name="T16" fmla="*/ 0 h 89"/>
                  <a:gd name="T17" fmla="*/ 81 w 81"/>
                  <a:gd name="T18" fmla="*/ 89 h 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1" h="89">
                    <a:moveTo>
                      <a:pt x="10" y="88"/>
                    </a:moveTo>
                    <a:lnTo>
                      <a:pt x="0" y="75"/>
                    </a:lnTo>
                    <a:lnTo>
                      <a:pt x="69" y="0"/>
                    </a:lnTo>
                    <a:lnTo>
                      <a:pt x="80" y="15"/>
                    </a:lnTo>
                    <a:lnTo>
                      <a:pt x="10" y="88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cs-CZ" altLang="en-US"/>
              </a:p>
            </p:txBody>
          </p:sp>
          <p:sp>
            <p:nvSpPr>
              <p:cNvPr id="26796" name="Freeform 164">
                <a:extLst>
                  <a:ext uri="{FF2B5EF4-FFF2-40B4-BE49-F238E27FC236}">
                    <a16:creationId xmlns:a16="http://schemas.microsoft.com/office/drawing/2014/main" id="{44F8BD8E-AB28-4CA2-9074-5D522CB1A9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8" y="1223"/>
                <a:ext cx="21" cy="23"/>
              </a:xfrm>
              <a:custGeom>
                <a:avLst/>
                <a:gdLst>
                  <a:gd name="T0" fmla="*/ 5 w 93"/>
                  <a:gd name="T1" fmla="*/ 23 h 102"/>
                  <a:gd name="T2" fmla="*/ 0 w 93"/>
                  <a:gd name="T3" fmla="*/ 16 h 102"/>
                  <a:gd name="T4" fmla="*/ 15 w 93"/>
                  <a:gd name="T5" fmla="*/ 0 h 102"/>
                  <a:gd name="T6" fmla="*/ 21 w 93"/>
                  <a:gd name="T7" fmla="*/ 6 h 102"/>
                  <a:gd name="T8" fmla="*/ 5 w 93"/>
                  <a:gd name="T9" fmla="*/ 23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102"/>
                  <a:gd name="T17" fmla="*/ 93 w 93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102">
                    <a:moveTo>
                      <a:pt x="22" y="101"/>
                    </a:moveTo>
                    <a:lnTo>
                      <a:pt x="0" y="73"/>
                    </a:lnTo>
                    <a:lnTo>
                      <a:pt x="67" y="0"/>
                    </a:lnTo>
                    <a:lnTo>
                      <a:pt x="92" y="27"/>
                    </a:lnTo>
                    <a:lnTo>
                      <a:pt x="22" y="101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cs-CZ" altLang="en-US"/>
              </a:p>
            </p:txBody>
          </p:sp>
        </p:grpSp>
        <p:grpSp>
          <p:nvGrpSpPr>
            <p:cNvPr id="26745" name="Group 165">
              <a:extLst>
                <a:ext uri="{FF2B5EF4-FFF2-40B4-BE49-F238E27FC236}">
                  <a16:creationId xmlns:a16="http://schemas.microsoft.com/office/drawing/2014/main" id="{FEE5E633-EC68-403B-A8FA-0BFD8BA98E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96" y="1892"/>
              <a:ext cx="79" cy="117"/>
              <a:chOff x="3196" y="1892"/>
              <a:chExt cx="79" cy="117"/>
            </a:xfrm>
          </p:grpSpPr>
          <p:sp>
            <p:nvSpPr>
              <p:cNvPr id="26791" name="Freeform 166">
                <a:extLst>
                  <a:ext uri="{FF2B5EF4-FFF2-40B4-BE49-F238E27FC236}">
                    <a16:creationId xmlns:a16="http://schemas.microsoft.com/office/drawing/2014/main" id="{38B91970-DBCD-436D-A3C0-EED063EFC9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6" y="1909"/>
                <a:ext cx="69" cy="101"/>
              </a:xfrm>
              <a:custGeom>
                <a:avLst/>
                <a:gdLst>
                  <a:gd name="T0" fmla="*/ 69 w 305"/>
                  <a:gd name="T1" fmla="*/ 14 h 444"/>
                  <a:gd name="T2" fmla="*/ 26 w 305"/>
                  <a:gd name="T3" fmla="*/ 80 h 444"/>
                  <a:gd name="T4" fmla="*/ 34 w 305"/>
                  <a:gd name="T5" fmla="*/ 86 h 444"/>
                  <a:gd name="T6" fmla="*/ 0 w 305"/>
                  <a:gd name="T7" fmla="*/ 101 h 444"/>
                  <a:gd name="T8" fmla="*/ 2 w 305"/>
                  <a:gd name="T9" fmla="*/ 59 h 444"/>
                  <a:gd name="T10" fmla="*/ 10 w 305"/>
                  <a:gd name="T11" fmla="*/ 66 h 444"/>
                  <a:gd name="T12" fmla="*/ 52 w 305"/>
                  <a:gd name="T13" fmla="*/ 0 h 444"/>
                  <a:gd name="T14" fmla="*/ 69 w 305"/>
                  <a:gd name="T15" fmla="*/ 14 h 4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05"/>
                  <a:gd name="T25" fmla="*/ 0 h 444"/>
                  <a:gd name="T26" fmla="*/ 305 w 305"/>
                  <a:gd name="T27" fmla="*/ 444 h 4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05" h="444">
                    <a:moveTo>
                      <a:pt x="304" y="60"/>
                    </a:moveTo>
                    <a:lnTo>
                      <a:pt x="114" y="350"/>
                    </a:lnTo>
                    <a:lnTo>
                      <a:pt x="150" y="379"/>
                    </a:lnTo>
                    <a:lnTo>
                      <a:pt x="0" y="443"/>
                    </a:lnTo>
                    <a:lnTo>
                      <a:pt x="11" y="261"/>
                    </a:lnTo>
                    <a:lnTo>
                      <a:pt x="43" y="289"/>
                    </a:lnTo>
                    <a:lnTo>
                      <a:pt x="232" y="0"/>
                    </a:lnTo>
                    <a:lnTo>
                      <a:pt x="304" y="60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cs-CZ" altLang="en-US"/>
              </a:p>
            </p:txBody>
          </p:sp>
          <p:sp>
            <p:nvSpPr>
              <p:cNvPr id="26792" name="Freeform 167">
                <a:extLst>
                  <a:ext uri="{FF2B5EF4-FFF2-40B4-BE49-F238E27FC236}">
                    <a16:creationId xmlns:a16="http://schemas.microsoft.com/office/drawing/2014/main" id="{031927E5-0B8B-44AE-96E8-72A0654294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8" y="1892"/>
                <a:ext cx="18" cy="17"/>
              </a:xfrm>
              <a:custGeom>
                <a:avLst/>
                <a:gdLst>
                  <a:gd name="T0" fmla="*/ 18 w 78"/>
                  <a:gd name="T1" fmla="*/ 13 h 75"/>
                  <a:gd name="T2" fmla="*/ 16 w 78"/>
                  <a:gd name="T3" fmla="*/ 17 h 75"/>
                  <a:gd name="T4" fmla="*/ 0 w 78"/>
                  <a:gd name="T5" fmla="*/ 4 h 75"/>
                  <a:gd name="T6" fmla="*/ 2 w 78"/>
                  <a:gd name="T7" fmla="*/ 0 h 75"/>
                  <a:gd name="T8" fmla="*/ 18 w 78"/>
                  <a:gd name="T9" fmla="*/ 13 h 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75"/>
                  <a:gd name="T17" fmla="*/ 78 w 78"/>
                  <a:gd name="T18" fmla="*/ 75 h 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75">
                    <a:moveTo>
                      <a:pt x="77" y="58"/>
                    </a:moveTo>
                    <a:lnTo>
                      <a:pt x="69" y="74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77" y="58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cs-CZ" altLang="en-US"/>
              </a:p>
            </p:txBody>
          </p:sp>
          <p:sp>
            <p:nvSpPr>
              <p:cNvPr id="26793" name="Freeform 168">
                <a:extLst>
                  <a:ext uri="{FF2B5EF4-FFF2-40B4-BE49-F238E27FC236}">
                    <a16:creationId xmlns:a16="http://schemas.microsoft.com/office/drawing/2014/main" id="{F8637B40-7351-46BB-ABAB-C57A63838E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1" y="1899"/>
                <a:ext cx="20" cy="21"/>
              </a:xfrm>
              <a:custGeom>
                <a:avLst/>
                <a:gdLst>
                  <a:gd name="T0" fmla="*/ 20 w 88"/>
                  <a:gd name="T1" fmla="*/ 13 h 91"/>
                  <a:gd name="T2" fmla="*/ 15 w 88"/>
                  <a:gd name="T3" fmla="*/ 21 h 91"/>
                  <a:gd name="T4" fmla="*/ 0 w 88"/>
                  <a:gd name="T5" fmla="*/ 7 h 91"/>
                  <a:gd name="T6" fmla="*/ 4 w 88"/>
                  <a:gd name="T7" fmla="*/ 0 h 91"/>
                  <a:gd name="T8" fmla="*/ 20 w 88"/>
                  <a:gd name="T9" fmla="*/ 13 h 9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8"/>
                  <a:gd name="T16" fmla="*/ 0 h 91"/>
                  <a:gd name="T17" fmla="*/ 88 w 88"/>
                  <a:gd name="T18" fmla="*/ 91 h 9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8" h="91">
                    <a:moveTo>
                      <a:pt x="87" y="57"/>
                    </a:moveTo>
                    <a:lnTo>
                      <a:pt x="68" y="90"/>
                    </a:lnTo>
                    <a:lnTo>
                      <a:pt x="0" y="32"/>
                    </a:lnTo>
                    <a:lnTo>
                      <a:pt x="19" y="0"/>
                    </a:lnTo>
                    <a:lnTo>
                      <a:pt x="87" y="57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cs-CZ" altLang="en-US"/>
              </a:p>
            </p:txBody>
          </p:sp>
        </p:grpSp>
        <p:grpSp>
          <p:nvGrpSpPr>
            <p:cNvPr id="26746" name="Group 169">
              <a:extLst>
                <a:ext uri="{FF2B5EF4-FFF2-40B4-BE49-F238E27FC236}">
                  <a16:creationId xmlns:a16="http://schemas.microsoft.com/office/drawing/2014/main" id="{90D5E696-83AF-49FB-840C-4DCE2CAB2A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5" y="1185"/>
              <a:ext cx="88" cy="106"/>
              <a:chOff x="3505" y="1185"/>
              <a:chExt cx="88" cy="106"/>
            </a:xfrm>
          </p:grpSpPr>
          <p:sp>
            <p:nvSpPr>
              <p:cNvPr id="26788" name="Freeform 170">
                <a:extLst>
                  <a:ext uri="{FF2B5EF4-FFF2-40B4-BE49-F238E27FC236}">
                    <a16:creationId xmlns:a16="http://schemas.microsoft.com/office/drawing/2014/main" id="{2CE4B1BE-70D0-421F-9A08-CE0EC9DD7A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7" y="1185"/>
                <a:ext cx="76" cy="91"/>
              </a:xfrm>
              <a:custGeom>
                <a:avLst/>
                <a:gdLst>
                  <a:gd name="T0" fmla="*/ 0 w 337"/>
                  <a:gd name="T1" fmla="*/ 75 h 403"/>
                  <a:gd name="T2" fmla="*/ 48 w 337"/>
                  <a:gd name="T3" fmla="*/ 16 h 403"/>
                  <a:gd name="T4" fmla="*/ 41 w 337"/>
                  <a:gd name="T5" fmla="*/ 9 h 403"/>
                  <a:gd name="T6" fmla="*/ 76 w 337"/>
                  <a:gd name="T7" fmla="*/ 0 h 403"/>
                  <a:gd name="T8" fmla="*/ 70 w 337"/>
                  <a:gd name="T9" fmla="*/ 41 h 403"/>
                  <a:gd name="T10" fmla="*/ 63 w 337"/>
                  <a:gd name="T11" fmla="*/ 33 h 403"/>
                  <a:gd name="T12" fmla="*/ 15 w 337"/>
                  <a:gd name="T13" fmla="*/ 91 h 403"/>
                  <a:gd name="T14" fmla="*/ 0 w 337"/>
                  <a:gd name="T15" fmla="*/ 75 h 40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37"/>
                  <a:gd name="T25" fmla="*/ 0 h 403"/>
                  <a:gd name="T26" fmla="*/ 337 w 337"/>
                  <a:gd name="T27" fmla="*/ 403 h 40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37" h="403">
                    <a:moveTo>
                      <a:pt x="0" y="333"/>
                    </a:moveTo>
                    <a:lnTo>
                      <a:pt x="214" y="72"/>
                    </a:lnTo>
                    <a:lnTo>
                      <a:pt x="181" y="40"/>
                    </a:lnTo>
                    <a:lnTo>
                      <a:pt x="336" y="0"/>
                    </a:lnTo>
                    <a:lnTo>
                      <a:pt x="311" y="180"/>
                    </a:lnTo>
                    <a:lnTo>
                      <a:pt x="278" y="144"/>
                    </a:lnTo>
                    <a:lnTo>
                      <a:pt x="65" y="402"/>
                    </a:lnTo>
                    <a:lnTo>
                      <a:pt x="0" y="333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cs-CZ" altLang="en-US"/>
              </a:p>
            </p:txBody>
          </p:sp>
          <p:sp>
            <p:nvSpPr>
              <p:cNvPr id="26789" name="Freeform 171">
                <a:extLst>
                  <a:ext uri="{FF2B5EF4-FFF2-40B4-BE49-F238E27FC236}">
                    <a16:creationId xmlns:a16="http://schemas.microsoft.com/office/drawing/2014/main" id="{A39AB71F-749A-415A-AA1E-F270F29D9F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5" y="1272"/>
                <a:ext cx="17" cy="20"/>
              </a:xfrm>
              <a:custGeom>
                <a:avLst/>
                <a:gdLst>
                  <a:gd name="T0" fmla="*/ 0 w 77"/>
                  <a:gd name="T1" fmla="*/ 4 h 87"/>
                  <a:gd name="T2" fmla="*/ 2 w 77"/>
                  <a:gd name="T3" fmla="*/ 0 h 87"/>
                  <a:gd name="T4" fmla="*/ 17 w 77"/>
                  <a:gd name="T5" fmla="*/ 17 h 87"/>
                  <a:gd name="T6" fmla="*/ 14 w 77"/>
                  <a:gd name="T7" fmla="*/ 20 h 87"/>
                  <a:gd name="T8" fmla="*/ 0 w 77"/>
                  <a:gd name="T9" fmla="*/ 4 h 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7"/>
                  <a:gd name="T16" fmla="*/ 0 h 87"/>
                  <a:gd name="T17" fmla="*/ 77 w 77"/>
                  <a:gd name="T18" fmla="*/ 87 h 8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7" h="87">
                    <a:moveTo>
                      <a:pt x="0" y="17"/>
                    </a:moveTo>
                    <a:lnTo>
                      <a:pt x="8" y="0"/>
                    </a:lnTo>
                    <a:lnTo>
                      <a:pt x="76" y="72"/>
                    </a:lnTo>
                    <a:lnTo>
                      <a:pt x="64" y="86"/>
                    </a:lnTo>
                    <a:lnTo>
                      <a:pt x="0" y="17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cs-CZ" altLang="en-US"/>
              </a:p>
            </p:txBody>
          </p:sp>
          <p:sp>
            <p:nvSpPr>
              <p:cNvPr id="26790" name="Freeform 172">
                <a:extLst>
                  <a:ext uri="{FF2B5EF4-FFF2-40B4-BE49-F238E27FC236}">
                    <a16:creationId xmlns:a16="http://schemas.microsoft.com/office/drawing/2014/main" id="{866279E5-13D8-4608-8C93-FD25F71707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0" y="1263"/>
                <a:ext cx="20" cy="22"/>
              </a:xfrm>
              <a:custGeom>
                <a:avLst/>
                <a:gdLst>
                  <a:gd name="T0" fmla="*/ 0 w 88"/>
                  <a:gd name="T1" fmla="*/ 6 h 98"/>
                  <a:gd name="T2" fmla="*/ 5 w 88"/>
                  <a:gd name="T3" fmla="*/ 0 h 98"/>
                  <a:gd name="T4" fmla="*/ 20 w 88"/>
                  <a:gd name="T5" fmla="*/ 15 h 98"/>
                  <a:gd name="T6" fmla="*/ 15 w 88"/>
                  <a:gd name="T7" fmla="*/ 22 h 98"/>
                  <a:gd name="T8" fmla="*/ 0 w 88"/>
                  <a:gd name="T9" fmla="*/ 6 h 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8"/>
                  <a:gd name="T16" fmla="*/ 0 h 98"/>
                  <a:gd name="T17" fmla="*/ 88 w 88"/>
                  <a:gd name="T18" fmla="*/ 98 h 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8" h="98">
                    <a:moveTo>
                      <a:pt x="0" y="26"/>
                    </a:moveTo>
                    <a:lnTo>
                      <a:pt x="23" y="0"/>
                    </a:lnTo>
                    <a:lnTo>
                      <a:pt x="87" y="69"/>
                    </a:lnTo>
                    <a:lnTo>
                      <a:pt x="64" y="97"/>
                    </a:lnTo>
                    <a:lnTo>
                      <a:pt x="0" y="26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cs-CZ" altLang="en-US"/>
              </a:p>
            </p:txBody>
          </p:sp>
        </p:grpSp>
        <p:grpSp>
          <p:nvGrpSpPr>
            <p:cNvPr id="26747" name="Group 173">
              <a:extLst>
                <a:ext uri="{FF2B5EF4-FFF2-40B4-BE49-F238E27FC236}">
                  <a16:creationId xmlns:a16="http://schemas.microsoft.com/office/drawing/2014/main" id="{45087350-A354-4B1D-AA88-93886D6916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4" y="1352"/>
              <a:ext cx="114" cy="64"/>
              <a:chOff x="3554" y="1352"/>
              <a:chExt cx="114" cy="64"/>
            </a:xfrm>
          </p:grpSpPr>
          <p:sp>
            <p:nvSpPr>
              <p:cNvPr id="26785" name="Freeform 174">
                <a:extLst>
                  <a:ext uri="{FF2B5EF4-FFF2-40B4-BE49-F238E27FC236}">
                    <a16:creationId xmlns:a16="http://schemas.microsoft.com/office/drawing/2014/main" id="{07A8F418-3D4E-4690-AC7C-C1F9D00453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71" y="1352"/>
                <a:ext cx="98" cy="59"/>
              </a:xfrm>
              <a:custGeom>
                <a:avLst/>
                <a:gdLst>
                  <a:gd name="T0" fmla="*/ 0 w 432"/>
                  <a:gd name="T1" fmla="*/ 35 h 258"/>
                  <a:gd name="T2" fmla="*/ 66 w 432"/>
                  <a:gd name="T3" fmla="*/ 12 h 258"/>
                  <a:gd name="T4" fmla="*/ 64 w 432"/>
                  <a:gd name="T5" fmla="*/ 0 h 258"/>
                  <a:gd name="T6" fmla="*/ 98 w 432"/>
                  <a:gd name="T7" fmla="*/ 13 h 258"/>
                  <a:gd name="T8" fmla="*/ 77 w 432"/>
                  <a:gd name="T9" fmla="*/ 46 h 258"/>
                  <a:gd name="T10" fmla="*/ 73 w 432"/>
                  <a:gd name="T11" fmla="*/ 35 h 258"/>
                  <a:gd name="T12" fmla="*/ 9 w 432"/>
                  <a:gd name="T13" fmla="*/ 59 h 258"/>
                  <a:gd name="T14" fmla="*/ 0 w 432"/>
                  <a:gd name="T15" fmla="*/ 35 h 2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32"/>
                  <a:gd name="T25" fmla="*/ 0 h 258"/>
                  <a:gd name="T26" fmla="*/ 432 w 432"/>
                  <a:gd name="T27" fmla="*/ 258 h 25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32" h="258">
                    <a:moveTo>
                      <a:pt x="0" y="155"/>
                    </a:moveTo>
                    <a:lnTo>
                      <a:pt x="293" y="51"/>
                    </a:lnTo>
                    <a:lnTo>
                      <a:pt x="280" y="0"/>
                    </a:lnTo>
                    <a:lnTo>
                      <a:pt x="431" y="58"/>
                    </a:lnTo>
                    <a:lnTo>
                      <a:pt x="338" y="201"/>
                    </a:lnTo>
                    <a:lnTo>
                      <a:pt x="323" y="151"/>
                    </a:lnTo>
                    <a:lnTo>
                      <a:pt x="39" y="257"/>
                    </a:lnTo>
                    <a:lnTo>
                      <a:pt x="0" y="155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cs-CZ" altLang="en-US"/>
              </a:p>
            </p:txBody>
          </p:sp>
          <p:sp>
            <p:nvSpPr>
              <p:cNvPr id="26786" name="Freeform 175">
                <a:extLst>
                  <a:ext uri="{FF2B5EF4-FFF2-40B4-BE49-F238E27FC236}">
                    <a16:creationId xmlns:a16="http://schemas.microsoft.com/office/drawing/2014/main" id="{131584E2-392F-4DDE-B532-7449B3D466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4" y="1393"/>
                <a:ext cx="10" cy="24"/>
              </a:xfrm>
              <a:custGeom>
                <a:avLst/>
                <a:gdLst>
                  <a:gd name="T0" fmla="*/ 0 w 44"/>
                  <a:gd name="T1" fmla="*/ 1 h 107"/>
                  <a:gd name="T2" fmla="*/ 3 w 44"/>
                  <a:gd name="T3" fmla="*/ 0 h 107"/>
                  <a:gd name="T4" fmla="*/ 10 w 44"/>
                  <a:gd name="T5" fmla="*/ 22 h 107"/>
                  <a:gd name="T6" fmla="*/ 6 w 44"/>
                  <a:gd name="T7" fmla="*/ 24 h 107"/>
                  <a:gd name="T8" fmla="*/ 0 w 44"/>
                  <a:gd name="T9" fmla="*/ 1 h 1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"/>
                  <a:gd name="T16" fmla="*/ 0 h 107"/>
                  <a:gd name="T17" fmla="*/ 44 w 44"/>
                  <a:gd name="T18" fmla="*/ 107 h 10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" h="107">
                    <a:moveTo>
                      <a:pt x="0" y="6"/>
                    </a:moveTo>
                    <a:lnTo>
                      <a:pt x="15" y="0"/>
                    </a:lnTo>
                    <a:lnTo>
                      <a:pt x="43" y="100"/>
                    </a:lnTo>
                    <a:lnTo>
                      <a:pt x="28" y="106"/>
                    </a:lnTo>
                    <a:lnTo>
                      <a:pt x="0" y="6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cs-CZ" altLang="en-US"/>
              </a:p>
            </p:txBody>
          </p:sp>
          <p:sp>
            <p:nvSpPr>
              <p:cNvPr id="26787" name="Freeform 176">
                <a:extLst>
                  <a:ext uri="{FF2B5EF4-FFF2-40B4-BE49-F238E27FC236}">
                    <a16:creationId xmlns:a16="http://schemas.microsoft.com/office/drawing/2014/main" id="{D18A4F27-8A9C-4C1A-A286-1B1E371280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1" y="1389"/>
                <a:ext cx="14" cy="25"/>
              </a:xfrm>
              <a:custGeom>
                <a:avLst/>
                <a:gdLst>
                  <a:gd name="T0" fmla="*/ 0 w 60"/>
                  <a:gd name="T1" fmla="*/ 3 h 111"/>
                  <a:gd name="T2" fmla="*/ 7 w 60"/>
                  <a:gd name="T3" fmla="*/ 0 h 111"/>
                  <a:gd name="T4" fmla="*/ 14 w 60"/>
                  <a:gd name="T5" fmla="*/ 23 h 111"/>
                  <a:gd name="T6" fmla="*/ 6 w 60"/>
                  <a:gd name="T7" fmla="*/ 25 h 111"/>
                  <a:gd name="T8" fmla="*/ 0 w 60"/>
                  <a:gd name="T9" fmla="*/ 3 h 1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111"/>
                  <a:gd name="T17" fmla="*/ 60 w 60"/>
                  <a:gd name="T18" fmla="*/ 111 h 1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111">
                    <a:moveTo>
                      <a:pt x="0" y="14"/>
                    </a:moveTo>
                    <a:lnTo>
                      <a:pt x="30" y="0"/>
                    </a:lnTo>
                    <a:lnTo>
                      <a:pt x="59" y="102"/>
                    </a:lnTo>
                    <a:lnTo>
                      <a:pt x="26" y="110"/>
                    </a:lnTo>
                    <a:lnTo>
                      <a:pt x="0" y="14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cs-CZ" altLang="en-US"/>
              </a:p>
            </p:txBody>
          </p:sp>
        </p:grpSp>
        <p:grpSp>
          <p:nvGrpSpPr>
            <p:cNvPr id="26748" name="Group 177">
              <a:extLst>
                <a:ext uri="{FF2B5EF4-FFF2-40B4-BE49-F238E27FC236}">
                  <a16:creationId xmlns:a16="http://schemas.microsoft.com/office/drawing/2014/main" id="{CE38A33A-9C51-41C8-B7B3-6BE7119196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84" y="1886"/>
              <a:ext cx="89" cy="104"/>
              <a:chOff x="3484" y="1886"/>
              <a:chExt cx="89" cy="104"/>
            </a:xfrm>
          </p:grpSpPr>
          <p:sp>
            <p:nvSpPr>
              <p:cNvPr id="26782" name="Freeform 178">
                <a:extLst>
                  <a:ext uri="{FF2B5EF4-FFF2-40B4-BE49-F238E27FC236}">
                    <a16:creationId xmlns:a16="http://schemas.microsoft.com/office/drawing/2014/main" id="{62CFF21F-4249-4A69-AEF9-F98EA14EB4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6" y="1900"/>
                <a:ext cx="78" cy="90"/>
              </a:xfrm>
              <a:custGeom>
                <a:avLst/>
                <a:gdLst>
                  <a:gd name="T0" fmla="*/ 16 w 344"/>
                  <a:gd name="T1" fmla="*/ 0 h 398"/>
                  <a:gd name="T2" fmla="*/ 65 w 344"/>
                  <a:gd name="T3" fmla="*/ 57 h 398"/>
                  <a:gd name="T4" fmla="*/ 73 w 344"/>
                  <a:gd name="T5" fmla="*/ 48 h 398"/>
                  <a:gd name="T6" fmla="*/ 78 w 344"/>
                  <a:gd name="T7" fmla="*/ 90 h 398"/>
                  <a:gd name="T8" fmla="*/ 42 w 344"/>
                  <a:gd name="T9" fmla="*/ 84 h 398"/>
                  <a:gd name="T10" fmla="*/ 50 w 344"/>
                  <a:gd name="T11" fmla="*/ 75 h 398"/>
                  <a:gd name="T12" fmla="*/ 0 w 344"/>
                  <a:gd name="T13" fmla="*/ 17 h 398"/>
                  <a:gd name="T14" fmla="*/ 16 w 344"/>
                  <a:gd name="T15" fmla="*/ 0 h 39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44"/>
                  <a:gd name="T25" fmla="*/ 0 h 398"/>
                  <a:gd name="T26" fmla="*/ 344 w 344"/>
                  <a:gd name="T27" fmla="*/ 398 h 39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44" h="398">
                    <a:moveTo>
                      <a:pt x="69" y="0"/>
                    </a:moveTo>
                    <a:lnTo>
                      <a:pt x="287" y="252"/>
                    </a:lnTo>
                    <a:lnTo>
                      <a:pt x="320" y="214"/>
                    </a:lnTo>
                    <a:lnTo>
                      <a:pt x="343" y="397"/>
                    </a:lnTo>
                    <a:lnTo>
                      <a:pt x="184" y="370"/>
                    </a:lnTo>
                    <a:lnTo>
                      <a:pt x="219" y="330"/>
                    </a:lnTo>
                    <a:lnTo>
                      <a:pt x="0" y="76"/>
                    </a:lnTo>
                    <a:lnTo>
                      <a:pt x="69" y="0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cs-CZ" altLang="en-US"/>
              </a:p>
            </p:txBody>
          </p:sp>
          <p:sp>
            <p:nvSpPr>
              <p:cNvPr id="26783" name="Freeform 179">
                <a:extLst>
                  <a:ext uri="{FF2B5EF4-FFF2-40B4-BE49-F238E27FC236}">
                    <a16:creationId xmlns:a16="http://schemas.microsoft.com/office/drawing/2014/main" id="{ED02EDEC-8FF8-448C-A539-4B02FBD6E8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4" y="1886"/>
                <a:ext cx="19" cy="21"/>
              </a:xfrm>
              <a:custGeom>
                <a:avLst/>
                <a:gdLst>
                  <a:gd name="T0" fmla="*/ 15 w 82"/>
                  <a:gd name="T1" fmla="*/ 0 h 91"/>
                  <a:gd name="T2" fmla="*/ 19 w 82"/>
                  <a:gd name="T3" fmla="*/ 2 h 91"/>
                  <a:gd name="T4" fmla="*/ 3 w 82"/>
                  <a:gd name="T5" fmla="*/ 21 h 91"/>
                  <a:gd name="T6" fmla="*/ 0 w 82"/>
                  <a:gd name="T7" fmla="*/ 18 h 91"/>
                  <a:gd name="T8" fmla="*/ 15 w 82"/>
                  <a:gd name="T9" fmla="*/ 0 h 9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91"/>
                  <a:gd name="T17" fmla="*/ 82 w 82"/>
                  <a:gd name="T18" fmla="*/ 91 h 9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91">
                    <a:moveTo>
                      <a:pt x="65" y="0"/>
                    </a:moveTo>
                    <a:lnTo>
                      <a:pt x="81" y="9"/>
                    </a:lnTo>
                    <a:lnTo>
                      <a:pt x="12" y="90"/>
                    </a:lnTo>
                    <a:lnTo>
                      <a:pt x="0" y="77"/>
                    </a:lnTo>
                    <a:lnTo>
                      <a:pt x="65" y="0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cs-CZ" altLang="en-US"/>
              </a:p>
            </p:txBody>
          </p:sp>
          <p:sp>
            <p:nvSpPr>
              <p:cNvPr id="26784" name="Freeform 180">
                <a:extLst>
                  <a:ext uri="{FF2B5EF4-FFF2-40B4-BE49-F238E27FC236}">
                    <a16:creationId xmlns:a16="http://schemas.microsoft.com/office/drawing/2014/main" id="{CA24414F-DC92-4080-9DF9-17F785A68D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8" y="1892"/>
                <a:ext cx="22" cy="24"/>
              </a:xfrm>
              <a:custGeom>
                <a:avLst/>
                <a:gdLst>
                  <a:gd name="T0" fmla="*/ 16 w 95"/>
                  <a:gd name="T1" fmla="*/ 0 h 104"/>
                  <a:gd name="T2" fmla="*/ 22 w 95"/>
                  <a:gd name="T3" fmla="*/ 6 h 104"/>
                  <a:gd name="T4" fmla="*/ 6 w 95"/>
                  <a:gd name="T5" fmla="*/ 24 h 104"/>
                  <a:gd name="T6" fmla="*/ 0 w 95"/>
                  <a:gd name="T7" fmla="*/ 18 h 104"/>
                  <a:gd name="T8" fmla="*/ 16 w 95"/>
                  <a:gd name="T9" fmla="*/ 0 h 1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5"/>
                  <a:gd name="T16" fmla="*/ 0 h 104"/>
                  <a:gd name="T17" fmla="*/ 95 w 95"/>
                  <a:gd name="T18" fmla="*/ 104 h 10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5" h="104">
                    <a:moveTo>
                      <a:pt x="67" y="0"/>
                    </a:moveTo>
                    <a:lnTo>
                      <a:pt x="94" y="26"/>
                    </a:lnTo>
                    <a:lnTo>
                      <a:pt x="26" y="103"/>
                    </a:lnTo>
                    <a:lnTo>
                      <a:pt x="0" y="78"/>
                    </a:lnTo>
                    <a:lnTo>
                      <a:pt x="67" y="0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cs-CZ" altLang="en-US"/>
              </a:p>
            </p:txBody>
          </p:sp>
        </p:grpSp>
        <p:grpSp>
          <p:nvGrpSpPr>
            <p:cNvPr id="26749" name="Group 181">
              <a:extLst>
                <a:ext uri="{FF2B5EF4-FFF2-40B4-BE49-F238E27FC236}">
                  <a16:creationId xmlns:a16="http://schemas.microsoft.com/office/drawing/2014/main" id="{F0775C1F-6407-4173-A033-319165CCB5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83" y="1556"/>
              <a:ext cx="114" cy="48"/>
              <a:chOff x="3083" y="1556"/>
              <a:chExt cx="114" cy="48"/>
            </a:xfrm>
          </p:grpSpPr>
          <p:sp>
            <p:nvSpPr>
              <p:cNvPr id="26779" name="Freeform 182">
                <a:extLst>
                  <a:ext uri="{FF2B5EF4-FFF2-40B4-BE49-F238E27FC236}">
                    <a16:creationId xmlns:a16="http://schemas.microsoft.com/office/drawing/2014/main" id="{B6C50855-010E-45BB-85BD-2CEAECC6A5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3" y="1556"/>
                <a:ext cx="99" cy="49"/>
              </a:xfrm>
              <a:custGeom>
                <a:avLst/>
                <a:gdLst>
                  <a:gd name="T0" fmla="*/ 94 w 436"/>
                  <a:gd name="T1" fmla="*/ 36 h 216"/>
                  <a:gd name="T2" fmla="*/ 24 w 436"/>
                  <a:gd name="T3" fmla="*/ 37 h 216"/>
                  <a:gd name="T4" fmla="*/ 27 w 436"/>
                  <a:gd name="T5" fmla="*/ 49 h 216"/>
                  <a:gd name="T6" fmla="*/ 0 w 436"/>
                  <a:gd name="T7" fmla="*/ 25 h 216"/>
                  <a:gd name="T8" fmla="*/ 26 w 436"/>
                  <a:gd name="T9" fmla="*/ 0 h 216"/>
                  <a:gd name="T10" fmla="*/ 29 w 436"/>
                  <a:gd name="T11" fmla="*/ 12 h 216"/>
                  <a:gd name="T12" fmla="*/ 99 w 436"/>
                  <a:gd name="T13" fmla="*/ 11 h 216"/>
                  <a:gd name="T14" fmla="*/ 94 w 436"/>
                  <a:gd name="T15" fmla="*/ 36 h 2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36"/>
                  <a:gd name="T25" fmla="*/ 0 h 216"/>
                  <a:gd name="T26" fmla="*/ 436 w 436"/>
                  <a:gd name="T27" fmla="*/ 216 h 2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36" h="216">
                    <a:moveTo>
                      <a:pt x="414" y="159"/>
                    </a:moveTo>
                    <a:lnTo>
                      <a:pt x="105" y="161"/>
                    </a:lnTo>
                    <a:lnTo>
                      <a:pt x="117" y="215"/>
                    </a:lnTo>
                    <a:lnTo>
                      <a:pt x="0" y="110"/>
                    </a:lnTo>
                    <a:lnTo>
                      <a:pt x="115" y="0"/>
                    </a:lnTo>
                    <a:lnTo>
                      <a:pt x="126" y="54"/>
                    </a:lnTo>
                    <a:lnTo>
                      <a:pt x="435" y="50"/>
                    </a:lnTo>
                    <a:lnTo>
                      <a:pt x="414" y="159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cs-CZ" altLang="en-US"/>
              </a:p>
            </p:txBody>
          </p:sp>
          <p:sp>
            <p:nvSpPr>
              <p:cNvPr id="26780" name="Freeform 183">
                <a:extLst>
                  <a:ext uri="{FF2B5EF4-FFF2-40B4-BE49-F238E27FC236}">
                    <a16:creationId xmlns:a16="http://schemas.microsoft.com/office/drawing/2014/main" id="{B61EB95F-FDA1-4BE0-9332-8008EB2BC9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4" y="1567"/>
                <a:ext cx="4" cy="25"/>
              </a:xfrm>
              <a:custGeom>
                <a:avLst/>
                <a:gdLst>
                  <a:gd name="T0" fmla="*/ 4 w 18"/>
                  <a:gd name="T1" fmla="*/ 25 h 110"/>
                  <a:gd name="T2" fmla="*/ 0 w 18"/>
                  <a:gd name="T3" fmla="*/ 25 h 110"/>
                  <a:gd name="T4" fmla="*/ 0 w 18"/>
                  <a:gd name="T5" fmla="*/ 0 h 110"/>
                  <a:gd name="T6" fmla="*/ 4 w 18"/>
                  <a:gd name="T7" fmla="*/ 0 h 110"/>
                  <a:gd name="T8" fmla="*/ 4 w 18"/>
                  <a:gd name="T9" fmla="*/ 25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110"/>
                  <a:gd name="T17" fmla="*/ 18 w 18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110">
                    <a:moveTo>
                      <a:pt x="17" y="109"/>
                    </a:moveTo>
                    <a:lnTo>
                      <a:pt x="1" y="109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7" y="109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cs-CZ" altLang="en-US"/>
              </a:p>
            </p:txBody>
          </p:sp>
          <p:sp>
            <p:nvSpPr>
              <p:cNvPr id="26781" name="Freeform 184">
                <a:extLst>
                  <a:ext uri="{FF2B5EF4-FFF2-40B4-BE49-F238E27FC236}">
                    <a16:creationId xmlns:a16="http://schemas.microsoft.com/office/drawing/2014/main" id="{590A7199-6589-4C18-BD9A-35AF373D1F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3" y="1568"/>
                <a:ext cx="8" cy="25"/>
              </a:xfrm>
              <a:custGeom>
                <a:avLst/>
                <a:gdLst>
                  <a:gd name="T0" fmla="*/ 8 w 35"/>
                  <a:gd name="T1" fmla="*/ 25 h 110"/>
                  <a:gd name="T2" fmla="*/ 0 w 35"/>
                  <a:gd name="T3" fmla="*/ 25 h 110"/>
                  <a:gd name="T4" fmla="*/ 0 w 35"/>
                  <a:gd name="T5" fmla="*/ 0 h 110"/>
                  <a:gd name="T6" fmla="*/ 8 w 35"/>
                  <a:gd name="T7" fmla="*/ 0 h 110"/>
                  <a:gd name="T8" fmla="*/ 8 w 35"/>
                  <a:gd name="T9" fmla="*/ 25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110"/>
                  <a:gd name="T17" fmla="*/ 35 w 35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110">
                    <a:moveTo>
                      <a:pt x="34" y="109"/>
                    </a:moveTo>
                    <a:lnTo>
                      <a:pt x="1" y="109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4" y="109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cs-CZ" altLang="en-US"/>
              </a:p>
            </p:txBody>
          </p:sp>
        </p:grpSp>
        <p:grpSp>
          <p:nvGrpSpPr>
            <p:cNvPr id="26750" name="Group 185">
              <a:extLst>
                <a:ext uri="{FF2B5EF4-FFF2-40B4-BE49-F238E27FC236}">
                  <a16:creationId xmlns:a16="http://schemas.microsoft.com/office/drawing/2014/main" id="{B7436C8D-5092-4F40-9291-72BA2E16B2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7" y="1950"/>
              <a:ext cx="40" cy="139"/>
              <a:chOff x="3367" y="1950"/>
              <a:chExt cx="40" cy="139"/>
            </a:xfrm>
          </p:grpSpPr>
          <p:sp>
            <p:nvSpPr>
              <p:cNvPr id="26776" name="Freeform 186">
                <a:extLst>
                  <a:ext uri="{FF2B5EF4-FFF2-40B4-BE49-F238E27FC236}">
                    <a16:creationId xmlns:a16="http://schemas.microsoft.com/office/drawing/2014/main" id="{A734BF4B-CD6B-4D21-B67A-5E82AF5F50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7" y="1971"/>
                <a:ext cx="41" cy="119"/>
              </a:xfrm>
              <a:custGeom>
                <a:avLst/>
                <a:gdLst>
                  <a:gd name="T0" fmla="*/ 31 w 179"/>
                  <a:gd name="T1" fmla="*/ 6 h 524"/>
                  <a:gd name="T2" fmla="*/ 31 w 179"/>
                  <a:gd name="T3" fmla="*/ 89 h 524"/>
                  <a:gd name="T4" fmla="*/ 41 w 179"/>
                  <a:gd name="T5" fmla="*/ 84 h 524"/>
                  <a:gd name="T6" fmla="*/ 20 w 179"/>
                  <a:gd name="T7" fmla="*/ 119 h 524"/>
                  <a:gd name="T8" fmla="*/ 0 w 179"/>
                  <a:gd name="T9" fmla="*/ 89 h 524"/>
                  <a:gd name="T10" fmla="*/ 11 w 179"/>
                  <a:gd name="T11" fmla="*/ 84 h 524"/>
                  <a:gd name="T12" fmla="*/ 11 w 179"/>
                  <a:gd name="T13" fmla="*/ 0 h 524"/>
                  <a:gd name="T14" fmla="*/ 31 w 179"/>
                  <a:gd name="T15" fmla="*/ 6 h 5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79"/>
                  <a:gd name="T25" fmla="*/ 0 h 524"/>
                  <a:gd name="T26" fmla="*/ 179 w 179"/>
                  <a:gd name="T27" fmla="*/ 524 h 5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79" h="524">
                    <a:moveTo>
                      <a:pt x="136" y="25"/>
                    </a:moveTo>
                    <a:lnTo>
                      <a:pt x="134" y="392"/>
                    </a:lnTo>
                    <a:lnTo>
                      <a:pt x="178" y="369"/>
                    </a:lnTo>
                    <a:lnTo>
                      <a:pt x="89" y="523"/>
                    </a:lnTo>
                    <a:lnTo>
                      <a:pt x="0" y="391"/>
                    </a:lnTo>
                    <a:lnTo>
                      <a:pt x="46" y="368"/>
                    </a:lnTo>
                    <a:lnTo>
                      <a:pt x="48" y="0"/>
                    </a:lnTo>
                    <a:lnTo>
                      <a:pt x="136" y="25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cs-CZ" altLang="en-US"/>
              </a:p>
            </p:txBody>
          </p:sp>
          <p:sp>
            <p:nvSpPr>
              <p:cNvPr id="26777" name="Freeform 187">
                <a:extLst>
                  <a:ext uri="{FF2B5EF4-FFF2-40B4-BE49-F238E27FC236}">
                    <a16:creationId xmlns:a16="http://schemas.microsoft.com/office/drawing/2014/main" id="{78AE3976-8F93-49BB-99D1-041B604681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8" y="1950"/>
                <a:ext cx="20" cy="4"/>
              </a:xfrm>
              <a:custGeom>
                <a:avLst/>
                <a:gdLst>
                  <a:gd name="T0" fmla="*/ 20 w 90"/>
                  <a:gd name="T1" fmla="*/ 0 h 19"/>
                  <a:gd name="T2" fmla="*/ 20 w 90"/>
                  <a:gd name="T3" fmla="*/ 4 h 19"/>
                  <a:gd name="T4" fmla="*/ 0 w 90"/>
                  <a:gd name="T5" fmla="*/ 4 h 19"/>
                  <a:gd name="T6" fmla="*/ 0 w 90"/>
                  <a:gd name="T7" fmla="*/ 0 h 19"/>
                  <a:gd name="T8" fmla="*/ 20 w 90"/>
                  <a:gd name="T9" fmla="*/ 0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19"/>
                  <a:gd name="T17" fmla="*/ 90 w 90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19">
                    <a:moveTo>
                      <a:pt x="89" y="0"/>
                    </a:moveTo>
                    <a:lnTo>
                      <a:pt x="89" y="18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89" y="0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cs-CZ" altLang="en-US"/>
              </a:p>
            </p:txBody>
          </p:sp>
          <p:sp>
            <p:nvSpPr>
              <p:cNvPr id="26778" name="Freeform 188">
                <a:extLst>
                  <a:ext uri="{FF2B5EF4-FFF2-40B4-BE49-F238E27FC236}">
                    <a16:creationId xmlns:a16="http://schemas.microsoft.com/office/drawing/2014/main" id="{28DE1A92-91AF-469B-81A8-D117D0F2EE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8" y="1958"/>
                <a:ext cx="21" cy="9"/>
              </a:xfrm>
              <a:custGeom>
                <a:avLst/>
                <a:gdLst>
                  <a:gd name="T0" fmla="*/ 21 w 91"/>
                  <a:gd name="T1" fmla="*/ 0 h 40"/>
                  <a:gd name="T2" fmla="*/ 20 w 91"/>
                  <a:gd name="T3" fmla="*/ 9 h 40"/>
                  <a:gd name="T4" fmla="*/ 0 w 91"/>
                  <a:gd name="T5" fmla="*/ 9 h 40"/>
                  <a:gd name="T6" fmla="*/ 0 w 91"/>
                  <a:gd name="T7" fmla="*/ 0 h 40"/>
                  <a:gd name="T8" fmla="*/ 21 w 91"/>
                  <a:gd name="T9" fmla="*/ 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1"/>
                  <a:gd name="T16" fmla="*/ 0 h 40"/>
                  <a:gd name="T17" fmla="*/ 91 w 91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1" h="40">
                    <a:moveTo>
                      <a:pt x="90" y="0"/>
                    </a:moveTo>
                    <a:lnTo>
                      <a:pt x="88" y="39"/>
                    </a:lnTo>
                    <a:lnTo>
                      <a:pt x="0" y="39"/>
                    </a:lnTo>
                    <a:lnTo>
                      <a:pt x="1" y="0"/>
                    </a:lnTo>
                    <a:lnTo>
                      <a:pt x="90" y="0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cs-CZ" altLang="en-US"/>
              </a:p>
            </p:txBody>
          </p:sp>
        </p:grpSp>
        <p:grpSp>
          <p:nvGrpSpPr>
            <p:cNvPr id="26751" name="Group 189">
              <a:extLst>
                <a:ext uri="{FF2B5EF4-FFF2-40B4-BE49-F238E27FC236}">
                  <a16:creationId xmlns:a16="http://schemas.microsoft.com/office/drawing/2014/main" id="{4CA7C97E-F515-433F-A1C2-3EB3429AC6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99" y="1747"/>
              <a:ext cx="109" cy="76"/>
              <a:chOff x="3099" y="1747"/>
              <a:chExt cx="109" cy="76"/>
            </a:xfrm>
          </p:grpSpPr>
          <p:sp>
            <p:nvSpPr>
              <p:cNvPr id="26773" name="Freeform 190">
                <a:extLst>
                  <a:ext uri="{FF2B5EF4-FFF2-40B4-BE49-F238E27FC236}">
                    <a16:creationId xmlns:a16="http://schemas.microsoft.com/office/drawing/2014/main" id="{986F85C0-3274-4656-921C-B3DD8CCE5A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9" y="1756"/>
                <a:ext cx="95" cy="67"/>
              </a:xfrm>
              <a:custGeom>
                <a:avLst/>
                <a:gdLst>
                  <a:gd name="T0" fmla="*/ 95 w 418"/>
                  <a:gd name="T1" fmla="*/ 22 h 297"/>
                  <a:gd name="T2" fmla="*/ 31 w 418"/>
                  <a:gd name="T3" fmla="*/ 56 h 297"/>
                  <a:gd name="T4" fmla="*/ 35 w 418"/>
                  <a:gd name="T5" fmla="*/ 67 h 297"/>
                  <a:gd name="T6" fmla="*/ 0 w 418"/>
                  <a:gd name="T7" fmla="*/ 61 h 297"/>
                  <a:gd name="T8" fmla="*/ 17 w 418"/>
                  <a:gd name="T9" fmla="*/ 25 h 297"/>
                  <a:gd name="T10" fmla="*/ 22 w 418"/>
                  <a:gd name="T11" fmla="*/ 36 h 297"/>
                  <a:gd name="T12" fmla="*/ 85 w 418"/>
                  <a:gd name="T13" fmla="*/ 0 h 297"/>
                  <a:gd name="T14" fmla="*/ 95 w 418"/>
                  <a:gd name="T15" fmla="*/ 22 h 29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18"/>
                  <a:gd name="T25" fmla="*/ 0 h 297"/>
                  <a:gd name="T26" fmla="*/ 418 w 418"/>
                  <a:gd name="T27" fmla="*/ 297 h 29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18" h="297">
                    <a:moveTo>
                      <a:pt x="417" y="96"/>
                    </a:moveTo>
                    <a:lnTo>
                      <a:pt x="137" y="250"/>
                    </a:lnTo>
                    <a:lnTo>
                      <a:pt x="156" y="296"/>
                    </a:lnTo>
                    <a:lnTo>
                      <a:pt x="0" y="269"/>
                    </a:lnTo>
                    <a:lnTo>
                      <a:pt x="75" y="111"/>
                    </a:lnTo>
                    <a:lnTo>
                      <a:pt x="97" y="158"/>
                    </a:lnTo>
                    <a:lnTo>
                      <a:pt x="372" y="0"/>
                    </a:lnTo>
                    <a:lnTo>
                      <a:pt x="417" y="96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cs-CZ" altLang="en-US"/>
              </a:p>
            </p:txBody>
          </p:sp>
          <p:sp>
            <p:nvSpPr>
              <p:cNvPr id="26774" name="Freeform 191">
                <a:extLst>
                  <a:ext uri="{FF2B5EF4-FFF2-40B4-BE49-F238E27FC236}">
                    <a16:creationId xmlns:a16="http://schemas.microsoft.com/office/drawing/2014/main" id="{54EB7325-A0D4-425F-986C-0078AB44A4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6" y="1747"/>
                <a:ext cx="12" cy="23"/>
              </a:xfrm>
              <a:custGeom>
                <a:avLst/>
                <a:gdLst>
                  <a:gd name="T0" fmla="*/ 12 w 55"/>
                  <a:gd name="T1" fmla="*/ 21 h 102"/>
                  <a:gd name="T2" fmla="*/ 9 w 55"/>
                  <a:gd name="T3" fmla="*/ 23 h 102"/>
                  <a:gd name="T4" fmla="*/ 0 w 55"/>
                  <a:gd name="T5" fmla="*/ 2 h 102"/>
                  <a:gd name="T6" fmla="*/ 3 w 55"/>
                  <a:gd name="T7" fmla="*/ 0 h 102"/>
                  <a:gd name="T8" fmla="*/ 12 w 55"/>
                  <a:gd name="T9" fmla="*/ 21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102"/>
                  <a:gd name="T17" fmla="*/ 55 w 55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102">
                    <a:moveTo>
                      <a:pt x="54" y="92"/>
                    </a:moveTo>
                    <a:lnTo>
                      <a:pt x="40" y="101"/>
                    </a:lnTo>
                    <a:lnTo>
                      <a:pt x="0" y="8"/>
                    </a:lnTo>
                    <a:lnTo>
                      <a:pt x="14" y="0"/>
                    </a:lnTo>
                    <a:lnTo>
                      <a:pt x="54" y="92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cs-CZ" altLang="en-US"/>
              </a:p>
            </p:txBody>
          </p:sp>
          <p:sp>
            <p:nvSpPr>
              <p:cNvPr id="26775" name="Freeform 192">
                <a:extLst>
                  <a:ext uri="{FF2B5EF4-FFF2-40B4-BE49-F238E27FC236}">
                    <a16:creationId xmlns:a16="http://schemas.microsoft.com/office/drawing/2014/main" id="{ADA7EB4A-77F9-475C-A09F-F0272D94C9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6" y="1750"/>
                <a:ext cx="16" cy="25"/>
              </a:xfrm>
              <a:custGeom>
                <a:avLst/>
                <a:gdLst>
                  <a:gd name="T0" fmla="*/ 16 w 71"/>
                  <a:gd name="T1" fmla="*/ 20 h 110"/>
                  <a:gd name="T2" fmla="*/ 10 w 71"/>
                  <a:gd name="T3" fmla="*/ 25 h 110"/>
                  <a:gd name="T4" fmla="*/ 0 w 71"/>
                  <a:gd name="T5" fmla="*/ 3 h 110"/>
                  <a:gd name="T6" fmla="*/ 7 w 71"/>
                  <a:gd name="T7" fmla="*/ 0 h 110"/>
                  <a:gd name="T8" fmla="*/ 16 w 71"/>
                  <a:gd name="T9" fmla="*/ 20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110"/>
                  <a:gd name="T17" fmla="*/ 71 w 71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110">
                    <a:moveTo>
                      <a:pt x="70" y="90"/>
                    </a:moveTo>
                    <a:lnTo>
                      <a:pt x="44" y="109"/>
                    </a:lnTo>
                    <a:lnTo>
                      <a:pt x="0" y="14"/>
                    </a:lnTo>
                    <a:lnTo>
                      <a:pt x="31" y="0"/>
                    </a:lnTo>
                    <a:lnTo>
                      <a:pt x="70" y="90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cs-CZ" altLang="en-US"/>
              </a:p>
            </p:txBody>
          </p:sp>
        </p:grpSp>
        <p:grpSp>
          <p:nvGrpSpPr>
            <p:cNvPr id="26752" name="Group 193">
              <a:extLst>
                <a:ext uri="{FF2B5EF4-FFF2-40B4-BE49-F238E27FC236}">
                  <a16:creationId xmlns:a16="http://schemas.microsoft.com/office/drawing/2014/main" id="{2432D58E-245F-4339-A2D6-2D88134BBE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47" y="1724"/>
              <a:ext cx="114" cy="65"/>
              <a:chOff x="3547" y="1724"/>
              <a:chExt cx="114" cy="65"/>
            </a:xfrm>
          </p:grpSpPr>
          <p:sp>
            <p:nvSpPr>
              <p:cNvPr id="26770" name="Freeform 194">
                <a:extLst>
                  <a:ext uri="{FF2B5EF4-FFF2-40B4-BE49-F238E27FC236}">
                    <a16:creationId xmlns:a16="http://schemas.microsoft.com/office/drawing/2014/main" id="{54457378-668A-4ACC-A264-546611A7B9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5" y="1730"/>
                <a:ext cx="97" cy="60"/>
              </a:xfrm>
              <a:custGeom>
                <a:avLst/>
                <a:gdLst>
                  <a:gd name="T0" fmla="*/ 5 w 427"/>
                  <a:gd name="T1" fmla="*/ 0 h 264"/>
                  <a:gd name="T2" fmla="*/ 71 w 427"/>
                  <a:gd name="T3" fmla="*/ 26 h 264"/>
                  <a:gd name="T4" fmla="*/ 75 w 427"/>
                  <a:gd name="T5" fmla="*/ 15 h 264"/>
                  <a:gd name="T6" fmla="*/ 97 w 427"/>
                  <a:gd name="T7" fmla="*/ 49 h 264"/>
                  <a:gd name="T8" fmla="*/ 61 w 427"/>
                  <a:gd name="T9" fmla="*/ 60 h 264"/>
                  <a:gd name="T10" fmla="*/ 66 w 427"/>
                  <a:gd name="T11" fmla="*/ 48 h 264"/>
                  <a:gd name="T12" fmla="*/ 0 w 427"/>
                  <a:gd name="T13" fmla="*/ 21 h 264"/>
                  <a:gd name="T14" fmla="*/ 5 w 427"/>
                  <a:gd name="T15" fmla="*/ 0 h 26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27"/>
                  <a:gd name="T25" fmla="*/ 0 h 264"/>
                  <a:gd name="T26" fmla="*/ 427 w 427"/>
                  <a:gd name="T27" fmla="*/ 264 h 26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27" h="264">
                    <a:moveTo>
                      <a:pt x="20" y="0"/>
                    </a:moveTo>
                    <a:lnTo>
                      <a:pt x="313" y="114"/>
                    </a:lnTo>
                    <a:lnTo>
                      <a:pt x="328" y="67"/>
                    </a:lnTo>
                    <a:lnTo>
                      <a:pt x="426" y="214"/>
                    </a:lnTo>
                    <a:lnTo>
                      <a:pt x="269" y="263"/>
                    </a:lnTo>
                    <a:lnTo>
                      <a:pt x="289" y="212"/>
                    </a:lnTo>
                    <a:lnTo>
                      <a:pt x="0" y="94"/>
                    </a:lnTo>
                    <a:lnTo>
                      <a:pt x="20" y="0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cs-CZ" altLang="en-US"/>
              </a:p>
            </p:txBody>
          </p:sp>
          <p:sp>
            <p:nvSpPr>
              <p:cNvPr id="26771" name="Freeform 195">
                <a:extLst>
                  <a:ext uri="{FF2B5EF4-FFF2-40B4-BE49-F238E27FC236}">
                    <a16:creationId xmlns:a16="http://schemas.microsoft.com/office/drawing/2014/main" id="{10B23DBC-5063-4637-8034-68C38A5156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7" y="1724"/>
                <a:ext cx="9" cy="23"/>
              </a:xfrm>
              <a:custGeom>
                <a:avLst/>
                <a:gdLst>
                  <a:gd name="T0" fmla="*/ 7 w 40"/>
                  <a:gd name="T1" fmla="*/ 0 h 100"/>
                  <a:gd name="T2" fmla="*/ 9 w 40"/>
                  <a:gd name="T3" fmla="*/ 1 h 100"/>
                  <a:gd name="T4" fmla="*/ 4 w 40"/>
                  <a:gd name="T5" fmla="*/ 23 h 100"/>
                  <a:gd name="T6" fmla="*/ 0 w 40"/>
                  <a:gd name="T7" fmla="*/ 22 h 100"/>
                  <a:gd name="T8" fmla="*/ 7 w 40"/>
                  <a:gd name="T9" fmla="*/ 0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"/>
                  <a:gd name="T16" fmla="*/ 0 h 100"/>
                  <a:gd name="T17" fmla="*/ 40 w 40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" h="100">
                    <a:moveTo>
                      <a:pt x="30" y="0"/>
                    </a:moveTo>
                    <a:lnTo>
                      <a:pt x="39" y="3"/>
                    </a:lnTo>
                    <a:lnTo>
                      <a:pt x="18" y="99"/>
                    </a:lnTo>
                    <a:lnTo>
                      <a:pt x="0" y="96"/>
                    </a:lnTo>
                    <a:lnTo>
                      <a:pt x="30" y="0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cs-CZ" altLang="en-US"/>
              </a:p>
            </p:txBody>
          </p:sp>
          <p:sp>
            <p:nvSpPr>
              <p:cNvPr id="26772" name="Freeform 196">
                <a:extLst>
                  <a:ext uri="{FF2B5EF4-FFF2-40B4-BE49-F238E27FC236}">
                    <a16:creationId xmlns:a16="http://schemas.microsoft.com/office/drawing/2014/main" id="{71A08F0E-8008-480D-A1E2-D82C9166DE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4" y="1726"/>
                <a:ext cx="14" cy="25"/>
              </a:xfrm>
              <a:custGeom>
                <a:avLst/>
                <a:gdLst>
                  <a:gd name="T0" fmla="*/ 7 w 60"/>
                  <a:gd name="T1" fmla="*/ 0 h 110"/>
                  <a:gd name="T2" fmla="*/ 14 w 60"/>
                  <a:gd name="T3" fmla="*/ 3 h 110"/>
                  <a:gd name="T4" fmla="*/ 7 w 60"/>
                  <a:gd name="T5" fmla="*/ 25 h 110"/>
                  <a:gd name="T6" fmla="*/ 0 w 60"/>
                  <a:gd name="T7" fmla="*/ 22 h 110"/>
                  <a:gd name="T8" fmla="*/ 7 w 60"/>
                  <a:gd name="T9" fmla="*/ 0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110"/>
                  <a:gd name="T17" fmla="*/ 60 w 60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110">
                    <a:moveTo>
                      <a:pt x="29" y="0"/>
                    </a:moveTo>
                    <a:lnTo>
                      <a:pt x="59" y="11"/>
                    </a:lnTo>
                    <a:lnTo>
                      <a:pt x="30" y="109"/>
                    </a:lnTo>
                    <a:lnTo>
                      <a:pt x="0" y="97"/>
                    </a:lnTo>
                    <a:lnTo>
                      <a:pt x="29" y="0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cs-CZ" altLang="en-US"/>
              </a:p>
            </p:txBody>
          </p:sp>
        </p:grpSp>
        <p:grpSp>
          <p:nvGrpSpPr>
            <p:cNvPr id="26753" name="Group 197">
              <a:extLst>
                <a:ext uri="{FF2B5EF4-FFF2-40B4-BE49-F238E27FC236}">
                  <a16:creationId xmlns:a16="http://schemas.microsoft.com/office/drawing/2014/main" id="{A9F65295-64ED-496A-AFB1-4021542333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76" y="1062"/>
              <a:ext cx="40" cy="137"/>
              <a:chOff x="3376" y="1062"/>
              <a:chExt cx="40" cy="137"/>
            </a:xfrm>
          </p:grpSpPr>
          <p:sp>
            <p:nvSpPr>
              <p:cNvPr id="26767" name="Freeform 198">
                <a:extLst>
                  <a:ext uri="{FF2B5EF4-FFF2-40B4-BE49-F238E27FC236}">
                    <a16:creationId xmlns:a16="http://schemas.microsoft.com/office/drawing/2014/main" id="{578EE81A-F077-4835-B2E9-BD2E4F98D5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6" y="1062"/>
                <a:ext cx="41" cy="116"/>
              </a:xfrm>
              <a:custGeom>
                <a:avLst/>
                <a:gdLst>
                  <a:gd name="T0" fmla="*/ 10 w 183"/>
                  <a:gd name="T1" fmla="*/ 116 h 513"/>
                  <a:gd name="T2" fmla="*/ 9 w 183"/>
                  <a:gd name="T3" fmla="*/ 34 h 513"/>
                  <a:gd name="T4" fmla="*/ 0 w 183"/>
                  <a:gd name="T5" fmla="*/ 31 h 513"/>
                  <a:gd name="T6" fmla="*/ 22 w 183"/>
                  <a:gd name="T7" fmla="*/ 0 h 513"/>
                  <a:gd name="T8" fmla="*/ 41 w 183"/>
                  <a:gd name="T9" fmla="*/ 33 h 513"/>
                  <a:gd name="T10" fmla="*/ 30 w 183"/>
                  <a:gd name="T11" fmla="*/ 31 h 513"/>
                  <a:gd name="T12" fmla="*/ 30 w 183"/>
                  <a:gd name="T13" fmla="*/ 111 h 513"/>
                  <a:gd name="T14" fmla="*/ 10 w 183"/>
                  <a:gd name="T15" fmla="*/ 116 h 51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3"/>
                  <a:gd name="T25" fmla="*/ 0 h 513"/>
                  <a:gd name="T26" fmla="*/ 183 w 183"/>
                  <a:gd name="T27" fmla="*/ 513 h 51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3" h="513">
                    <a:moveTo>
                      <a:pt x="46" y="512"/>
                    </a:moveTo>
                    <a:lnTo>
                      <a:pt x="41" y="151"/>
                    </a:lnTo>
                    <a:lnTo>
                      <a:pt x="0" y="138"/>
                    </a:lnTo>
                    <a:lnTo>
                      <a:pt x="98" y="0"/>
                    </a:lnTo>
                    <a:lnTo>
                      <a:pt x="182" y="144"/>
                    </a:lnTo>
                    <a:lnTo>
                      <a:pt x="133" y="136"/>
                    </a:lnTo>
                    <a:lnTo>
                      <a:pt x="132" y="493"/>
                    </a:lnTo>
                    <a:lnTo>
                      <a:pt x="46" y="512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cs-CZ" altLang="en-US"/>
              </a:p>
            </p:txBody>
          </p:sp>
          <p:sp>
            <p:nvSpPr>
              <p:cNvPr id="26768" name="Freeform 199">
                <a:extLst>
                  <a:ext uri="{FF2B5EF4-FFF2-40B4-BE49-F238E27FC236}">
                    <a16:creationId xmlns:a16="http://schemas.microsoft.com/office/drawing/2014/main" id="{E652237A-AF23-486A-83F9-7DD78BC63A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6" y="1196"/>
                <a:ext cx="20" cy="5"/>
              </a:xfrm>
              <a:custGeom>
                <a:avLst/>
                <a:gdLst>
                  <a:gd name="T0" fmla="*/ 0 w 88"/>
                  <a:gd name="T1" fmla="*/ 4 h 20"/>
                  <a:gd name="T2" fmla="*/ 0 w 88"/>
                  <a:gd name="T3" fmla="*/ 0 h 20"/>
                  <a:gd name="T4" fmla="*/ 20 w 88"/>
                  <a:gd name="T5" fmla="*/ 1 h 20"/>
                  <a:gd name="T6" fmla="*/ 20 w 88"/>
                  <a:gd name="T7" fmla="*/ 5 h 20"/>
                  <a:gd name="T8" fmla="*/ 0 w 88"/>
                  <a:gd name="T9" fmla="*/ 4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8"/>
                  <a:gd name="T16" fmla="*/ 0 h 20"/>
                  <a:gd name="T17" fmla="*/ 88 w 88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8" h="20">
                    <a:moveTo>
                      <a:pt x="0" y="17"/>
                    </a:moveTo>
                    <a:lnTo>
                      <a:pt x="0" y="0"/>
                    </a:lnTo>
                    <a:lnTo>
                      <a:pt x="87" y="3"/>
                    </a:lnTo>
                    <a:lnTo>
                      <a:pt x="87" y="19"/>
                    </a:lnTo>
                    <a:lnTo>
                      <a:pt x="0" y="17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cs-CZ" altLang="en-US"/>
              </a:p>
            </p:txBody>
          </p:sp>
          <p:sp>
            <p:nvSpPr>
              <p:cNvPr id="26769" name="Freeform 200">
                <a:extLst>
                  <a:ext uri="{FF2B5EF4-FFF2-40B4-BE49-F238E27FC236}">
                    <a16:creationId xmlns:a16="http://schemas.microsoft.com/office/drawing/2014/main" id="{16051BC0-82A9-4330-B419-8BE52E36AB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6" y="1181"/>
                <a:ext cx="20" cy="11"/>
              </a:xfrm>
              <a:custGeom>
                <a:avLst/>
                <a:gdLst>
                  <a:gd name="T0" fmla="*/ 0 w 89"/>
                  <a:gd name="T1" fmla="*/ 11 h 47"/>
                  <a:gd name="T2" fmla="*/ 0 w 89"/>
                  <a:gd name="T3" fmla="*/ 2 h 47"/>
                  <a:gd name="T4" fmla="*/ 20 w 89"/>
                  <a:gd name="T5" fmla="*/ 0 h 47"/>
                  <a:gd name="T6" fmla="*/ 20 w 89"/>
                  <a:gd name="T7" fmla="*/ 9 h 47"/>
                  <a:gd name="T8" fmla="*/ 0 w 89"/>
                  <a:gd name="T9" fmla="*/ 11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9"/>
                  <a:gd name="T16" fmla="*/ 0 h 47"/>
                  <a:gd name="T17" fmla="*/ 89 w 89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9" h="47">
                    <a:moveTo>
                      <a:pt x="0" y="46"/>
                    </a:moveTo>
                    <a:lnTo>
                      <a:pt x="0" y="7"/>
                    </a:lnTo>
                    <a:lnTo>
                      <a:pt x="88" y="0"/>
                    </a:lnTo>
                    <a:lnTo>
                      <a:pt x="88" y="38"/>
                    </a:lnTo>
                    <a:lnTo>
                      <a:pt x="0" y="46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cs-CZ" altLang="en-US"/>
              </a:p>
            </p:txBody>
          </p:sp>
        </p:grpSp>
        <p:grpSp>
          <p:nvGrpSpPr>
            <p:cNvPr id="26754" name="Group 201">
              <a:extLst>
                <a:ext uri="{FF2B5EF4-FFF2-40B4-BE49-F238E27FC236}">
                  <a16:creationId xmlns:a16="http://schemas.microsoft.com/office/drawing/2014/main" id="{51DE06A7-C015-4756-ADA8-DF99A3936D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75" y="1541"/>
              <a:ext cx="118" cy="47"/>
              <a:chOff x="3575" y="1541"/>
              <a:chExt cx="118" cy="47"/>
            </a:xfrm>
          </p:grpSpPr>
          <p:sp>
            <p:nvSpPr>
              <p:cNvPr id="26764" name="Freeform 202">
                <a:extLst>
                  <a:ext uri="{FF2B5EF4-FFF2-40B4-BE49-F238E27FC236}">
                    <a16:creationId xmlns:a16="http://schemas.microsoft.com/office/drawing/2014/main" id="{8806CD73-A0DF-4892-9F28-9A5AA6D7CA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3" y="1541"/>
                <a:ext cx="101" cy="48"/>
              </a:xfrm>
              <a:custGeom>
                <a:avLst/>
                <a:gdLst>
                  <a:gd name="T0" fmla="*/ 0 w 444"/>
                  <a:gd name="T1" fmla="*/ 19 h 210"/>
                  <a:gd name="T2" fmla="*/ 73 w 444"/>
                  <a:gd name="T3" fmla="*/ 13 h 210"/>
                  <a:gd name="T4" fmla="*/ 71 w 444"/>
                  <a:gd name="T5" fmla="*/ 0 h 210"/>
                  <a:gd name="T6" fmla="*/ 101 w 444"/>
                  <a:gd name="T7" fmla="*/ 28 h 210"/>
                  <a:gd name="T8" fmla="*/ 71 w 444"/>
                  <a:gd name="T9" fmla="*/ 48 h 210"/>
                  <a:gd name="T10" fmla="*/ 69 w 444"/>
                  <a:gd name="T11" fmla="*/ 39 h 210"/>
                  <a:gd name="T12" fmla="*/ 2 w 444"/>
                  <a:gd name="T13" fmla="*/ 43 h 210"/>
                  <a:gd name="T14" fmla="*/ 0 w 444"/>
                  <a:gd name="T15" fmla="*/ 19 h 21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44"/>
                  <a:gd name="T25" fmla="*/ 0 h 210"/>
                  <a:gd name="T26" fmla="*/ 444 w 444"/>
                  <a:gd name="T27" fmla="*/ 210 h 21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44" h="210">
                    <a:moveTo>
                      <a:pt x="0" y="84"/>
                    </a:moveTo>
                    <a:lnTo>
                      <a:pt x="319" y="57"/>
                    </a:lnTo>
                    <a:lnTo>
                      <a:pt x="314" y="0"/>
                    </a:lnTo>
                    <a:lnTo>
                      <a:pt x="443" y="123"/>
                    </a:lnTo>
                    <a:lnTo>
                      <a:pt x="311" y="209"/>
                    </a:lnTo>
                    <a:lnTo>
                      <a:pt x="302" y="171"/>
                    </a:lnTo>
                    <a:lnTo>
                      <a:pt x="10" y="189"/>
                    </a:lnTo>
                    <a:lnTo>
                      <a:pt x="0" y="84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cs-CZ" altLang="en-US"/>
              </a:p>
            </p:txBody>
          </p:sp>
          <p:sp>
            <p:nvSpPr>
              <p:cNvPr id="26765" name="Freeform 203">
                <a:extLst>
                  <a:ext uri="{FF2B5EF4-FFF2-40B4-BE49-F238E27FC236}">
                    <a16:creationId xmlns:a16="http://schemas.microsoft.com/office/drawing/2014/main" id="{64A33D21-CA66-4694-82ED-0D5298711C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75" y="1561"/>
                <a:ext cx="4" cy="24"/>
              </a:xfrm>
              <a:custGeom>
                <a:avLst/>
                <a:gdLst>
                  <a:gd name="T0" fmla="*/ 0 w 18"/>
                  <a:gd name="T1" fmla="*/ 0 h 106"/>
                  <a:gd name="T2" fmla="*/ 3 w 18"/>
                  <a:gd name="T3" fmla="*/ 0 h 106"/>
                  <a:gd name="T4" fmla="*/ 4 w 18"/>
                  <a:gd name="T5" fmla="*/ 24 h 106"/>
                  <a:gd name="T6" fmla="*/ 0 w 18"/>
                  <a:gd name="T7" fmla="*/ 24 h 106"/>
                  <a:gd name="T8" fmla="*/ 0 w 18"/>
                  <a:gd name="T9" fmla="*/ 0 h 1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106"/>
                  <a:gd name="T17" fmla="*/ 18 w 18"/>
                  <a:gd name="T18" fmla="*/ 106 h 1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106">
                    <a:moveTo>
                      <a:pt x="0" y="0"/>
                    </a:moveTo>
                    <a:lnTo>
                      <a:pt x="15" y="0"/>
                    </a:lnTo>
                    <a:lnTo>
                      <a:pt x="17" y="105"/>
                    </a:lnTo>
                    <a:lnTo>
                      <a:pt x="2" y="105"/>
                    </a:lnTo>
                    <a:lnTo>
                      <a:pt x="0" y="0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cs-CZ" altLang="en-US"/>
              </a:p>
            </p:txBody>
          </p:sp>
          <p:sp>
            <p:nvSpPr>
              <p:cNvPr id="26766" name="Freeform 204">
                <a:extLst>
                  <a:ext uri="{FF2B5EF4-FFF2-40B4-BE49-F238E27FC236}">
                    <a16:creationId xmlns:a16="http://schemas.microsoft.com/office/drawing/2014/main" id="{A8BDAF43-F62D-459D-B336-1A11BBB584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2" y="1560"/>
                <a:ext cx="8" cy="24"/>
              </a:xfrm>
              <a:custGeom>
                <a:avLst/>
                <a:gdLst>
                  <a:gd name="T0" fmla="*/ 0 w 34"/>
                  <a:gd name="T1" fmla="*/ 0 h 105"/>
                  <a:gd name="T2" fmla="*/ 8 w 34"/>
                  <a:gd name="T3" fmla="*/ 0 h 105"/>
                  <a:gd name="T4" fmla="*/ 8 w 34"/>
                  <a:gd name="T5" fmla="*/ 24 h 105"/>
                  <a:gd name="T6" fmla="*/ 0 w 34"/>
                  <a:gd name="T7" fmla="*/ 24 h 105"/>
                  <a:gd name="T8" fmla="*/ 0 w 34"/>
                  <a:gd name="T9" fmla="*/ 0 h 1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"/>
                  <a:gd name="T16" fmla="*/ 0 h 105"/>
                  <a:gd name="T17" fmla="*/ 34 w 34"/>
                  <a:gd name="T18" fmla="*/ 105 h 1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" h="105">
                    <a:moveTo>
                      <a:pt x="0" y="1"/>
                    </a:moveTo>
                    <a:lnTo>
                      <a:pt x="32" y="0"/>
                    </a:lnTo>
                    <a:lnTo>
                      <a:pt x="33" y="104"/>
                    </a:lnTo>
                    <a:lnTo>
                      <a:pt x="2" y="104"/>
                    </a:lnTo>
                    <a:lnTo>
                      <a:pt x="0" y="1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cs-CZ" altLang="en-US"/>
              </a:p>
            </p:txBody>
          </p:sp>
        </p:grpSp>
        <p:grpSp>
          <p:nvGrpSpPr>
            <p:cNvPr id="26755" name="Group 205">
              <a:extLst>
                <a:ext uri="{FF2B5EF4-FFF2-40B4-BE49-F238E27FC236}">
                  <a16:creationId xmlns:a16="http://schemas.microsoft.com/office/drawing/2014/main" id="{D3A3B7D2-B16F-4ECA-8242-26E66EB1FA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00" y="1344"/>
              <a:ext cx="113" cy="67"/>
              <a:chOff x="3100" y="1344"/>
              <a:chExt cx="113" cy="67"/>
            </a:xfrm>
          </p:grpSpPr>
          <p:sp>
            <p:nvSpPr>
              <p:cNvPr id="26761" name="Freeform 206">
                <a:extLst>
                  <a:ext uri="{FF2B5EF4-FFF2-40B4-BE49-F238E27FC236}">
                    <a16:creationId xmlns:a16="http://schemas.microsoft.com/office/drawing/2014/main" id="{8C67AB30-4BBE-41AA-8475-7D23179373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0" y="1344"/>
                <a:ext cx="98" cy="61"/>
              </a:xfrm>
              <a:custGeom>
                <a:avLst/>
                <a:gdLst>
                  <a:gd name="T0" fmla="*/ 90 w 431"/>
                  <a:gd name="T1" fmla="*/ 61 h 271"/>
                  <a:gd name="T2" fmla="*/ 25 w 431"/>
                  <a:gd name="T3" fmla="*/ 33 h 271"/>
                  <a:gd name="T4" fmla="*/ 21 w 431"/>
                  <a:gd name="T5" fmla="*/ 44 h 271"/>
                  <a:gd name="T6" fmla="*/ 0 w 431"/>
                  <a:gd name="T7" fmla="*/ 11 h 271"/>
                  <a:gd name="T8" fmla="*/ 35 w 431"/>
                  <a:gd name="T9" fmla="*/ 0 h 271"/>
                  <a:gd name="T10" fmla="*/ 31 w 431"/>
                  <a:gd name="T11" fmla="*/ 11 h 271"/>
                  <a:gd name="T12" fmla="*/ 98 w 431"/>
                  <a:gd name="T13" fmla="*/ 39 h 271"/>
                  <a:gd name="T14" fmla="*/ 90 w 431"/>
                  <a:gd name="T15" fmla="*/ 61 h 27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31"/>
                  <a:gd name="T25" fmla="*/ 0 h 271"/>
                  <a:gd name="T26" fmla="*/ 431 w 431"/>
                  <a:gd name="T27" fmla="*/ 271 h 27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31" h="271">
                    <a:moveTo>
                      <a:pt x="398" y="270"/>
                    </a:moveTo>
                    <a:lnTo>
                      <a:pt x="109" y="148"/>
                    </a:lnTo>
                    <a:lnTo>
                      <a:pt x="92" y="197"/>
                    </a:lnTo>
                    <a:lnTo>
                      <a:pt x="0" y="47"/>
                    </a:lnTo>
                    <a:lnTo>
                      <a:pt x="153" y="0"/>
                    </a:lnTo>
                    <a:lnTo>
                      <a:pt x="138" y="50"/>
                    </a:lnTo>
                    <a:lnTo>
                      <a:pt x="430" y="172"/>
                    </a:lnTo>
                    <a:lnTo>
                      <a:pt x="398" y="270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cs-CZ" altLang="en-US"/>
              </a:p>
            </p:txBody>
          </p:sp>
          <p:sp>
            <p:nvSpPr>
              <p:cNvPr id="26762" name="Freeform 207">
                <a:extLst>
                  <a:ext uri="{FF2B5EF4-FFF2-40B4-BE49-F238E27FC236}">
                    <a16:creationId xmlns:a16="http://schemas.microsoft.com/office/drawing/2014/main" id="{FD55DEE7-E8CC-4741-94F0-825A35C0BA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3" y="1389"/>
                <a:ext cx="11" cy="23"/>
              </a:xfrm>
              <a:custGeom>
                <a:avLst/>
                <a:gdLst>
                  <a:gd name="T0" fmla="*/ 3 w 47"/>
                  <a:gd name="T1" fmla="*/ 23 h 103"/>
                  <a:gd name="T2" fmla="*/ 0 w 47"/>
                  <a:gd name="T3" fmla="*/ 21 h 103"/>
                  <a:gd name="T4" fmla="*/ 7 w 47"/>
                  <a:gd name="T5" fmla="*/ 0 h 103"/>
                  <a:gd name="T6" fmla="*/ 11 w 47"/>
                  <a:gd name="T7" fmla="*/ 1 h 103"/>
                  <a:gd name="T8" fmla="*/ 3 w 47"/>
                  <a:gd name="T9" fmla="*/ 23 h 1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"/>
                  <a:gd name="T16" fmla="*/ 0 h 103"/>
                  <a:gd name="T17" fmla="*/ 47 w 47"/>
                  <a:gd name="T18" fmla="*/ 103 h 1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" h="103">
                    <a:moveTo>
                      <a:pt x="11" y="102"/>
                    </a:moveTo>
                    <a:lnTo>
                      <a:pt x="0" y="96"/>
                    </a:lnTo>
                    <a:lnTo>
                      <a:pt x="31" y="0"/>
                    </a:lnTo>
                    <a:lnTo>
                      <a:pt x="46" y="3"/>
                    </a:lnTo>
                    <a:lnTo>
                      <a:pt x="11" y="102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cs-CZ" altLang="en-US"/>
              </a:p>
            </p:txBody>
          </p:sp>
          <p:sp>
            <p:nvSpPr>
              <p:cNvPr id="26763" name="Freeform 208">
                <a:extLst>
                  <a:ext uri="{FF2B5EF4-FFF2-40B4-BE49-F238E27FC236}">
                    <a16:creationId xmlns:a16="http://schemas.microsoft.com/office/drawing/2014/main" id="{3C20CB00-928A-43D5-9E62-C917142A7A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3" y="1384"/>
                <a:ext cx="15" cy="26"/>
              </a:xfrm>
              <a:custGeom>
                <a:avLst/>
                <a:gdLst>
                  <a:gd name="T0" fmla="*/ 7 w 64"/>
                  <a:gd name="T1" fmla="*/ 26 h 113"/>
                  <a:gd name="T2" fmla="*/ 0 w 64"/>
                  <a:gd name="T3" fmla="*/ 22 h 113"/>
                  <a:gd name="T4" fmla="*/ 7 w 64"/>
                  <a:gd name="T5" fmla="*/ 0 h 113"/>
                  <a:gd name="T6" fmla="*/ 15 w 64"/>
                  <a:gd name="T7" fmla="*/ 2 h 113"/>
                  <a:gd name="T8" fmla="*/ 7 w 64"/>
                  <a:gd name="T9" fmla="*/ 26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"/>
                  <a:gd name="T16" fmla="*/ 0 h 113"/>
                  <a:gd name="T17" fmla="*/ 64 w 64"/>
                  <a:gd name="T18" fmla="*/ 113 h 1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" h="113">
                    <a:moveTo>
                      <a:pt x="29" y="112"/>
                    </a:moveTo>
                    <a:lnTo>
                      <a:pt x="0" y="96"/>
                    </a:lnTo>
                    <a:lnTo>
                      <a:pt x="30" y="0"/>
                    </a:lnTo>
                    <a:lnTo>
                      <a:pt x="63" y="10"/>
                    </a:lnTo>
                    <a:lnTo>
                      <a:pt x="29" y="112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cs-CZ" altLang="en-US"/>
              </a:p>
            </p:txBody>
          </p:sp>
        </p:grpSp>
        <p:sp>
          <p:nvSpPr>
            <p:cNvPr id="26756" name="Line 209">
              <a:extLst>
                <a:ext uri="{FF2B5EF4-FFF2-40B4-BE49-F238E27FC236}">
                  <a16:creationId xmlns:a16="http://schemas.microsoft.com/office/drawing/2014/main" id="{5A4F7771-E385-4142-B32E-837CDEDCB0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01" y="897"/>
              <a:ext cx="1" cy="683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57" name="Line 210">
              <a:extLst>
                <a:ext uri="{FF2B5EF4-FFF2-40B4-BE49-F238E27FC236}">
                  <a16:creationId xmlns:a16="http://schemas.microsoft.com/office/drawing/2014/main" id="{B90AECA5-43AD-40F1-B605-873FC3160D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98" y="1574"/>
              <a:ext cx="444" cy="5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58" name="Text Box 211">
              <a:extLst>
                <a:ext uri="{FF2B5EF4-FFF2-40B4-BE49-F238E27FC236}">
                  <a16:creationId xmlns:a16="http://schemas.microsoft.com/office/drawing/2014/main" id="{24543FCE-236E-4FBE-B247-5CBEBF5EEE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29" y="898"/>
              <a:ext cx="140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1639" tIns="42452" rIns="81639" bIns="42452">
              <a:spAutoFit/>
            </a:bodyPr>
            <a:lstStyle>
              <a:lvl1pPr defTabSz="828675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28675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28675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28675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28675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28675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28675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28675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28675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</a:pPr>
              <a:r>
                <a:rPr lang="en-GB" altLang="en-US" sz="1500"/>
                <a:t>y</a:t>
              </a:r>
            </a:p>
          </p:txBody>
        </p:sp>
        <p:sp>
          <p:nvSpPr>
            <p:cNvPr id="26759" name="Text Box 212">
              <a:extLst>
                <a:ext uri="{FF2B5EF4-FFF2-40B4-BE49-F238E27FC236}">
                  <a16:creationId xmlns:a16="http://schemas.microsoft.com/office/drawing/2014/main" id="{C59BE2CA-36D0-4722-A152-2EE1D7AAF4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1" y="1560"/>
              <a:ext cx="140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1639" tIns="42452" rIns="81639" bIns="42452">
              <a:spAutoFit/>
            </a:bodyPr>
            <a:lstStyle>
              <a:lvl1pPr defTabSz="828675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28675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28675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28675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28675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28675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28675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28675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28675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</a:pPr>
              <a:r>
                <a:rPr lang="en-GB" altLang="en-US" sz="1500"/>
                <a:t>x</a:t>
              </a:r>
            </a:p>
          </p:txBody>
        </p:sp>
        <p:sp>
          <p:nvSpPr>
            <p:cNvPr id="26760" name="Freeform 213">
              <a:extLst>
                <a:ext uri="{FF2B5EF4-FFF2-40B4-BE49-F238E27FC236}">
                  <a16:creationId xmlns:a16="http://schemas.microsoft.com/office/drawing/2014/main" id="{CF959B03-7CB7-44EA-931A-0B966E235C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6" y="1509"/>
              <a:ext cx="259" cy="167"/>
            </a:xfrm>
            <a:custGeom>
              <a:avLst/>
              <a:gdLst>
                <a:gd name="T0" fmla="*/ 0 w 1143"/>
                <a:gd name="T1" fmla="*/ 42 h 737"/>
                <a:gd name="T2" fmla="*/ 194 w 1143"/>
                <a:gd name="T3" fmla="*/ 42 h 737"/>
                <a:gd name="T4" fmla="*/ 194 w 1143"/>
                <a:gd name="T5" fmla="*/ 0 h 737"/>
                <a:gd name="T6" fmla="*/ 259 w 1143"/>
                <a:gd name="T7" fmla="*/ 84 h 737"/>
                <a:gd name="T8" fmla="*/ 194 w 1143"/>
                <a:gd name="T9" fmla="*/ 167 h 737"/>
                <a:gd name="T10" fmla="*/ 194 w 1143"/>
                <a:gd name="T11" fmla="*/ 125 h 737"/>
                <a:gd name="T12" fmla="*/ 0 w 1143"/>
                <a:gd name="T13" fmla="*/ 125 h 737"/>
                <a:gd name="T14" fmla="*/ 0 w 1143"/>
                <a:gd name="T15" fmla="*/ 42 h 7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43"/>
                <a:gd name="T25" fmla="*/ 0 h 737"/>
                <a:gd name="T26" fmla="*/ 1143 w 1143"/>
                <a:gd name="T27" fmla="*/ 737 h 7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43" h="737">
                  <a:moveTo>
                    <a:pt x="0" y="184"/>
                  </a:moveTo>
                  <a:lnTo>
                    <a:pt x="855" y="184"/>
                  </a:lnTo>
                  <a:lnTo>
                    <a:pt x="855" y="0"/>
                  </a:lnTo>
                  <a:lnTo>
                    <a:pt x="1142" y="369"/>
                  </a:lnTo>
                  <a:lnTo>
                    <a:pt x="855" y="736"/>
                  </a:lnTo>
                  <a:lnTo>
                    <a:pt x="855" y="552"/>
                  </a:lnTo>
                  <a:lnTo>
                    <a:pt x="0" y="552"/>
                  </a:lnTo>
                  <a:lnTo>
                    <a:pt x="0" y="184"/>
                  </a:lnTo>
                </a:path>
              </a:pathLst>
            </a:custGeom>
            <a:solidFill>
              <a:srgbClr val="339966"/>
            </a:soli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cs-CZ" altLang="en-US"/>
            </a:p>
          </p:txBody>
        </p:sp>
      </p:grpSp>
      <p:grpSp>
        <p:nvGrpSpPr>
          <p:cNvPr id="26628" name="Group 95">
            <a:extLst>
              <a:ext uri="{FF2B5EF4-FFF2-40B4-BE49-F238E27FC236}">
                <a16:creationId xmlns:a16="http://schemas.microsoft.com/office/drawing/2014/main" id="{DC139733-8739-41F2-AE89-EA097BE91441}"/>
              </a:ext>
            </a:extLst>
          </p:cNvPr>
          <p:cNvGrpSpPr>
            <a:grpSpLocks/>
          </p:cNvGrpSpPr>
          <p:nvPr/>
        </p:nvGrpSpPr>
        <p:grpSpPr bwMode="auto">
          <a:xfrm>
            <a:off x="5297232" y="2970792"/>
            <a:ext cx="5595215" cy="2343107"/>
            <a:chOff x="345" y="1979"/>
            <a:chExt cx="2815" cy="1693"/>
          </a:xfrm>
        </p:grpSpPr>
        <p:sp>
          <p:nvSpPr>
            <p:cNvPr id="434" name="AutoShape 96">
              <a:extLst>
                <a:ext uri="{FF2B5EF4-FFF2-40B4-BE49-F238E27FC236}">
                  <a16:creationId xmlns:a16="http://schemas.microsoft.com/office/drawing/2014/main" id="{C12DB3DB-24DD-438B-9D5F-49BCFEC6E4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1985"/>
              <a:ext cx="808" cy="812"/>
            </a:xfrm>
            <a:prstGeom prst="flowChartAlternateProcess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r>
                <a:rPr lang="en-US" sz="2000" dirty="0">
                  <a:solidFill>
                    <a:srgbClr val="CC0000"/>
                  </a:solidFill>
                  <a:latin typeface="+mn-lt"/>
                  <a:cs typeface="+mn-cs"/>
                </a:rPr>
                <a:t>Initial</a:t>
              </a:r>
              <a:br>
                <a:rPr lang="en-US" sz="2000" dirty="0">
                  <a:solidFill>
                    <a:srgbClr val="CC0000"/>
                  </a:solidFill>
                  <a:latin typeface="+mn-lt"/>
                  <a:cs typeface="+mn-cs"/>
                </a:rPr>
              </a:br>
              <a:r>
                <a:rPr lang="en-US" sz="2000" dirty="0">
                  <a:solidFill>
                    <a:srgbClr val="CC0000"/>
                  </a:solidFill>
                  <a:latin typeface="+mn-lt"/>
                  <a:cs typeface="+mn-cs"/>
                </a:rPr>
                <a:t>spatial</a:t>
              </a:r>
              <a:br>
                <a:rPr lang="en-US" sz="2000" dirty="0">
                  <a:solidFill>
                    <a:srgbClr val="CC0000"/>
                  </a:solidFill>
                  <a:latin typeface="+mn-lt"/>
                  <a:cs typeface="+mn-cs"/>
                </a:rPr>
              </a:br>
              <a:r>
                <a:rPr lang="en-US" sz="2000" dirty="0">
                  <a:solidFill>
                    <a:srgbClr val="CC0000"/>
                  </a:solidFill>
                  <a:latin typeface="+mn-lt"/>
                  <a:cs typeface="+mn-cs"/>
                </a:rPr>
                <a:t>anisotropy</a:t>
              </a:r>
            </a:p>
          </p:txBody>
        </p:sp>
        <p:sp>
          <p:nvSpPr>
            <p:cNvPr id="435" name="AutoShape 97">
              <a:extLst>
                <a:ext uri="{FF2B5EF4-FFF2-40B4-BE49-F238E27FC236}">
                  <a16:creationId xmlns:a16="http://schemas.microsoft.com/office/drawing/2014/main" id="{8A5E01E3-7AC9-4AF4-B72E-EE3D079731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5" y="1987"/>
              <a:ext cx="731" cy="812"/>
            </a:xfrm>
            <a:prstGeom prst="flowChartAlternateProcess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r>
                <a:rPr lang="en-US" sz="2000" dirty="0">
                  <a:solidFill>
                    <a:srgbClr val="0000CC"/>
                  </a:solidFill>
                  <a:latin typeface="+mn-lt"/>
                  <a:cs typeface="+mn-cs"/>
                </a:rPr>
                <a:t>Strong</a:t>
              </a:r>
              <a:br>
                <a:rPr lang="en-US" sz="2000" dirty="0">
                  <a:solidFill>
                    <a:srgbClr val="0000CC"/>
                  </a:solidFill>
                  <a:latin typeface="+mn-lt"/>
                  <a:cs typeface="+mn-cs"/>
                </a:rPr>
              </a:br>
              <a:r>
                <a:rPr lang="en-US" sz="2000" dirty="0">
                  <a:solidFill>
                    <a:srgbClr val="0000CC"/>
                  </a:solidFill>
                  <a:latin typeface="+mn-lt"/>
                  <a:cs typeface="+mn-cs"/>
                </a:rPr>
                <a:t>pressure</a:t>
              </a:r>
              <a:br>
                <a:rPr lang="en-US" sz="2000" dirty="0">
                  <a:solidFill>
                    <a:srgbClr val="0000CC"/>
                  </a:solidFill>
                  <a:latin typeface="+mn-lt"/>
                  <a:cs typeface="+mn-cs"/>
                </a:rPr>
              </a:br>
              <a:r>
                <a:rPr lang="en-US" sz="2000" dirty="0">
                  <a:solidFill>
                    <a:srgbClr val="0000CC"/>
                  </a:solidFill>
                  <a:latin typeface="+mn-lt"/>
                  <a:cs typeface="+mn-cs"/>
                </a:rPr>
                <a:t>gradients</a:t>
              </a:r>
            </a:p>
          </p:txBody>
        </p:sp>
        <p:sp>
          <p:nvSpPr>
            <p:cNvPr id="436" name="AutoShape 98">
              <a:extLst>
                <a:ext uri="{FF2B5EF4-FFF2-40B4-BE49-F238E27FC236}">
                  <a16:creationId xmlns:a16="http://schemas.microsoft.com/office/drawing/2014/main" id="{9C70BDD3-0B43-4F30-A235-881D3CBFEF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8" y="1979"/>
              <a:ext cx="882" cy="812"/>
            </a:xfrm>
            <a:prstGeom prst="flowChartAlternateProcess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r>
                <a:rPr lang="en-US" sz="2000" dirty="0">
                  <a:latin typeface="+mn-lt"/>
                  <a:cs typeface="+mn-cs"/>
                </a:rPr>
                <a:t>Anisotropy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r>
                <a:rPr lang="en-US" sz="2000" dirty="0">
                  <a:latin typeface="+mn-lt"/>
                  <a:cs typeface="+mn-cs"/>
                </a:rPr>
                <a:t>of produced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r>
                <a:rPr lang="en-US" sz="2000" dirty="0">
                  <a:latin typeface="+mn-lt"/>
                  <a:cs typeface="+mn-cs"/>
                </a:rPr>
                <a:t>particles</a:t>
              </a:r>
            </a:p>
          </p:txBody>
        </p:sp>
        <p:sp>
          <p:nvSpPr>
            <p:cNvPr id="437" name="AutoShape 99">
              <a:extLst>
                <a:ext uri="{FF2B5EF4-FFF2-40B4-BE49-F238E27FC236}">
                  <a16:creationId xmlns:a16="http://schemas.microsoft.com/office/drawing/2014/main" id="{52A820C9-9668-417B-8CC6-266BF4FD54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6" y="3106"/>
              <a:ext cx="1640" cy="566"/>
            </a:xfrm>
            <a:prstGeom prst="flowChartAlternateProcess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r>
                <a:rPr lang="en-US" sz="2000" dirty="0">
                  <a:solidFill>
                    <a:srgbClr val="D60093"/>
                  </a:solidFill>
                  <a:latin typeface="+mn-lt"/>
                  <a:cs typeface="+mn-cs"/>
                </a:rPr>
                <a:t>Sensitivity to</a:t>
              </a:r>
              <a:br>
                <a:rPr lang="en-US" sz="2000" dirty="0">
                  <a:solidFill>
                    <a:srgbClr val="D60093"/>
                  </a:solidFill>
                  <a:latin typeface="+mn-lt"/>
                  <a:cs typeface="+mn-cs"/>
                </a:rPr>
              </a:br>
              <a:r>
                <a:rPr lang="en-US" sz="2000" dirty="0">
                  <a:solidFill>
                    <a:srgbClr val="D60093"/>
                  </a:solidFill>
                  <a:latin typeface="+mn-lt"/>
                  <a:cs typeface="+mn-cs"/>
                </a:rPr>
                <a:t>early expansion</a:t>
              </a:r>
            </a:p>
          </p:txBody>
        </p:sp>
        <p:sp>
          <p:nvSpPr>
            <p:cNvPr id="26740" name="AutoShape 100">
              <a:extLst>
                <a:ext uri="{FF2B5EF4-FFF2-40B4-BE49-F238E27FC236}">
                  <a16:creationId xmlns:a16="http://schemas.microsoft.com/office/drawing/2014/main" id="{33138C95-1A75-4551-8606-F4CF773BAE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4" y="2219"/>
              <a:ext cx="117" cy="413"/>
            </a:xfrm>
            <a:prstGeom prst="rightArrow">
              <a:avLst>
                <a:gd name="adj1" fmla="val 50000"/>
                <a:gd name="adj2" fmla="val 45861"/>
              </a:avLst>
            </a:prstGeom>
            <a:solidFill>
              <a:srgbClr val="CC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cs-CZ" altLang="en-US"/>
            </a:p>
          </p:txBody>
        </p:sp>
        <p:sp>
          <p:nvSpPr>
            <p:cNvPr id="26741" name="AutoShape 101">
              <a:extLst>
                <a:ext uri="{FF2B5EF4-FFF2-40B4-BE49-F238E27FC236}">
                  <a16:creationId xmlns:a16="http://schemas.microsoft.com/office/drawing/2014/main" id="{87301A59-59E6-4250-91BF-4C61762667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5" y="2241"/>
              <a:ext cx="126" cy="395"/>
            </a:xfrm>
            <a:prstGeom prst="rightArrow">
              <a:avLst>
                <a:gd name="adj1" fmla="val 50000"/>
                <a:gd name="adj2" fmla="val 45861"/>
              </a:avLst>
            </a:prstGeom>
            <a:solidFill>
              <a:schemeClr val="accent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cs-CZ" altLang="en-US"/>
            </a:p>
          </p:txBody>
        </p:sp>
      </p:grpSp>
      <p:sp>
        <p:nvSpPr>
          <p:cNvPr id="432" name="TextovéPole 2">
            <a:extLst>
              <a:ext uri="{FF2B5EF4-FFF2-40B4-BE49-F238E27FC236}">
                <a16:creationId xmlns:a16="http://schemas.microsoft.com/office/drawing/2014/main" id="{CEE7DBCE-4A91-4687-BE63-970B8D0C55F3}"/>
              </a:ext>
            </a:extLst>
          </p:cNvPr>
          <p:cNvSpPr txBox="1"/>
          <p:nvPr/>
        </p:nvSpPr>
        <p:spPr>
          <a:xfrm>
            <a:off x="241981" y="3929969"/>
            <a:ext cx="4319386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cs typeface="+mn-cs"/>
              </a:rPr>
              <a:t>Fourier analysis of particle distribution: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70C0"/>
                </a:solidFill>
                <a:latin typeface="+mn-lt"/>
                <a:cs typeface="+mn-cs"/>
              </a:rPr>
              <a:t>v</a:t>
            </a:r>
            <a:r>
              <a:rPr lang="en-US" sz="2000" baseline="-25000" dirty="0">
                <a:solidFill>
                  <a:srgbClr val="0070C0"/>
                </a:solidFill>
                <a:latin typeface="+mn-lt"/>
                <a:cs typeface="+mn-cs"/>
              </a:rPr>
              <a:t>1 </a:t>
            </a:r>
            <a:r>
              <a:rPr lang="en-US" sz="2000" dirty="0">
                <a:solidFill>
                  <a:srgbClr val="0070C0"/>
                </a:solidFill>
                <a:latin typeface="+mn-lt"/>
                <a:cs typeface="+mn-cs"/>
              </a:rPr>
              <a:t>: directed flow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70C0"/>
                </a:solidFill>
                <a:latin typeface="+mn-lt"/>
                <a:cs typeface="+mn-cs"/>
              </a:rPr>
              <a:t>v</a:t>
            </a:r>
            <a:r>
              <a:rPr lang="en-US" sz="2000" baseline="-25000" dirty="0">
                <a:solidFill>
                  <a:srgbClr val="0070C0"/>
                </a:solidFill>
                <a:latin typeface="+mn-lt"/>
                <a:cs typeface="+mn-cs"/>
              </a:rPr>
              <a:t>2</a:t>
            </a:r>
            <a:r>
              <a:rPr lang="en-US" sz="2000" dirty="0">
                <a:solidFill>
                  <a:srgbClr val="0070C0"/>
                </a:solidFill>
                <a:latin typeface="+mn-lt"/>
                <a:cs typeface="+mn-cs"/>
              </a:rPr>
              <a:t>: elliptic flow</a:t>
            </a:r>
            <a:r>
              <a:rPr lang="en-US" sz="2000" baseline="-25000" dirty="0">
                <a:solidFill>
                  <a:srgbClr val="0070C0"/>
                </a:solidFill>
              </a:rPr>
              <a:t> </a:t>
            </a:r>
            <a:r>
              <a:rPr lang="en-US" sz="2000" dirty="0">
                <a:solidFill>
                  <a:srgbClr val="0070C0"/>
                </a:solidFill>
                <a:latin typeface="+mn-lt"/>
                <a:cs typeface="+mn-c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70C0"/>
                </a:solidFill>
                <a:latin typeface="+mn-lt"/>
                <a:cs typeface="+mn-cs"/>
              </a:rPr>
              <a:t>v</a:t>
            </a:r>
            <a:r>
              <a:rPr lang="en-US" sz="2000" baseline="-25000" dirty="0">
                <a:solidFill>
                  <a:srgbClr val="0070C0"/>
                </a:solidFill>
                <a:latin typeface="+mn-lt"/>
                <a:cs typeface="+mn-cs"/>
              </a:rPr>
              <a:t>3</a:t>
            </a:r>
            <a:r>
              <a:rPr lang="en-US" sz="2000" dirty="0">
                <a:solidFill>
                  <a:srgbClr val="0070C0"/>
                </a:solidFill>
              </a:rPr>
              <a:t>:</a:t>
            </a:r>
            <a:r>
              <a:rPr lang="en-US" sz="2000" baseline="-25000" dirty="0">
                <a:solidFill>
                  <a:srgbClr val="0070C0"/>
                </a:solidFill>
              </a:rPr>
              <a:t> </a:t>
            </a:r>
            <a:r>
              <a:rPr lang="en-US" sz="2000" dirty="0">
                <a:solidFill>
                  <a:srgbClr val="0070C0"/>
                </a:solidFill>
                <a:latin typeface="+mn-lt"/>
                <a:cs typeface="+mn-cs"/>
              </a:rPr>
              <a:t>triangular flow  …</a:t>
            </a:r>
          </a:p>
        </p:txBody>
      </p:sp>
      <p:sp>
        <p:nvSpPr>
          <p:cNvPr id="433" name="Zaoblený obdélník 268">
            <a:extLst>
              <a:ext uri="{FF2B5EF4-FFF2-40B4-BE49-F238E27FC236}">
                <a16:creationId xmlns:a16="http://schemas.microsoft.com/office/drawing/2014/main" id="{013145EB-B28B-4456-B311-10B93F34E179}"/>
              </a:ext>
            </a:extLst>
          </p:cNvPr>
          <p:cNvSpPr/>
          <p:nvPr/>
        </p:nvSpPr>
        <p:spPr>
          <a:xfrm>
            <a:off x="4770438" y="842963"/>
            <a:ext cx="2222500" cy="8397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79F1F713-BB15-4A28-8C0B-BFDADA1DF351}"/>
              </a:ext>
            </a:extLst>
          </p:cNvPr>
          <p:cNvGrpSpPr/>
          <p:nvPr/>
        </p:nvGrpSpPr>
        <p:grpSpPr>
          <a:xfrm>
            <a:off x="671731" y="960632"/>
            <a:ext cx="3420700" cy="2429744"/>
            <a:chOff x="743866" y="642938"/>
            <a:chExt cx="2760662" cy="1934983"/>
          </a:xfrm>
        </p:grpSpPr>
        <p:grpSp>
          <p:nvGrpSpPr>
            <p:cNvPr id="26631" name="Group 3">
              <a:extLst>
                <a:ext uri="{FF2B5EF4-FFF2-40B4-BE49-F238E27FC236}">
                  <a16:creationId xmlns:a16="http://schemas.microsoft.com/office/drawing/2014/main" id="{11082DA7-705E-4C07-AC64-C85B80EA51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3866" y="727109"/>
              <a:ext cx="2760662" cy="1850812"/>
              <a:chOff x="1037" y="260"/>
              <a:chExt cx="2450" cy="1824"/>
            </a:xfrm>
          </p:grpSpPr>
          <p:grpSp>
            <p:nvGrpSpPr>
              <p:cNvPr id="26645" name="Group 4">
                <a:extLst>
                  <a:ext uri="{FF2B5EF4-FFF2-40B4-BE49-F238E27FC236}">
                    <a16:creationId xmlns:a16="http://schemas.microsoft.com/office/drawing/2014/main" id="{857C1E33-0A33-4D38-AB08-9F32F579AA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7" y="411"/>
                <a:ext cx="2450" cy="1673"/>
                <a:chOff x="186" y="1564"/>
                <a:chExt cx="2450" cy="1673"/>
              </a:xfrm>
            </p:grpSpPr>
            <p:sp>
              <p:nvSpPr>
                <p:cNvPr id="26650" name="Line 5">
                  <a:extLst>
                    <a:ext uri="{FF2B5EF4-FFF2-40B4-BE49-F238E27FC236}">
                      <a16:creationId xmlns:a16="http://schemas.microsoft.com/office/drawing/2014/main" id="{2D3C470C-2D96-4BE4-AA20-E4266454EE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467865" flipV="1">
                  <a:off x="1798" y="2519"/>
                  <a:ext cx="671" cy="11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 type="triangle" w="sm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51" name="Line 6">
                  <a:extLst>
                    <a:ext uri="{FF2B5EF4-FFF2-40B4-BE49-F238E27FC236}">
                      <a16:creationId xmlns:a16="http://schemas.microsoft.com/office/drawing/2014/main" id="{09B491C9-BF6D-493D-B5EA-C2521476EE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467865" flipV="1">
                  <a:off x="860" y="2804"/>
                  <a:ext cx="261" cy="408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 type="triangle" w="sm" len="lg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52" name="Freeform 7">
                  <a:extLst>
                    <a:ext uri="{FF2B5EF4-FFF2-40B4-BE49-F238E27FC236}">
                      <a16:creationId xmlns:a16="http://schemas.microsoft.com/office/drawing/2014/main" id="{0AD5D089-1D0A-4413-95E0-4A0C6986B4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0332135">
                  <a:off x="2142" y="1564"/>
                  <a:ext cx="263" cy="233"/>
                </a:xfrm>
                <a:custGeom>
                  <a:avLst/>
                  <a:gdLst>
                    <a:gd name="T0" fmla="*/ 157 w 720"/>
                    <a:gd name="T1" fmla="*/ 0 h 622"/>
                    <a:gd name="T2" fmla="*/ 65 w 720"/>
                    <a:gd name="T3" fmla="*/ 142 h 622"/>
                    <a:gd name="T4" fmla="*/ 0 w 720"/>
                    <a:gd name="T5" fmla="*/ 142 h 622"/>
                    <a:gd name="T6" fmla="*/ 61 w 720"/>
                    <a:gd name="T7" fmla="*/ 233 h 622"/>
                    <a:gd name="T8" fmla="*/ 230 w 720"/>
                    <a:gd name="T9" fmla="*/ 142 h 622"/>
                    <a:gd name="T10" fmla="*/ 170 w 720"/>
                    <a:gd name="T11" fmla="*/ 143 h 622"/>
                    <a:gd name="T12" fmla="*/ 263 w 720"/>
                    <a:gd name="T13" fmla="*/ 0 h 622"/>
                    <a:gd name="T14" fmla="*/ 157 w 720"/>
                    <a:gd name="T15" fmla="*/ 0 h 62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0"/>
                    <a:gd name="T25" fmla="*/ 0 h 622"/>
                    <a:gd name="T26" fmla="*/ 720 w 720"/>
                    <a:gd name="T27" fmla="*/ 622 h 62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0" h="622">
                      <a:moveTo>
                        <a:pt x="430" y="0"/>
                      </a:moveTo>
                      <a:lnTo>
                        <a:pt x="177" y="379"/>
                      </a:lnTo>
                      <a:lnTo>
                        <a:pt x="0" y="379"/>
                      </a:lnTo>
                      <a:lnTo>
                        <a:pt x="168" y="622"/>
                      </a:lnTo>
                      <a:lnTo>
                        <a:pt x="631" y="379"/>
                      </a:lnTo>
                      <a:lnTo>
                        <a:pt x="465" y="382"/>
                      </a:lnTo>
                      <a:lnTo>
                        <a:pt x="720" y="0"/>
                      </a:lnTo>
                      <a:lnTo>
                        <a:pt x="430" y="0"/>
                      </a:lnTo>
                      <a:close/>
                    </a:path>
                  </a:pathLst>
                </a:custGeom>
                <a:solidFill>
                  <a:srgbClr val="BBE0E3"/>
                </a:solidFill>
                <a:ln w="9525">
                  <a:miter lim="800000"/>
                  <a:headEnd/>
                  <a:tailEnd/>
                </a:ln>
                <a:scene3d>
                  <a:camera prst="legacyPerspectiveTopRight">
                    <a:rot lat="20099996" lon="21299996" rev="0"/>
                  </a:camera>
                  <a:lightRig rig="legacyFlat1" dir="t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BBE0E3"/>
                  </a:extrusionClr>
                  <a:contourClr>
                    <a:srgbClr val="BBE0E3"/>
                  </a:contourClr>
                </a:sp3d>
              </p:spPr>
              <p:txBody>
                <a:bodyPr wrap="none" anchor="ctr">
                  <a:flatTx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endParaRPr lang="cs-CZ" altLang="en-US"/>
                </a:p>
              </p:txBody>
            </p:sp>
            <p:sp>
              <p:nvSpPr>
                <p:cNvPr id="26653" name="Line 8">
                  <a:extLst>
                    <a:ext uri="{FF2B5EF4-FFF2-40B4-BE49-F238E27FC236}">
                      <a16:creationId xmlns:a16="http://schemas.microsoft.com/office/drawing/2014/main" id="{CB1DAEC3-4EFF-4157-AAA9-7B72353404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467865" flipH="1">
                  <a:off x="733" y="1645"/>
                  <a:ext cx="455" cy="692"/>
                </a:xfrm>
                <a:prstGeom prst="line">
                  <a:avLst/>
                </a:prstGeom>
                <a:noFill/>
                <a:ln w="9525">
                  <a:solidFill>
                    <a:srgbClr val="99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54" name="Line 9">
                  <a:extLst>
                    <a:ext uri="{FF2B5EF4-FFF2-40B4-BE49-F238E27FC236}">
                      <a16:creationId xmlns:a16="http://schemas.microsoft.com/office/drawing/2014/main" id="{38D3A615-D074-430F-958F-41EC4D68B5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467865" flipH="1">
                  <a:off x="951" y="1674"/>
                  <a:ext cx="448" cy="681"/>
                </a:xfrm>
                <a:prstGeom prst="line">
                  <a:avLst/>
                </a:prstGeom>
                <a:noFill/>
                <a:ln w="9525">
                  <a:solidFill>
                    <a:srgbClr val="99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55" name="Line 10">
                  <a:extLst>
                    <a:ext uri="{FF2B5EF4-FFF2-40B4-BE49-F238E27FC236}">
                      <a16:creationId xmlns:a16="http://schemas.microsoft.com/office/drawing/2014/main" id="{92A0BBB2-61D9-4FC6-A3C0-EE246424683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467865">
                  <a:off x="1114" y="1904"/>
                  <a:ext cx="1501" cy="0"/>
                </a:xfrm>
                <a:prstGeom prst="line">
                  <a:avLst/>
                </a:prstGeom>
                <a:noFill/>
                <a:ln w="9525">
                  <a:solidFill>
                    <a:srgbClr val="99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56" name="Line 11">
                  <a:extLst>
                    <a:ext uri="{FF2B5EF4-FFF2-40B4-BE49-F238E27FC236}">
                      <a16:creationId xmlns:a16="http://schemas.microsoft.com/office/drawing/2014/main" id="{73D87CC7-0366-4084-A5E1-417CE67CE9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467865">
                  <a:off x="975" y="2590"/>
                  <a:ext cx="1056" cy="0"/>
                </a:xfrm>
                <a:prstGeom prst="line">
                  <a:avLst/>
                </a:prstGeom>
                <a:noFill/>
                <a:ln w="9525">
                  <a:solidFill>
                    <a:srgbClr val="99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57" name="AutoShape 12">
                  <a:extLst>
                    <a:ext uri="{FF2B5EF4-FFF2-40B4-BE49-F238E27FC236}">
                      <a16:creationId xmlns:a16="http://schemas.microsoft.com/office/drawing/2014/main" id="{A6BA477B-47F7-48CF-9BEF-C167A37FE4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467865">
                  <a:off x="252" y="1708"/>
                  <a:ext cx="2384" cy="1343"/>
                </a:xfrm>
                <a:prstGeom prst="parallelogram">
                  <a:avLst>
                    <a:gd name="adj" fmla="val 65861"/>
                  </a:avLst>
                </a:prstGeom>
                <a:noFill/>
                <a:ln w="28575">
                  <a:solidFill>
                    <a:srgbClr val="99CC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endParaRPr lang="cs-CZ" altLang="en-US"/>
                </a:p>
              </p:txBody>
            </p:sp>
            <p:sp>
              <p:nvSpPr>
                <p:cNvPr id="26658" name="Line 13">
                  <a:extLst>
                    <a:ext uri="{FF2B5EF4-FFF2-40B4-BE49-F238E27FC236}">
                      <a16:creationId xmlns:a16="http://schemas.microsoft.com/office/drawing/2014/main" id="{CC641505-85FA-407A-9C8E-EDB893325E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467865" flipH="1">
                  <a:off x="186" y="2616"/>
                  <a:ext cx="191" cy="293"/>
                </a:xfrm>
                <a:prstGeom prst="line">
                  <a:avLst/>
                </a:prstGeom>
                <a:noFill/>
                <a:ln w="9525">
                  <a:solidFill>
                    <a:srgbClr val="99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59" name="Line 14">
                  <a:extLst>
                    <a:ext uri="{FF2B5EF4-FFF2-40B4-BE49-F238E27FC236}">
                      <a16:creationId xmlns:a16="http://schemas.microsoft.com/office/drawing/2014/main" id="{06BBB708-3AEF-44A1-9B11-E191041708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467865" flipH="1">
                  <a:off x="1044" y="1692"/>
                  <a:ext cx="554" cy="843"/>
                </a:xfrm>
                <a:prstGeom prst="line">
                  <a:avLst/>
                </a:prstGeom>
                <a:noFill/>
                <a:ln w="9525">
                  <a:solidFill>
                    <a:srgbClr val="99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60" name="Freeform 15">
                  <a:extLst>
                    <a:ext uri="{FF2B5EF4-FFF2-40B4-BE49-F238E27FC236}">
                      <a16:creationId xmlns:a16="http://schemas.microsoft.com/office/drawing/2014/main" id="{2B121E1D-5B6D-4BD5-B8DE-9D534FF195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267865" flipV="1">
                  <a:off x="935" y="2421"/>
                  <a:ext cx="186" cy="538"/>
                </a:xfrm>
                <a:custGeom>
                  <a:avLst/>
                  <a:gdLst>
                    <a:gd name="T0" fmla="*/ 62 w 252"/>
                    <a:gd name="T1" fmla="*/ 484 h 715"/>
                    <a:gd name="T2" fmla="*/ 18 w 252"/>
                    <a:gd name="T3" fmla="*/ 391 h 715"/>
                    <a:gd name="T4" fmla="*/ 1 w 252"/>
                    <a:gd name="T5" fmla="*/ 264 h 715"/>
                    <a:gd name="T6" fmla="*/ 22 w 252"/>
                    <a:gd name="T7" fmla="*/ 154 h 715"/>
                    <a:gd name="T8" fmla="*/ 74 w 252"/>
                    <a:gd name="T9" fmla="*/ 55 h 715"/>
                    <a:gd name="T10" fmla="*/ 123 w 252"/>
                    <a:gd name="T11" fmla="*/ 3 h 715"/>
                    <a:gd name="T12" fmla="*/ 166 w 252"/>
                    <a:gd name="T13" fmla="*/ 129 h 715"/>
                    <a:gd name="T14" fmla="*/ 184 w 252"/>
                    <a:gd name="T15" fmla="*/ 254 h 715"/>
                    <a:gd name="T16" fmla="*/ 178 w 252"/>
                    <a:gd name="T17" fmla="*/ 387 h 715"/>
                    <a:gd name="T18" fmla="*/ 147 w 252"/>
                    <a:gd name="T19" fmla="*/ 479 h 715"/>
                    <a:gd name="T20" fmla="*/ 105 w 252"/>
                    <a:gd name="T21" fmla="*/ 536 h 715"/>
                    <a:gd name="T22" fmla="*/ 62 w 252"/>
                    <a:gd name="T23" fmla="*/ 484 h 71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52"/>
                    <a:gd name="T37" fmla="*/ 0 h 715"/>
                    <a:gd name="T38" fmla="*/ 252 w 252"/>
                    <a:gd name="T39" fmla="*/ 715 h 715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52" h="715">
                      <a:moveTo>
                        <a:pt x="84" y="643"/>
                      </a:moveTo>
                      <a:cubicBezTo>
                        <a:pt x="64" y="611"/>
                        <a:pt x="38" y="568"/>
                        <a:pt x="24" y="519"/>
                      </a:cubicBezTo>
                      <a:cubicBezTo>
                        <a:pt x="10" y="470"/>
                        <a:pt x="0" y="403"/>
                        <a:pt x="1" y="351"/>
                      </a:cubicBezTo>
                      <a:cubicBezTo>
                        <a:pt x="2" y="299"/>
                        <a:pt x="14" y="251"/>
                        <a:pt x="30" y="205"/>
                      </a:cubicBezTo>
                      <a:cubicBezTo>
                        <a:pt x="46" y="159"/>
                        <a:pt x="77" y="106"/>
                        <a:pt x="100" y="73"/>
                      </a:cubicBezTo>
                      <a:cubicBezTo>
                        <a:pt x="123" y="40"/>
                        <a:pt x="163" y="0"/>
                        <a:pt x="166" y="4"/>
                      </a:cubicBezTo>
                      <a:cubicBezTo>
                        <a:pt x="198" y="57"/>
                        <a:pt x="212" y="120"/>
                        <a:pt x="225" y="171"/>
                      </a:cubicBezTo>
                      <a:cubicBezTo>
                        <a:pt x="239" y="226"/>
                        <a:pt x="246" y="280"/>
                        <a:pt x="249" y="337"/>
                      </a:cubicBezTo>
                      <a:cubicBezTo>
                        <a:pt x="252" y="394"/>
                        <a:pt x="249" y="464"/>
                        <a:pt x="241" y="514"/>
                      </a:cubicBezTo>
                      <a:cubicBezTo>
                        <a:pt x="233" y="564"/>
                        <a:pt x="216" y="603"/>
                        <a:pt x="199" y="636"/>
                      </a:cubicBezTo>
                      <a:cubicBezTo>
                        <a:pt x="182" y="669"/>
                        <a:pt x="142" y="715"/>
                        <a:pt x="142" y="712"/>
                      </a:cubicBezTo>
                      <a:cubicBezTo>
                        <a:pt x="142" y="711"/>
                        <a:pt x="104" y="675"/>
                        <a:pt x="84" y="64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81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endParaRPr lang="cs-CZ" altLang="en-US"/>
                </a:p>
              </p:txBody>
            </p:sp>
            <p:sp>
              <p:nvSpPr>
                <p:cNvPr id="26661" name="Line 16">
                  <a:extLst>
                    <a:ext uri="{FF2B5EF4-FFF2-40B4-BE49-F238E27FC236}">
                      <a16:creationId xmlns:a16="http://schemas.microsoft.com/office/drawing/2014/main" id="{9130FD0C-80C4-491E-ADC8-FF36F45BE15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467865" flipH="1">
                  <a:off x="835" y="2380"/>
                  <a:ext cx="409" cy="619"/>
                </a:xfrm>
                <a:prstGeom prst="line">
                  <a:avLst/>
                </a:prstGeom>
                <a:noFill/>
                <a:ln w="9525">
                  <a:solidFill>
                    <a:srgbClr val="99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62" name="Text Box 17">
                  <a:extLst>
                    <a:ext uri="{FF2B5EF4-FFF2-40B4-BE49-F238E27FC236}">
                      <a16:creationId xmlns:a16="http://schemas.microsoft.com/office/drawing/2014/main" id="{190BBA5D-BED9-4A2B-8A41-010E5EBB3B9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467865">
                  <a:off x="2188" y="2320"/>
                  <a:ext cx="377" cy="2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/>
                  <a:r>
                    <a:rPr lang="en-US" altLang="en-US" sz="1600">
                      <a:solidFill>
                        <a:srgbClr val="000000"/>
                      </a:solidFill>
                    </a:rPr>
                    <a:t>x</a:t>
                  </a:r>
                </a:p>
              </p:txBody>
            </p:sp>
            <p:sp>
              <p:nvSpPr>
                <p:cNvPr id="26663" name="Text Box 18">
                  <a:extLst>
                    <a:ext uri="{FF2B5EF4-FFF2-40B4-BE49-F238E27FC236}">
                      <a16:creationId xmlns:a16="http://schemas.microsoft.com/office/drawing/2014/main" id="{FD3483A3-B785-4E79-A853-E9FCBCF9138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467865">
                  <a:off x="990" y="2957"/>
                  <a:ext cx="128" cy="2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/>
                  <a:endParaRPr lang="cs-CZ" altLang="en-US" sz="2000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26664" name="Group 19">
                  <a:extLst>
                    <a:ext uri="{FF2B5EF4-FFF2-40B4-BE49-F238E27FC236}">
                      <a16:creationId xmlns:a16="http://schemas.microsoft.com/office/drawing/2014/main" id="{F83AAB61-DB7D-47A7-89CE-9636BFC1131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467865">
                  <a:off x="1672" y="1656"/>
                  <a:ext cx="757" cy="754"/>
                  <a:chOff x="3157" y="3025"/>
                  <a:chExt cx="1026" cy="999"/>
                </a:xfrm>
              </p:grpSpPr>
              <p:grpSp>
                <p:nvGrpSpPr>
                  <p:cNvPr id="26730" name="Group 20">
                    <a:extLst>
                      <a:ext uri="{FF2B5EF4-FFF2-40B4-BE49-F238E27FC236}">
                        <a16:creationId xmlns:a16="http://schemas.microsoft.com/office/drawing/2014/main" id="{AC9EABC6-2466-4E95-BECD-A9872A53FF4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57" y="3025"/>
                    <a:ext cx="1026" cy="999"/>
                    <a:chOff x="4130" y="2180"/>
                    <a:chExt cx="1026" cy="999"/>
                  </a:xfrm>
                </p:grpSpPr>
                <p:sp>
                  <p:nvSpPr>
                    <p:cNvPr id="26732" name="Oval 21">
                      <a:extLst>
                        <a:ext uri="{FF2B5EF4-FFF2-40B4-BE49-F238E27FC236}">
                          <a16:creationId xmlns:a16="http://schemas.microsoft.com/office/drawing/2014/main" id="{EDE5555D-B1AB-4087-B70F-AC3B388D728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53" y="2181"/>
                      <a:ext cx="981" cy="981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FFFFFF"/>
                        </a:gs>
                        <a:gs pos="100000">
                          <a:srgbClr val="333399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endParaRPr lang="cs-CZ" altLang="en-US"/>
                    </a:p>
                  </p:txBody>
                </p:sp>
                <p:sp>
                  <p:nvSpPr>
                    <p:cNvPr id="26733" name="Oval 22">
                      <a:extLst>
                        <a:ext uri="{FF2B5EF4-FFF2-40B4-BE49-F238E27FC236}">
                          <a16:creationId xmlns:a16="http://schemas.microsoft.com/office/drawing/2014/main" id="{A595DCBF-D8AF-40AD-8004-2291FBC98FF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53" y="2180"/>
                      <a:ext cx="981" cy="981"/>
                    </a:xfrm>
                    <a:prstGeom prst="ellipse">
                      <a:avLst/>
                    </a:prstGeom>
                    <a:noFill/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endParaRPr lang="cs-CZ" altLang="en-US"/>
                    </a:p>
                  </p:txBody>
                </p:sp>
                <p:sp>
                  <p:nvSpPr>
                    <p:cNvPr id="26734" name="Freeform 23">
                      <a:extLst>
                        <a:ext uri="{FF2B5EF4-FFF2-40B4-BE49-F238E27FC236}">
                          <a16:creationId xmlns:a16="http://schemas.microsoft.com/office/drawing/2014/main" id="{3B188B43-3365-4CDB-8F2B-C8963CEB150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130" y="2579"/>
                      <a:ext cx="1026" cy="600"/>
                    </a:xfrm>
                    <a:custGeom>
                      <a:avLst/>
                      <a:gdLst>
                        <a:gd name="T0" fmla="*/ 43 w 1026"/>
                        <a:gd name="T1" fmla="*/ 123 h 600"/>
                        <a:gd name="T2" fmla="*/ 120 w 1026"/>
                        <a:gd name="T3" fmla="*/ 181 h 600"/>
                        <a:gd name="T4" fmla="*/ 262 w 1026"/>
                        <a:gd name="T5" fmla="*/ 250 h 600"/>
                        <a:gd name="T6" fmla="*/ 432 w 1026"/>
                        <a:gd name="T7" fmla="*/ 280 h 600"/>
                        <a:gd name="T8" fmla="*/ 634 w 1026"/>
                        <a:gd name="T9" fmla="*/ 259 h 600"/>
                        <a:gd name="T10" fmla="*/ 799 w 1026"/>
                        <a:gd name="T11" fmla="*/ 201 h 600"/>
                        <a:gd name="T12" fmla="*/ 937 w 1026"/>
                        <a:gd name="T13" fmla="*/ 90 h 600"/>
                        <a:gd name="T14" fmla="*/ 1026 w 1026"/>
                        <a:gd name="T15" fmla="*/ 9 h 600"/>
                        <a:gd name="T16" fmla="*/ 1019 w 1026"/>
                        <a:gd name="T17" fmla="*/ 144 h 600"/>
                        <a:gd name="T18" fmla="*/ 992 w 1026"/>
                        <a:gd name="T19" fmla="*/ 267 h 600"/>
                        <a:gd name="T20" fmla="*/ 929 w 1026"/>
                        <a:gd name="T21" fmla="*/ 384 h 600"/>
                        <a:gd name="T22" fmla="*/ 857 w 1026"/>
                        <a:gd name="T23" fmla="*/ 467 h 600"/>
                        <a:gd name="T24" fmla="*/ 749 w 1026"/>
                        <a:gd name="T25" fmla="*/ 542 h 600"/>
                        <a:gd name="T26" fmla="*/ 610 w 1026"/>
                        <a:gd name="T27" fmla="*/ 588 h 600"/>
                        <a:gd name="T28" fmla="*/ 455 w 1026"/>
                        <a:gd name="T29" fmla="*/ 594 h 600"/>
                        <a:gd name="T30" fmla="*/ 310 w 1026"/>
                        <a:gd name="T31" fmla="*/ 553 h 600"/>
                        <a:gd name="T32" fmla="*/ 193 w 1026"/>
                        <a:gd name="T33" fmla="*/ 479 h 600"/>
                        <a:gd name="T34" fmla="*/ 95 w 1026"/>
                        <a:gd name="T35" fmla="*/ 368 h 600"/>
                        <a:gd name="T36" fmla="*/ 36 w 1026"/>
                        <a:gd name="T37" fmla="*/ 237 h 600"/>
                        <a:gd name="T38" fmla="*/ 1 w 1026"/>
                        <a:gd name="T39" fmla="*/ 73 h 600"/>
                        <a:gd name="T40" fmla="*/ 43 w 1026"/>
                        <a:gd name="T41" fmla="*/ 123 h 600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026"/>
                        <a:gd name="T64" fmla="*/ 0 h 600"/>
                        <a:gd name="T65" fmla="*/ 1026 w 1026"/>
                        <a:gd name="T66" fmla="*/ 600 h 600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026" h="600">
                          <a:moveTo>
                            <a:pt x="43" y="123"/>
                          </a:moveTo>
                          <a:cubicBezTo>
                            <a:pt x="61" y="136"/>
                            <a:pt x="84" y="160"/>
                            <a:pt x="120" y="181"/>
                          </a:cubicBezTo>
                          <a:cubicBezTo>
                            <a:pt x="156" y="202"/>
                            <a:pt x="210" y="233"/>
                            <a:pt x="262" y="250"/>
                          </a:cubicBezTo>
                          <a:cubicBezTo>
                            <a:pt x="314" y="267"/>
                            <a:pt x="370" y="279"/>
                            <a:pt x="432" y="280"/>
                          </a:cubicBezTo>
                          <a:cubicBezTo>
                            <a:pt x="494" y="281"/>
                            <a:pt x="573" y="272"/>
                            <a:pt x="634" y="259"/>
                          </a:cubicBezTo>
                          <a:cubicBezTo>
                            <a:pt x="695" y="246"/>
                            <a:pt x="749" y="229"/>
                            <a:pt x="799" y="201"/>
                          </a:cubicBezTo>
                          <a:cubicBezTo>
                            <a:pt x="849" y="173"/>
                            <a:pt x="899" y="122"/>
                            <a:pt x="937" y="90"/>
                          </a:cubicBezTo>
                          <a:cubicBezTo>
                            <a:pt x="975" y="58"/>
                            <a:pt x="1012" y="0"/>
                            <a:pt x="1026" y="9"/>
                          </a:cubicBezTo>
                          <a:cubicBezTo>
                            <a:pt x="1021" y="13"/>
                            <a:pt x="1025" y="101"/>
                            <a:pt x="1019" y="144"/>
                          </a:cubicBezTo>
                          <a:cubicBezTo>
                            <a:pt x="1013" y="187"/>
                            <a:pt x="1007" y="227"/>
                            <a:pt x="992" y="267"/>
                          </a:cubicBezTo>
                          <a:cubicBezTo>
                            <a:pt x="978" y="307"/>
                            <a:pt x="952" y="351"/>
                            <a:pt x="929" y="384"/>
                          </a:cubicBezTo>
                          <a:cubicBezTo>
                            <a:pt x="907" y="417"/>
                            <a:pt x="886" y="440"/>
                            <a:pt x="857" y="467"/>
                          </a:cubicBezTo>
                          <a:cubicBezTo>
                            <a:pt x="827" y="493"/>
                            <a:pt x="790" y="521"/>
                            <a:pt x="749" y="542"/>
                          </a:cubicBezTo>
                          <a:cubicBezTo>
                            <a:pt x="708" y="562"/>
                            <a:pt x="659" y="580"/>
                            <a:pt x="610" y="588"/>
                          </a:cubicBezTo>
                          <a:cubicBezTo>
                            <a:pt x="561" y="596"/>
                            <a:pt x="505" y="600"/>
                            <a:pt x="455" y="594"/>
                          </a:cubicBezTo>
                          <a:cubicBezTo>
                            <a:pt x="404" y="588"/>
                            <a:pt x="353" y="572"/>
                            <a:pt x="310" y="553"/>
                          </a:cubicBezTo>
                          <a:cubicBezTo>
                            <a:pt x="267" y="533"/>
                            <a:pt x="229" y="510"/>
                            <a:pt x="193" y="479"/>
                          </a:cubicBezTo>
                          <a:cubicBezTo>
                            <a:pt x="157" y="448"/>
                            <a:pt x="121" y="408"/>
                            <a:pt x="95" y="368"/>
                          </a:cubicBezTo>
                          <a:cubicBezTo>
                            <a:pt x="69" y="328"/>
                            <a:pt x="52" y="286"/>
                            <a:pt x="36" y="237"/>
                          </a:cubicBezTo>
                          <a:cubicBezTo>
                            <a:pt x="20" y="188"/>
                            <a:pt x="0" y="92"/>
                            <a:pt x="1" y="73"/>
                          </a:cubicBezTo>
                          <a:lnTo>
                            <a:pt x="43" y="123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195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endParaRPr lang="cs-CZ" altLang="en-US"/>
                    </a:p>
                  </p:txBody>
                </p:sp>
                <p:sp>
                  <p:nvSpPr>
                    <p:cNvPr id="26735" name="Freeform 24">
                      <a:extLst>
                        <a:ext uri="{FF2B5EF4-FFF2-40B4-BE49-F238E27FC236}">
                          <a16:creationId xmlns:a16="http://schemas.microsoft.com/office/drawing/2014/main" id="{7481D755-5B76-4B94-AEF0-4D3F7A8AB1E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153" y="2604"/>
                      <a:ext cx="979" cy="257"/>
                    </a:xfrm>
                    <a:custGeom>
                      <a:avLst/>
                      <a:gdLst>
                        <a:gd name="T0" fmla="*/ 0 w 979"/>
                        <a:gd name="T1" fmla="*/ 78 h 257"/>
                        <a:gd name="T2" fmla="*/ 101 w 979"/>
                        <a:gd name="T3" fmla="*/ 160 h 257"/>
                        <a:gd name="T4" fmla="*/ 263 w 979"/>
                        <a:gd name="T5" fmla="*/ 232 h 257"/>
                        <a:gd name="T6" fmla="*/ 404 w 979"/>
                        <a:gd name="T7" fmla="*/ 256 h 257"/>
                        <a:gd name="T8" fmla="*/ 608 w 979"/>
                        <a:gd name="T9" fmla="*/ 238 h 257"/>
                        <a:gd name="T10" fmla="*/ 800 w 979"/>
                        <a:gd name="T11" fmla="*/ 160 h 257"/>
                        <a:gd name="T12" fmla="*/ 979 w 979"/>
                        <a:gd name="T13" fmla="*/ 0 h 25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979"/>
                        <a:gd name="T22" fmla="*/ 0 h 257"/>
                        <a:gd name="T23" fmla="*/ 979 w 979"/>
                        <a:gd name="T24" fmla="*/ 257 h 25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979" h="257">
                          <a:moveTo>
                            <a:pt x="0" y="78"/>
                          </a:moveTo>
                          <a:cubicBezTo>
                            <a:pt x="17" y="92"/>
                            <a:pt x="57" y="134"/>
                            <a:pt x="101" y="160"/>
                          </a:cubicBezTo>
                          <a:cubicBezTo>
                            <a:pt x="145" y="186"/>
                            <a:pt x="213" y="216"/>
                            <a:pt x="263" y="232"/>
                          </a:cubicBezTo>
                          <a:cubicBezTo>
                            <a:pt x="313" y="248"/>
                            <a:pt x="347" y="255"/>
                            <a:pt x="404" y="256"/>
                          </a:cubicBezTo>
                          <a:cubicBezTo>
                            <a:pt x="461" y="257"/>
                            <a:pt x="542" y="254"/>
                            <a:pt x="608" y="238"/>
                          </a:cubicBezTo>
                          <a:cubicBezTo>
                            <a:pt x="674" y="222"/>
                            <a:pt x="738" y="200"/>
                            <a:pt x="800" y="160"/>
                          </a:cubicBezTo>
                          <a:cubicBezTo>
                            <a:pt x="862" y="120"/>
                            <a:pt x="942" y="33"/>
                            <a:pt x="979" y="0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endParaRPr lang="cs-CZ" altLang="en-US"/>
                    </a:p>
                  </p:txBody>
                </p:sp>
              </p:grpSp>
              <p:sp>
                <p:nvSpPr>
                  <p:cNvPr id="26731" name="Freeform 25">
                    <a:extLst>
                      <a:ext uri="{FF2B5EF4-FFF2-40B4-BE49-F238E27FC236}">
                        <a16:creationId xmlns:a16="http://schemas.microsoft.com/office/drawing/2014/main" id="{19CEA821-6A5D-4516-87F0-3B62D13F329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75" y="3162"/>
                    <a:ext cx="252" cy="715"/>
                  </a:xfrm>
                  <a:custGeom>
                    <a:avLst/>
                    <a:gdLst>
                      <a:gd name="T0" fmla="*/ 84 w 252"/>
                      <a:gd name="T1" fmla="*/ 643 h 715"/>
                      <a:gd name="T2" fmla="*/ 24 w 252"/>
                      <a:gd name="T3" fmla="*/ 519 h 715"/>
                      <a:gd name="T4" fmla="*/ 1 w 252"/>
                      <a:gd name="T5" fmla="*/ 351 h 715"/>
                      <a:gd name="T6" fmla="*/ 30 w 252"/>
                      <a:gd name="T7" fmla="*/ 205 h 715"/>
                      <a:gd name="T8" fmla="*/ 100 w 252"/>
                      <a:gd name="T9" fmla="*/ 73 h 715"/>
                      <a:gd name="T10" fmla="*/ 166 w 252"/>
                      <a:gd name="T11" fmla="*/ 4 h 715"/>
                      <a:gd name="T12" fmla="*/ 225 w 252"/>
                      <a:gd name="T13" fmla="*/ 171 h 715"/>
                      <a:gd name="T14" fmla="*/ 249 w 252"/>
                      <a:gd name="T15" fmla="*/ 337 h 715"/>
                      <a:gd name="T16" fmla="*/ 241 w 252"/>
                      <a:gd name="T17" fmla="*/ 514 h 715"/>
                      <a:gd name="T18" fmla="*/ 199 w 252"/>
                      <a:gd name="T19" fmla="*/ 636 h 715"/>
                      <a:gd name="T20" fmla="*/ 142 w 252"/>
                      <a:gd name="T21" fmla="*/ 712 h 715"/>
                      <a:gd name="T22" fmla="*/ 84 w 252"/>
                      <a:gd name="T23" fmla="*/ 643 h 715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252"/>
                      <a:gd name="T37" fmla="*/ 0 h 715"/>
                      <a:gd name="T38" fmla="*/ 252 w 252"/>
                      <a:gd name="T39" fmla="*/ 715 h 715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252" h="715">
                        <a:moveTo>
                          <a:pt x="84" y="643"/>
                        </a:moveTo>
                        <a:cubicBezTo>
                          <a:pt x="64" y="611"/>
                          <a:pt x="38" y="568"/>
                          <a:pt x="24" y="519"/>
                        </a:cubicBezTo>
                        <a:cubicBezTo>
                          <a:pt x="10" y="470"/>
                          <a:pt x="0" y="403"/>
                          <a:pt x="1" y="351"/>
                        </a:cubicBezTo>
                        <a:cubicBezTo>
                          <a:pt x="2" y="299"/>
                          <a:pt x="14" y="251"/>
                          <a:pt x="30" y="205"/>
                        </a:cubicBezTo>
                        <a:cubicBezTo>
                          <a:pt x="46" y="159"/>
                          <a:pt x="77" y="106"/>
                          <a:pt x="100" y="73"/>
                        </a:cubicBezTo>
                        <a:cubicBezTo>
                          <a:pt x="123" y="40"/>
                          <a:pt x="163" y="0"/>
                          <a:pt x="166" y="4"/>
                        </a:cubicBezTo>
                        <a:cubicBezTo>
                          <a:pt x="198" y="57"/>
                          <a:pt x="212" y="120"/>
                          <a:pt x="225" y="171"/>
                        </a:cubicBezTo>
                        <a:cubicBezTo>
                          <a:pt x="239" y="226"/>
                          <a:pt x="246" y="280"/>
                          <a:pt x="249" y="337"/>
                        </a:cubicBezTo>
                        <a:cubicBezTo>
                          <a:pt x="252" y="394"/>
                          <a:pt x="249" y="464"/>
                          <a:pt x="241" y="514"/>
                        </a:cubicBezTo>
                        <a:cubicBezTo>
                          <a:pt x="233" y="564"/>
                          <a:pt x="216" y="603"/>
                          <a:pt x="199" y="636"/>
                        </a:cubicBezTo>
                        <a:cubicBezTo>
                          <a:pt x="182" y="669"/>
                          <a:pt x="142" y="715"/>
                          <a:pt x="142" y="712"/>
                        </a:cubicBezTo>
                        <a:cubicBezTo>
                          <a:pt x="142" y="711"/>
                          <a:pt x="104" y="675"/>
                          <a:pt x="84" y="64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endParaRPr lang="cs-CZ" altLang="en-US"/>
                  </a:p>
                </p:txBody>
              </p:sp>
            </p:grpSp>
            <p:sp>
              <p:nvSpPr>
                <p:cNvPr id="26665" name="Line 26">
                  <a:extLst>
                    <a:ext uri="{FF2B5EF4-FFF2-40B4-BE49-F238E27FC236}">
                      <a16:creationId xmlns:a16="http://schemas.microsoft.com/office/drawing/2014/main" id="{F40C0083-2659-4864-A886-D57D51E195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467865">
                  <a:off x="1244" y="1715"/>
                  <a:ext cx="619" cy="0"/>
                </a:xfrm>
                <a:prstGeom prst="line">
                  <a:avLst/>
                </a:prstGeom>
                <a:noFill/>
                <a:ln w="28575">
                  <a:solidFill>
                    <a:srgbClr val="99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66" name="Line 27">
                  <a:extLst>
                    <a:ext uri="{FF2B5EF4-FFF2-40B4-BE49-F238E27FC236}">
                      <a16:creationId xmlns:a16="http://schemas.microsoft.com/office/drawing/2014/main" id="{4CBA7ADB-CD3F-4608-991A-36AF4856C7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467865">
                  <a:off x="1447" y="1879"/>
                  <a:ext cx="444" cy="0"/>
                </a:xfrm>
                <a:prstGeom prst="line">
                  <a:avLst/>
                </a:prstGeom>
                <a:noFill/>
                <a:ln w="9525">
                  <a:solidFill>
                    <a:srgbClr val="99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67" name="Line 28">
                  <a:extLst>
                    <a:ext uri="{FF2B5EF4-FFF2-40B4-BE49-F238E27FC236}">
                      <a16:creationId xmlns:a16="http://schemas.microsoft.com/office/drawing/2014/main" id="{1A0254D4-45A7-4148-A5E7-F6B9ADFC1D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467865">
                  <a:off x="998" y="1995"/>
                  <a:ext cx="881" cy="0"/>
                </a:xfrm>
                <a:prstGeom prst="line">
                  <a:avLst/>
                </a:prstGeom>
                <a:noFill/>
                <a:ln w="9525">
                  <a:solidFill>
                    <a:srgbClr val="99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68" name="Line 29">
                  <a:extLst>
                    <a:ext uri="{FF2B5EF4-FFF2-40B4-BE49-F238E27FC236}">
                      <a16:creationId xmlns:a16="http://schemas.microsoft.com/office/drawing/2014/main" id="{6D2CB1CE-BE25-42C2-A967-20FCC3B3EC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467865" flipH="1">
                  <a:off x="1617" y="1979"/>
                  <a:ext cx="239" cy="364"/>
                </a:xfrm>
                <a:prstGeom prst="line">
                  <a:avLst/>
                </a:prstGeom>
                <a:noFill/>
                <a:ln w="9525">
                  <a:solidFill>
                    <a:srgbClr val="99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69" name="Line 30">
                  <a:extLst>
                    <a:ext uri="{FF2B5EF4-FFF2-40B4-BE49-F238E27FC236}">
                      <a16:creationId xmlns:a16="http://schemas.microsoft.com/office/drawing/2014/main" id="{32634D76-8E4A-42C3-B53C-5D9E10D43C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467865">
                  <a:off x="881" y="2167"/>
                  <a:ext cx="1504" cy="0"/>
                </a:xfrm>
                <a:prstGeom prst="line">
                  <a:avLst/>
                </a:prstGeom>
                <a:noFill/>
                <a:ln w="9525">
                  <a:solidFill>
                    <a:srgbClr val="99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70" name="Line 31">
                  <a:extLst>
                    <a:ext uri="{FF2B5EF4-FFF2-40B4-BE49-F238E27FC236}">
                      <a16:creationId xmlns:a16="http://schemas.microsoft.com/office/drawing/2014/main" id="{4998F2F8-02FE-43DD-B807-4733209BAA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467865" flipH="1">
                  <a:off x="888" y="1692"/>
                  <a:ext cx="880" cy="1338"/>
                </a:xfrm>
                <a:prstGeom prst="line">
                  <a:avLst/>
                </a:prstGeom>
                <a:noFill/>
                <a:ln w="9525">
                  <a:solidFill>
                    <a:srgbClr val="99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71" name="Line 32">
                  <a:extLst>
                    <a:ext uri="{FF2B5EF4-FFF2-40B4-BE49-F238E27FC236}">
                      <a16:creationId xmlns:a16="http://schemas.microsoft.com/office/drawing/2014/main" id="{7654E236-B598-4F14-A396-8327048857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467865">
                  <a:off x="765" y="2299"/>
                  <a:ext cx="1504" cy="0"/>
                </a:xfrm>
                <a:prstGeom prst="line">
                  <a:avLst/>
                </a:prstGeom>
                <a:noFill/>
                <a:ln w="9525">
                  <a:solidFill>
                    <a:srgbClr val="99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6672" name="Group 33">
                  <a:extLst>
                    <a:ext uri="{FF2B5EF4-FFF2-40B4-BE49-F238E27FC236}">
                      <a16:creationId xmlns:a16="http://schemas.microsoft.com/office/drawing/2014/main" id="{3556FED8-686A-4A25-8933-A384F608DDE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467865">
                  <a:off x="1226" y="1998"/>
                  <a:ext cx="361" cy="744"/>
                  <a:chOff x="3811" y="2604"/>
                  <a:chExt cx="489" cy="985"/>
                </a:xfrm>
              </p:grpSpPr>
              <p:sp>
                <p:nvSpPr>
                  <p:cNvPr id="26726" name="Oval 34">
                    <a:extLst>
                      <a:ext uri="{FF2B5EF4-FFF2-40B4-BE49-F238E27FC236}">
                        <a16:creationId xmlns:a16="http://schemas.microsoft.com/office/drawing/2014/main" id="{09846B4A-6E2F-4536-8E25-E7F6CBF6AF9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11" y="2605"/>
                    <a:ext cx="488" cy="98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CC00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endParaRPr lang="cs-CZ" altLang="en-US"/>
                  </a:p>
                </p:txBody>
              </p:sp>
              <p:sp>
                <p:nvSpPr>
                  <p:cNvPr id="26727" name="Freeform 35">
                    <a:extLst>
                      <a:ext uri="{FF2B5EF4-FFF2-40B4-BE49-F238E27FC236}">
                        <a16:creationId xmlns:a16="http://schemas.microsoft.com/office/drawing/2014/main" id="{56B52EB9-570B-4D7B-9AFF-58A8B159A9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11" y="3074"/>
                    <a:ext cx="489" cy="515"/>
                  </a:xfrm>
                  <a:custGeom>
                    <a:avLst/>
                    <a:gdLst>
                      <a:gd name="T0" fmla="*/ 13 w 489"/>
                      <a:gd name="T1" fmla="*/ 46 h 515"/>
                      <a:gd name="T2" fmla="*/ 65 w 489"/>
                      <a:gd name="T3" fmla="*/ 81 h 515"/>
                      <a:gd name="T4" fmla="*/ 121 w 489"/>
                      <a:gd name="T5" fmla="*/ 97 h 515"/>
                      <a:gd name="T6" fmla="*/ 176 w 489"/>
                      <a:gd name="T7" fmla="*/ 112 h 515"/>
                      <a:gd name="T8" fmla="*/ 241 w 489"/>
                      <a:gd name="T9" fmla="*/ 114 h 515"/>
                      <a:gd name="T10" fmla="*/ 313 w 489"/>
                      <a:gd name="T11" fmla="*/ 103 h 515"/>
                      <a:gd name="T12" fmla="*/ 385 w 489"/>
                      <a:gd name="T13" fmla="*/ 78 h 515"/>
                      <a:gd name="T14" fmla="*/ 452 w 489"/>
                      <a:gd name="T15" fmla="*/ 29 h 515"/>
                      <a:gd name="T16" fmla="*/ 485 w 489"/>
                      <a:gd name="T17" fmla="*/ 7 h 515"/>
                      <a:gd name="T18" fmla="*/ 487 w 489"/>
                      <a:gd name="T19" fmla="*/ 70 h 515"/>
                      <a:gd name="T20" fmla="*/ 474 w 489"/>
                      <a:gd name="T21" fmla="*/ 190 h 515"/>
                      <a:gd name="T22" fmla="*/ 444 w 489"/>
                      <a:gd name="T23" fmla="*/ 304 h 515"/>
                      <a:gd name="T24" fmla="*/ 408 w 489"/>
                      <a:gd name="T25" fmla="*/ 385 h 515"/>
                      <a:gd name="T26" fmla="*/ 356 w 489"/>
                      <a:gd name="T27" fmla="*/ 458 h 515"/>
                      <a:gd name="T28" fmla="*/ 289 w 489"/>
                      <a:gd name="T29" fmla="*/ 503 h 515"/>
                      <a:gd name="T30" fmla="*/ 214 w 489"/>
                      <a:gd name="T31" fmla="*/ 509 h 515"/>
                      <a:gd name="T32" fmla="*/ 143 w 489"/>
                      <a:gd name="T33" fmla="*/ 469 h 515"/>
                      <a:gd name="T34" fmla="*/ 87 w 489"/>
                      <a:gd name="T35" fmla="*/ 397 h 515"/>
                      <a:gd name="T36" fmla="*/ 39 w 489"/>
                      <a:gd name="T37" fmla="*/ 289 h 515"/>
                      <a:gd name="T38" fmla="*/ 10 w 489"/>
                      <a:gd name="T39" fmla="*/ 161 h 515"/>
                      <a:gd name="T40" fmla="*/ 0 w 489"/>
                      <a:gd name="T41" fmla="*/ 28 h 515"/>
                      <a:gd name="T42" fmla="*/ 13 w 489"/>
                      <a:gd name="T43" fmla="*/ 46 h 515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489"/>
                      <a:gd name="T67" fmla="*/ 0 h 515"/>
                      <a:gd name="T68" fmla="*/ 489 w 489"/>
                      <a:gd name="T69" fmla="*/ 515 h 515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489" h="515">
                        <a:moveTo>
                          <a:pt x="13" y="46"/>
                        </a:moveTo>
                        <a:cubicBezTo>
                          <a:pt x="24" y="55"/>
                          <a:pt x="47" y="72"/>
                          <a:pt x="65" y="81"/>
                        </a:cubicBezTo>
                        <a:cubicBezTo>
                          <a:pt x="83" y="90"/>
                          <a:pt x="103" y="92"/>
                          <a:pt x="121" y="97"/>
                        </a:cubicBezTo>
                        <a:cubicBezTo>
                          <a:pt x="139" y="102"/>
                          <a:pt x="156" y="109"/>
                          <a:pt x="176" y="112"/>
                        </a:cubicBezTo>
                        <a:cubicBezTo>
                          <a:pt x="196" y="115"/>
                          <a:pt x="218" y="115"/>
                          <a:pt x="241" y="114"/>
                        </a:cubicBezTo>
                        <a:cubicBezTo>
                          <a:pt x="264" y="113"/>
                          <a:pt x="289" y="109"/>
                          <a:pt x="313" y="103"/>
                        </a:cubicBezTo>
                        <a:cubicBezTo>
                          <a:pt x="337" y="97"/>
                          <a:pt x="362" y="90"/>
                          <a:pt x="385" y="78"/>
                        </a:cubicBezTo>
                        <a:cubicBezTo>
                          <a:pt x="408" y="66"/>
                          <a:pt x="435" y="41"/>
                          <a:pt x="452" y="29"/>
                        </a:cubicBezTo>
                        <a:cubicBezTo>
                          <a:pt x="469" y="17"/>
                          <a:pt x="479" y="0"/>
                          <a:pt x="485" y="7"/>
                        </a:cubicBezTo>
                        <a:cubicBezTo>
                          <a:pt x="483" y="11"/>
                          <a:pt x="489" y="40"/>
                          <a:pt x="487" y="70"/>
                        </a:cubicBezTo>
                        <a:cubicBezTo>
                          <a:pt x="485" y="100"/>
                          <a:pt x="481" y="151"/>
                          <a:pt x="474" y="190"/>
                        </a:cubicBezTo>
                        <a:cubicBezTo>
                          <a:pt x="467" y="229"/>
                          <a:pt x="455" y="272"/>
                          <a:pt x="444" y="304"/>
                        </a:cubicBezTo>
                        <a:cubicBezTo>
                          <a:pt x="433" y="336"/>
                          <a:pt x="423" y="359"/>
                          <a:pt x="408" y="385"/>
                        </a:cubicBezTo>
                        <a:cubicBezTo>
                          <a:pt x="394" y="411"/>
                          <a:pt x="376" y="438"/>
                          <a:pt x="356" y="458"/>
                        </a:cubicBezTo>
                        <a:cubicBezTo>
                          <a:pt x="336" y="478"/>
                          <a:pt x="313" y="495"/>
                          <a:pt x="289" y="503"/>
                        </a:cubicBezTo>
                        <a:cubicBezTo>
                          <a:pt x="265" y="511"/>
                          <a:pt x="238" y="515"/>
                          <a:pt x="214" y="509"/>
                        </a:cubicBezTo>
                        <a:cubicBezTo>
                          <a:pt x="189" y="503"/>
                          <a:pt x="164" y="488"/>
                          <a:pt x="143" y="469"/>
                        </a:cubicBezTo>
                        <a:cubicBezTo>
                          <a:pt x="122" y="450"/>
                          <a:pt x="104" y="427"/>
                          <a:pt x="87" y="397"/>
                        </a:cubicBezTo>
                        <a:cubicBezTo>
                          <a:pt x="69" y="367"/>
                          <a:pt x="52" y="328"/>
                          <a:pt x="39" y="289"/>
                        </a:cubicBezTo>
                        <a:cubicBezTo>
                          <a:pt x="27" y="250"/>
                          <a:pt x="17" y="204"/>
                          <a:pt x="10" y="161"/>
                        </a:cubicBezTo>
                        <a:cubicBezTo>
                          <a:pt x="4" y="118"/>
                          <a:pt x="0" y="47"/>
                          <a:pt x="0" y="28"/>
                        </a:cubicBezTo>
                        <a:lnTo>
                          <a:pt x="13" y="46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50195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endParaRPr lang="cs-CZ" altLang="en-US"/>
                  </a:p>
                </p:txBody>
              </p:sp>
              <p:sp>
                <p:nvSpPr>
                  <p:cNvPr id="26728" name="Freeform 36">
                    <a:extLst>
                      <a:ext uri="{FF2B5EF4-FFF2-40B4-BE49-F238E27FC236}">
                        <a16:creationId xmlns:a16="http://schemas.microsoft.com/office/drawing/2014/main" id="{9F78E019-C043-4DCB-A4D1-12B9CBB0660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11" y="3076"/>
                    <a:ext cx="487" cy="110"/>
                  </a:xfrm>
                  <a:custGeom>
                    <a:avLst/>
                    <a:gdLst>
                      <a:gd name="T0" fmla="*/ 0 w 979"/>
                      <a:gd name="T1" fmla="*/ 33 h 257"/>
                      <a:gd name="T2" fmla="*/ 50 w 979"/>
                      <a:gd name="T3" fmla="*/ 68 h 257"/>
                      <a:gd name="T4" fmla="*/ 131 w 979"/>
                      <a:gd name="T5" fmla="*/ 99 h 257"/>
                      <a:gd name="T6" fmla="*/ 201 w 979"/>
                      <a:gd name="T7" fmla="*/ 110 h 257"/>
                      <a:gd name="T8" fmla="*/ 302 w 979"/>
                      <a:gd name="T9" fmla="*/ 102 h 257"/>
                      <a:gd name="T10" fmla="*/ 398 w 979"/>
                      <a:gd name="T11" fmla="*/ 68 h 257"/>
                      <a:gd name="T12" fmla="*/ 487 w 979"/>
                      <a:gd name="T13" fmla="*/ 0 h 257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979"/>
                      <a:gd name="T22" fmla="*/ 0 h 257"/>
                      <a:gd name="T23" fmla="*/ 979 w 979"/>
                      <a:gd name="T24" fmla="*/ 257 h 257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979" h="257">
                        <a:moveTo>
                          <a:pt x="0" y="78"/>
                        </a:moveTo>
                        <a:cubicBezTo>
                          <a:pt x="17" y="92"/>
                          <a:pt x="57" y="134"/>
                          <a:pt x="101" y="160"/>
                        </a:cubicBezTo>
                        <a:cubicBezTo>
                          <a:pt x="145" y="186"/>
                          <a:pt x="213" y="216"/>
                          <a:pt x="263" y="232"/>
                        </a:cubicBezTo>
                        <a:cubicBezTo>
                          <a:pt x="313" y="248"/>
                          <a:pt x="347" y="255"/>
                          <a:pt x="404" y="256"/>
                        </a:cubicBezTo>
                        <a:cubicBezTo>
                          <a:pt x="461" y="257"/>
                          <a:pt x="542" y="254"/>
                          <a:pt x="608" y="238"/>
                        </a:cubicBezTo>
                        <a:cubicBezTo>
                          <a:pt x="674" y="222"/>
                          <a:pt x="738" y="200"/>
                          <a:pt x="800" y="160"/>
                        </a:cubicBezTo>
                        <a:cubicBezTo>
                          <a:pt x="862" y="120"/>
                          <a:pt x="942" y="33"/>
                          <a:pt x="979" y="0"/>
                        </a:cubicBez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endParaRPr lang="cs-CZ" altLang="en-US"/>
                  </a:p>
                </p:txBody>
              </p:sp>
              <p:sp>
                <p:nvSpPr>
                  <p:cNvPr id="26729" name="Oval 37">
                    <a:extLst>
                      <a:ext uri="{FF2B5EF4-FFF2-40B4-BE49-F238E27FC236}">
                        <a16:creationId xmlns:a16="http://schemas.microsoft.com/office/drawing/2014/main" id="{41B36FEA-B8FA-4CFA-9AEA-03343A4719D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11" y="2604"/>
                    <a:ext cx="488" cy="981"/>
                  </a:xfrm>
                  <a:prstGeom prst="ellips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endParaRPr lang="cs-CZ" altLang="en-US"/>
                  </a:p>
                </p:txBody>
              </p:sp>
            </p:grpSp>
            <p:sp>
              <p:nvSpPr>
                <p:cNvPr id="26673" name="Line 38">
                  <a:extLst>
                    <a:ext uri="{FF2B5EF4-FFF2-40B4-BE49-F238E27FC236}">
                      <a16:creationId xmlns:a16="http://schemas.microsoft.com/office/drawing/2014/main" id="{27E91757-2AA1-47A6-9DC1-D9A39B4F39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467865" flipH="1">
                  <a:off x="1505" y="2094"/>
                  <a:ext cx="659" cy="1005"/>
                </a:xfrm>
                <a:prstGeom prst="line">
                  <a:avLst/>
                </a:prstGeom>
                <a:noFill/>
                <a:ln w="9525">
                  <a:solidFill>
                    <a:srgbClr val="99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74" name="Line 39">
                  <a:extLst>
                    <a:ext uri="{FF2B5EF4-FFF2-40B4-BE49-F238E27FC236}">
                      <a16:creationId xmlns:a16="http://schemas.microsoft.com/office/drawing/2014/main" id="{F10BEE90-6B27-46A4-90DB-5FBD8D06FA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467865" flipH="1">
                  <a:off x="1290" y="2121"/>
                  <a:ext cx="623" cy="945"/>
                </a:xfrm>
                <a:prstGeom prst="line">
                  <a:avLst/>
                </a:prstGeom>
                <a:noFill/>
                <a:ln w="9525">
                  <a:solidFill>
                    <a:srgbClr val="99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75" name="Line 40">
                  <a:extLst>
                    <a:ext uri="{FF2B5EF4-FFF2-40B4-BE49-F238E27FC236}">
                      <a16:creationId xmlns:a16="http://schemas.microsoft.com/office/drawing/2014/main" id="{3C2A59FC-8591-4A1C-BC45-2DE770C563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467865">
                  <a:off x="1456" y="2480"/>
                  <a:ext cx="691" cy="0"/>
                </a:xfrm>
                <a:prstGeom prst="line">
                  <a:avLst/>
                </a:prstGeom>
                <a:noFill/>
                <a:ln w="9525">
                  <a:solidFill>
                    <a:srgbClr val="99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76" name="Line 41">
                  <a:extLst>
                    <a:ext uri="{FF2B5EF4-FFF2-40B4-BE49-F238E27FC236}">
                      <a16:creationId xmlns:a16="http://schemas.microsoft.com/office/drawing/2014/main" id="{6E6E111C-F6CE-4EB6-AC80-2D147B3B42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467865" flipH="1">
                  <a:off x="1046" y="2395"/>
                  <a:ext cx="417" cy="635"/>
                </a:xfrm>
                <a:prstGeom prst="line">
                  <a:avLst/>
                </a:prstGeom>
                <a:noFill/>
                <a:ln w="9525">
                  <a:solidFill>
                    <a:srgbClr val="99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77" name="Line 42">
                  <a:extLst>
                    <a:ext uri="{FF2B5EF4-FFF2-40B4-BE49-F238E27FC236}">
                      <a16:creationId xmlns:a16="http://schemas.microsoft.com/office/drawing/2014/main" id="{DCD27508-D325-452E-BE9C-E1F02A31D3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467865" flipH="1">
                  <a:off x="1176" y="2401"/>
                  <a:ext cx="102" cy="156"/>
                </a:xfrm>
                <a:prstGeom prst="line">
                  <a:avLst/>
                </a:prstGeom>
                <a:noFill/>
                <a:ln w="9525">
                  <a:solidFill>
                    <a:srgbClr val="99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78" name="Line 43">
                  <a:extLst>
                    <a:ext uri="{FF2B5EF4-FFF2-40B4-BE49-F238E27FC236}">
                      <a16:creationId xmlns:a16="http://schemas.microsoft.com/office/drawing/2014/main" id="{DAFB515E-45EF-46AA-AE4D-6692F25D0C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467865">
                  <a:off x="956" y="2395"/>
                  <a:ext cx="350" cy="0"/>
                </a:xfrm>
                <a:prstGeom prst="line">
                  <a:avLst/>
                </a:prstGeom>
                <a:noFill/>
                <a:ln w="9525">
                  <a:solidFill>
                    <a:srgbClr val="99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6679" name="Group 44">
                  <a:extLst>
                    <a:ext uri="{FF2B5EF4-FFF2-40B4-BE49-F238E27FC236}">
                      <a16:creationId xmlns:a16="http://schemas.microsoft.com/office/drawing/2014/main" id="{F053EB5F-9DFC-4348-A25F-076F71F6F19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467865">
                  <a:off x="389" y="2291"/>
                  <a:ext cx="747" cy="753"/>
                  <a:chOff x="3424" y="1488"/>
                  <a:chExt cx="776" cy="764"/>
                </a:xfrm>
              </p:grpSpPr>
              <p:sp>
                <p:nvSpPr>
                  <p:cNvPr id="26720" name="Oval 45">
                    <a:extLst>
                      <a:ext uri="{FF2B5EF4-FFF2-40B4-BE49-F238E27FC236}">
                        <a16:creationId xmlns:a16="http://schemas.microsoft.com/office/drawing/2014/main" id="{2F031E66-6079-4A65-8B7E-4589839699D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35" y="1489"/>
                    <a:ext cx="749" cy="74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333399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endParaRPr lang="cs-CZ" altLang="en-US"/>
                  </a:p>
                </p:txBody>
              </p:sp>
              <p:sp>
                <p:nvSpPr>
                  <p:cNvPr id="26721" name="Oval 46">
                    <a:extLst>
                      <a:ext uri="{FF2B5EF4-FFF2-40B4-BE49-F238E27FC236}">
                        <a16:creationId xmlns:a16="http://schemas.microsoft.com/office/drawing/2014/main" id="{3C29581D-F742-4407-A421-35751FEB88A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33" y="1488"/>
                    <a:ext cx="749" cy="749"/>
                  </a:xfrm>
                  <a:prstGeom prst="ellips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endParaRPr lang="cs-CZ" altLang="en-US"/>
                  </a:p>
                </p:txBody>
              </p:sp>
              <p:sp>
                <p:nvSpPr>
                  <p:cNvPr id="26722" name="Freeform 47">
                    <a:extLst>
                      <a:ext uri="{FF2B5EF4-FFF2-40B4-BE49-F238E27FC236}">
                        <a16:creationId xmlns:a16="http://schemas.microsoft.com/office/drawing/2014/main" id="{EA3FB749-E6C1-4A17-AE3E-AB59B9CC507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24" y="1799"/>
                    <a:ext cx="776" cy="453"/>
                  </a:xfrm>
                  <a:custGeom>
                    <a:avLst/>
                    <a:gdLst>
                      <a:gd name="T0" fmla="*/ 17 w 982"/>
                      <a:gd name="T1" fmla="*/ 85 h 568"/>
                      <a:gd name="T2" fmla="*/ 79 w 982"/>
                      <a:gd name="T3" fmla="*/ 132 h 568"/>
                      <a:gd name="T4" fmla="*/ 207 w 982"/>
                      <a:gd name="T5" fmla="*/ 190 h 568"/>
                      <a:gd name="T6" fmla="*/ 318 w 982"/>
                      <a:gd name="T7" fmla="*/ 209 h 568"/>
                      <a:gd name="T8" fmla="*/ 480 w 982"/>
                      <a:gd name="T9" fmla="*/ 195 h 568"/>
                      <a:gd name="T10" fmla="*/ 608 w 982"/>
                      <a:gd name="T11" fmla="*/ 146 h 568"/>
                      <a:gd name="T12" fmla="*/ 717 w 982"/>
                      <a:gd name="T13" fmla="*/ 65 h 568"/>
                      <a:gd name="T14" fmla="*/ 773 w 982"/>
                      <a:gd name="T15" fmla="*/ 6 h 568"/>
                      <a:gd name="T16" fmla="*/ 773 w 982"/>
                      <a:gd name="T17" fmla="*/ 98 h 568"/>
                      <a:gd name="T18" fmla="*/ 752 w 982"/>
                      <a:gd name="T19" fmla="*/ 194 h 568"/>
                      <a:gd name="T20" fmla="*/ 704 w 982"/>
                      <a:gd name="T21" fmla="*/ 285 h 568"/>
                      <a:gd name="T22" fmla="*/ 648 w 982"/>
                      <a:gd name="T23" fmla="*/ 349 h 568"/>
                      <a:gd name="T24" fmla="*/ 565 w 982"/>
                      <a:gd name="T25" fmla="*/ 408 h 568"/>
                      <a:gd name="T26" fmla="*/ 458 w 982"/>
                      <a:gd name="T27" fmla="*/ 443 h 568"/>
                      <a:gd name="T28" fmla="*/ 339 w 982"/>
                      <a:gd name="T29" fmla="*/ 448 h 568"/>
                      <a:gd name="T30" fmla="*/ 228 w 982"/>
                      <a:gd name="T31" fmla="*/ 416 h 568"/>
                      <a:gd name="T32" fmla="*/ 137 w 982"/>
                      <a:gd name="T33" fmla="*/ 359 h 568"/>
                      <a:gd name="T34" fmla="*/ 62 w 982"/>
                      <a:gd name="T35" fmla="*/ 273 h 568"/>
                      <a:gd name="T36" fmla="*/ 17 w 982"/>
                      <a:gd name="T37" fmla="*/ 171 h 568"/>
                      <a:gd name="T38" fmla="*/ 0 w 982"/>
                      <a:gd name="T39" fmla="*/ 65 h 568"/>
                      <a:gd name="T40" fmla="*/ 17 w 982"/>
                      <a:gd name="T41" fmla="*/ 85 h 568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982"/>
                      <a:gd name="T64" fmla="*/ 0 h 568"/>
                      <a:gd name="T65" fmla="*/ 982 w 982"/>
                      <a:gd name="T66" fmla="*/ 568 h 568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982" h="568">
                        <a:moveTo>
                          <a:pt x="22" y="106"/>
                        </a:moveTo>
                        <a:cubicBezTo>
                          <a:pt x="39" y="120"/>
                          <a:pt x="60" y="144"/>
                          <a:pt x="100" y="166"/>
                        </a:cubicBezTo>
                        <a:cubicBezTo>
                          <a:pt x="140" y="188"/>
                          <a:pt x="212" y="222"/>
                          <a:pt x="262" y="238"/>
                        </a:cubicBezTo>
                        <a:cubicBezTo>
                          <a:pt x="312" y="254"/>
                          <a:pt x="346" y="261"/>
                          <a:pt x="403" y="262"/>
                        </a:cubicBezTo>
                        <a:cubicBezTo>
                          <a:pt x="460" y="263"/>
                          <a:pt x="546" y="257"/>
                          <a:pt x="607" y="244"/>
                        </a:cubicBezTo>
                        <a:cubicBezTo>
                          <a:pt x="668" y="231"/>
                          <a:pt x="719" y="210"/>
                          <a:pt x="769" y="183"/>
                        </a:cubicBezTo>
                        <a:cubicBezTo>
                          <a:pt x="819" y="156"/>
                          <a:pt x="872" y="111"/>
                          <a:pt x="907" y="82"/>
                        </a:cubicBezTo>
                        <a:cubicBezTo>
                          <a:pt x="942" y="53"/>
                          <a:pt x="966" y="0"/>
                          <a:pt x="978" y="7"/>
                        </a:cubicBezTo>
                        <a:cubicBezTo>
                          <a:pt x="973" y="11"/>
                          <a:pt x="982" y="84"/>
                          <a:pt x="978" y="123"/>
                        </a:cubicBezTo>
                        <a:cubicBezTo>
                          <a:pt x="974" y="162"/>
                          <a:pt x="966" y="204"/>
                          <a:pt x="952" y="243"/>
                        </a:cubicBezTo>
                        <a:cubicBezTo>
                          <a:pt x="938" y="282"/>
                          <a:pt x="913" y="325"/>
                          <a:pt x="891" y="357"/>
                        </a:cubicBezTo>
                        <a:cubicBezTo>
                          <a:pt x="869" y="389"/>
                          <a:pt x="849" y="412"/>
                          <a:pt x="820" y="438"/>
                        </a:cubicBezTo>
                        <a:cubicBezTo>
                          <a:pt x="791" y="464"/>
                          <a:pt x="755" y="491"/>
                          <a:pt x="715" y="511"/>
                        </a:cubicBezTo>
                        <a:cubicBezTo>
                          <a:pt x="675" y="531"/>
                          <a:pt x="628" y="548"/>
                          <a:pt x="580" y="556"/>
                        </a:cubicBezTo>
                        <a:cubicBezTo>
                          <a:pt x="532" y="564"/>
                          <a:pt x="478" y="568"/>
                          <a:pt x="429" y="562"/>
                        </a:cubicBezTo>
                        <a:cubicBezTo>
                          <a:pt x="380" y="556"/>
                          <a:pt x="330" y="541"/>
                          <a:pt x="288" y="522"/>
                        </a:cubicBezTo>
                        <a:cubicBezTo>
                          <a:pt x="246" y="503"/>
                          <a:pt x="209" y="480"/>
                          <a:pt x="174" y="450"/>
                        </a:cubicBezTo>
                        <a:cubicBezTo>
                          <a:pt x="139" y="420"/>
                          <a:pt x="104" y="381"/>
                          <a:pt x="79" y="342"/>
                        </a:cubicBezTo>
                        <a:cubicBezTo>
                          <a:pt x="54" y="303"/>
                          <a:pt x="34" y="257"/>
                          <a:pt x="21" y="214"/>
                        </a:cubicBezTo>
                        <a:cubicBezTo>
                          <a:pt x="8" y="171"/>
                          <a:pt x="0" y="99"/>
                          <a:pt x="0" y="81"/>
                        </a:cubicBezTo>
                        <a:lnTo>
                          <a:pt x="22" y="106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50195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endParaRPr lang="cs-CZ" altLang="en-US"/>
                  </a:p>
                </p:txBody>
              </p:sp>
              <p:sp>
                <p:nvSpPr>
                  <p:cNvPr id="26723" name="Freeform 48">
                    <a:extLst>
                      <a:ext uri="{FF2B5EF4-FFF2-40B4-BE49-F238E27FC236}">
                        <a16:creationId xmlns:a16="http://schemas.microsoft.com/office/drawing/2014/main" id="{95B8562F-ECA7-4B0B-99F2-D441B9032D5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800000" flipV="1">
                    <a:off x="3992" y="1580"/>
                    <a:ext cx="193" cy="546"/>
                  </a:xfrm>
                  <a:custGeom>
                    <a:avLst/>
                    <a:gdLst>
                      <a:gd name="T0" fmla="*/ 64 w 252"/>
                      <a:gd name="T1" fmla="*/ 491 h 715"/>
                      <a:gd name="T2" fmla="*/ 18 w 252"/>
                      <a:gd name="T3" fmla="*/ 396 h 715"/>
                      <a:gd name="T4" fmla="*/ 1 w 252"/>
                      <a:gd name="T5" fmla="*/ 268 h 715"/>
                      <a:gd name="T6" fmla="*/ 23 w 252"/>
                      <a:gd name="T7" fmla="*/ 157 h 715"/>
                      <a:gd name="T8" fmla="*/ 77 w 252"/>
                      <a:gd name="T9" fmla="*/ 56 h 715"/>
                      <a:gd name="T10" fmla="*/ 127 w 252"/>
                      <a:gd name="T11" fmla="*/ 3 h 715"/>
                      <a:gd name="T12" fmla="*/ 172 w 252"/>
                      <a:gd name="T13" fmla="*/ 131 h 715"/>
                      <a:gd name="T14" fmla="*/ 191 w 252"/>
                      <a:gd name="T15" fmla="*/ 257 h 715"/>
                      <a:gd name="T16" fmla="*/ 185 w 252"/>
                      <a:gd name="T17" fmla="*/ 393 h 715"/>
                      <a:gd name="T18" fmla="*/ 152 w 252"/>
                      <a:gd name="T19" fmla="*/ 486 h 715"/>
                      <a:gd name="T20" fmla="*/ 109 w 252"/>
                      <a:gd name="T21" fmla="*/ 544 h 715"/>
                      <a:gd name="T22" fmla="*/ 64 w 252"/>
                      <a:gd name="T23" fmla="*/ 491 h 715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252"/>
                      <a:gd name="T37" fmla="*/ 0 h 715"/>
                      <a:gd name="T38" fmla="*/ 252 w 252"/>
                      <a:gd name="T39" fmla="*/ 715 h 715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252" h="715">
                        <a:moveTo>
                          <a:pt x="84" y="643"/>
                        </a:moveTo>
                        <a:cubicBezTo>
                          <a:pt x="64" y="611"/>
                          <a:pt x="38" y="568"/>
                          <a:pt x="24" y="519"/>
                        </a:cubicBezTo>
                        <a:cubicBezTo>
                          <a:pt x="10" y="470"/>
                          <a:pt x="0" y="403"/>
                          <a:pt x="1" y="351"/>
                        </a:cubicBezTo>
                        <a:cubicBezTo>
                          <a:pt x="2" y="299"/>
                          <a:pt x="14" y="251"/>
                          <a:pt x="30" y="205"/>
                        </a:cubicBezTo>
                        <a:cubicBezTo>
                          <a:pt x="46" y="159"/>
                          <a:pt x="77" y="106"/>
                          <a:pt x="100" y="73"/>
                        </a:cubicBezTo>
                        <a:cubicBezTo>
                          <a:pt x="123" y="40"/>
                          <a:pt x="163" y="0"/>
                          <a:pt x="166" y="4"/>
                        </a:cubicBezTo>
                        <a:cubicBezTo>
                          <a:pt x="198" y="57"/>
                          <a:pt x="212" y="120"/>
                          <a:pt x="225" y="171"/>
                        </a:cubicBezTo>
                        <a:cubicBezTo>
                          <a:pt x="239" y="226"/>
                          <a:pt x="246" y="280"/>
                          <a:pt x="249" y="337"/>
                        </a:cubicBezTo>
                        <a:cubicBezTo>
                          <a:pt x="252" y="394"/>
                          <a:pt x="249" y="464"/>
                          <a:pt x="241" y="514"/>
                        </a:cubicBezTo>
                        <a:cubicBezTo>
                          <a:pt x="233" y="564"/>
                          <a:pt x="216" y="603"/>
                          <a:pt x="199" y="636"/>
                        </a:cubicBezTo>
                        <a:cubicBezTo>
                          <a:pt x="182" y="669"/>
                          <a:pt x="142" y="715"/>
                          <a:pt x="142" y="712"/>
                        </a:cubicBezTo>
                        <a:cubicBezTo>
                          <a:pt x="142" y="711"/>
                          <a:pt x="104" y="675"/>
                          <a:pt x="84" y="64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810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endParaRPr lang="cs-CZ" altLang="en-US"/>
                  </a:p>
                </p:txBody>
              </p:sp>
              <p:sp>
                <p:nvSpPr>
                  <p:cNvPr id="26724" name="Freeform 49">
                    <a:extLst>
                      <a:ext uri="{FF2B5EF4-FFF2-40B4-BE49-F238E27FC236}">
                        <a16:creationId xmlns:a16="http://schemas.microsoft.com/office/drawing/2014/main" id="{5EA88981-F5FF-4FC3-9EF6-9F5A0A28CDE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74" y="1576"/>
                    <a:ext cx="87" cy="556"/>
                  </a:xfrm>
                  <a:custGeom>
                    <a:avLst/>
                    <a:gdLst>
                      <a:gd name="T0" fmla="*/ 69 w 114"/>
                      <a:gd name="T1" fmla="*/ 474 h 728"/>
                      <a:gd name="T2" fmla="*/ 64 w 114"/>
                      <a:gd name="T3" fmla="*/ 412 h 728"/>
                      <a:gd name="T4" fmla="*/ 60 w 114"/>
                      <a:gd name="T5" fmla="*/ 325 h 728"/>
                      <a:gd name="T6" fmla="*/ 62 w 114"/>
                      <a:gd name="T7" fmla="*/ 222 h 728"/>
                      <a:gd name="T8" fmla="*/ 64 w 114"/>
                      <a:gd name="T9" fmla="*/ 105 h 728"/>
                      <a:gd name="T10" fmla="*/ 66 w 114"/>
                      <a:gd name="T11" fmla="*/ 5 h 728"/>
                      <a:gd name="T12" fmla="*/ 21 w 114"/>
                      <a:gd name="T13" fmla="*/ 132 h 728"/>
                      <a:gd name="T14" fmla="*/ 2 w 114"/>
                      <a:gd name="T15" fmla="*/ 259 h 728"/>
                      <a:gd name="T16" fmla="*/ 8 w 114"/>
                      <a:gd name="T17" fmla="*/ 394 h 728"/>
                      <a:gd name="T18" fmla="*/ 40 w 114"/>
                      <a:gd name="T19" fmla="*/ 491 h 728"/>
                      <a:gd name="T20" fmla="*/ 87 w 114"/>
                      <a:gd name="T21" fmla="*/ 553 h 728"/>
                      <a:gd name="T22" fmla="*/ 69 w 114"/>
                      <a:gd name="T23" fmla="*/ 474 h 728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14"/>
                      <a:gd name="T37" fmla="*/ 0 h 728"/>
                      <a:gd name="T38" fmla="*/ 114 w 114"/>
                      <a:gd name="T39" fmla="*/ 728 h 728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14" h="728">
                        <a:moveTo>
                          <a:pt x="90" y="621"/>
                        </a:moveTo>
                        <a:cubicBezTo>
                          <a:pt x="86" y="592"/>
                          <a:pt x="86" y="572"/>
                          <a:pt x="84" y="540"/>
                        </a:cubicBezTo>
                        <a:cubicBezTo>
                          <a:pt x="82" y="508"/>
                          <a:pt x="78" y="467"/>
                          <a:pt x="78" y="426"/>
                        </a:cubicBezTo>
                        <a:cubicBezTo>
                          <a:pt x="78" y="385"/>
                          <a:pt x="80" y="339"/>
                          <a:pt x="81" y="291"/>
                        </a:cubicBezTo>
                        <a:cubicBezTo>
                          <a:pt x="82" y="243"/>
                          <a:pt x="83" y="185"/>
                          <a:pt x="84" y="138"/>
                        </a:cubicBezTo>
                        <a:cubicBezTo>
                          <a:pt x="85" y="91"/>
                          <a:pt x="95" y="0"/>
                          <a:pt x="86" y="6"/>
                        </a:cubicBezTo>
                        <a:cubicBezTo>
                          <a:pt x="54" y="59"/>
                          <a:pt x="40" y="122"/>
                          <a:pt x="27" y="173"/>
                        </a:cubicBezTo>
                        <a:cubicBezTo>
                          <a:pt x="13" y="228"/>
                          <a:pt x="6" y="282"/>
                          <a:pt x="3" y="339"/>
                        </a:cubicBezTo>
                        <a:cubicBezTo>
                          <a:pt x="0" y="396"/>
                          <a:pt x="3" y="465"/>
                          <a:pt x="11" y="516"/>
                        </a:cubicBezTo>
                        <a:cubicBezTo>
                          <a:pt x="19" y="567"/>
                          <a:pt x="35" y="608"/>
                          <a:pt x="52" y="643"/>
                        </a:cubicBezTo>
                        <a:cubicBezTo>
                          <a:pt x="69" y="678"/>
                          <a:pt x="108" y="728"/>
                          <a:pt x="114" y="724"/>
                        </a:cubicBezTo>
                        <a:cubicBezTo>
                          <a:pt x="114" y="723"/>
                          <a:pt x="95" y="642"/>
                          <a:pt x="90" y="621"/>
                        </a:cubicBezTo>
                        <a:close/>
                      </a:path>
                    </a:pathLst>
                  </a:custGeom>
                  <a:solidFill>
                    <a:srgbClr val="0099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endParaRPr lang="cs-CZ" altLang="en-US"/>
                  </a:p>
                </p:txBody>
              </p:sp>
              <p:sp>
                <p:nvSpPr>
                  <p:cNvPr id="26725" name="Freeform 50">
                    <a:extLst>
                      <a:ext uri="{FF2B5EF4-FFF2-40B4-BE49-F238E27FC236}">
                        <a16:creationId xmlns:a16="http://schemas.microsoft.com/office/drawing/2014/main" id="{1A24A821-A166-426C-AF53-A82B8C44879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35" y="1872"/>
                    <a:ext cx="603" cy="136"/>
                  </a:xfrm>
                  <a:custGeom>
                    <a:avLst/>
                    <a:gdLst>
                      <a:gd name="T0" fmla="*/ 0 w 790"/>
                      <a:gd name="T1" fmla="*/ 0 h 179"/>
                      <a:gd name="T2" fmla="*/ 77 w 790"/>
                      <a:gd name="T3" fmla="*/ 62 h 179"/>
                      <a:gd name="T4" fmla="*/ 201 w 790"/>
                      <a:gd name="T5" fmla="*/ 117 h 179"/>
                      <a:gd name="T6" fmla="*/ 308 w 790"/>
                      <a:gd name="T7" fmla="*/ 135 h 179"/>
                      <a:gd name="T8" fmla="*/ 464 w 790"/>
                      <a:gd name="T9" fmla="*/ 122 h 179"/>
                      <a:gd name="T10" fmla="*/ 545 w 790"/>
                      <a:gd name="T11" fmla="*/ 93 h 179"/>
                      <a:gd name="T12" fmla="*/ 586 w 790"/>
                      <a:gd name="T13" fmla="*/ 46 h 179"/>
                      <a:gd name="T14" fmla="*/ 603 w 790"/>
                      <a:gd name="T15" fmla="*/ 32 h 179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790"/>
                      <a:gd name="T25" fmla="*/ 0 h 179"/>
                      <a:gd name="T26" fmla="*/ 790 w 790"/>
                      <a:gd name="T27" fmla="*/ 179 h 179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790" h="179">
                        <a:moveTo>
                          <a:pt x="0" y="0"/>
                        </a:moveTo>
                        <a:cubicBezTo>
                          <a:pt x="17" y="14"/>
                          <a:pt x="57" y="56"/>
                          <a:pt x="101" y="82"/>
                        </a:cubicBezTo>
                        <a:cubicBezTo>
                          <a:pt x="145" y="108"/>
                          <a:pt x="213" y="138"/>
                          <a:pt x="263" y="154"/>
                        </a:cubicBezTo>
                        <a:cubicBezTo>
                          <a:pt x="313" y="170"/>
                          <a:pt x="347" y="177"/>
                          <a:pt x="404" y="178"/>
                        </a:cubicBezTo>
                        <a:cubicBezTo>
                          <a:pt x="461" y="179"/>
                          <a:pt x="556" y="169"/>
                          <a:pt x="608" y="160"/>
                        </a:cubicBezTo>
                        <a:cubicBezTo>
                          <a:pt x="660" y="151"/>
                          <a:pt x="687" y="140"/>
                          <a:pt x="714" y="123"/>
                        </a:cubicBezTo>
                        <a:cubicBezTo>
                          <a:pt x="741" y="106"/>
                          <a:pt x="755" y="73"/>
                          <a:pt x="768" y="60"/>
                        </a:cubicBezTo>
                        <a:cubicBezTo>
                          <a:pt x="781" y="47"/>
                          <a:pt x="785" y="46"/>
                          <a:pt x="790" y="42"/>
                        </a:cubicBez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endParaRPr lang="cs-CZ" altLang="en-US"/>
                  </a:p>
                </p:txBody>
              </p:sp>
            </p:grpSp>
            <p:sp>
              <p:nvSpPr>
                <p:cNvPr id="26680" name="Line 51">
                  <a:extLst>
                    <a:ext uri="{FF2B5EF4-FFF2-40B4-BE49-F238E27FC236}">
                      <a16:creationId xmlns:a16="http://schemas.microsoft.com/office/drawing/2014/main" id="{1393BBF0-7608-4CCA-938D-DBC8D616DE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467865" flipH="1">
                  <a:off x="1010" y="2248"/>
                  <a:ext cx="167" cy="252"/>
                </a:xfrm>
                <a:prstGeom prst="line">
                  <a:avLst/>
                </a:prstGeom>
                <a:noFill/>
                <a:ln w="9525">
                  <a:solidFill>
                    <a:srgbClr val="99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81" name="Line 52">
                  <a:extLst>
                    <a:ext uri="{FF2B5EF4-FFF2-40B4-BE49-F238E27FC236}">
                      <a16:creationId xmlns:a16="http://schemas.microsoft.com/office/drawing/2014/main" id="{CA4F2F39-0352-43D9-AD23-7876272721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467865">
                  <a:off x="974" y="2582"/>
                  <a:ext cx="932" cy="0"/>
                </a:xfrm>
                <a:prstGeom prst="line">
                  <a:avLst/>
                </a:prstGeom>
                <a:noFill/>
                <a:ln w="9525">
                  <a:solidFill>
                    <a:srgbClr val="99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82" name="Freeform 53">
                  <a:extLst>
                    <a:ext uri="{FF2B5EF4-FFF2-40B4-BE49-F238E27FC236}">
                      <a16:creationId xmlns:a16="http://schemas.microsoft.com/office/drawing/2014/main" id="{586BF6B7-D2B6-4A42-A689-38DC89D51C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467865">
                  <a:off x="866" y="2858"/>
                  <a:ext cx="934" cy="2"/>
                </a:xfrm>
                <a:custGeom>
                  <a:avLst/>
                  <a:gdLst>
                    <a:gd name="T0" fmla="*/ 0 w 1266"/>
                    <a:gd name="T1" fmla="*/ 2 h 3"/>
                    <a:gd name="T2" fmla="*/ 934 w 1266"/>
                    <a:gd name="T3" fmla="*/ 0 h 3"/>
                    <a:gd name="T4" fmla="*/ 0 60000 65536"/>
                    <a:gd name="T5" fmla="*/ 0 60000 65536"/>
                    <a:gd name="T6" fmla="*/ 0 w 1266"/>
                    <a:gd name="T7" fmla="*/ 0 h 3"/>
                    <a:gd name="T8" fmla="*/ 1266 w 1266"/>
                    <a:gd name="T9" fmla="*/ 3 h 3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266" h="3">
                      <a:moveTo>
                        <a:pt x="0" y="3"/>
                      </a:moveTo>
                      <a:lnTo>
                        <a:pt x="1266" y="0"/>
                      </a:lnTo>
                    </a:path>
                  </a:pathLst>
                </a:custGeom>
                <a:noFill/>
                <a:ln w="9525">
                  <a:solidFill>
                    <a:srgbClr val="99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endParaRPr lang="cs-CZ" altLang="en-US"/>
                </a:p>
              </p:txBody>
            </p:sp>
            <p:sp>
              <p:nvSpPr>
                <p:cNvPr id="26683" name="Line 54">
                  <a:extLst>
                    <a:ext uri="{FF2B5EF4-FFF2-40B4-BE49-F238E27FC236}">
                      <a16:creationId xmlns:a16="http://schemas.microsoft.com/office/drawing/2014/main" id="{44F09E72-E614-45F5-8F07-2882B8A0AC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467865">
                  <a:off x="944" y="2726"/>
                  <a:ext cx="984" cy="0"/>
                </a:xfrm>
                <a:prstGeom prst="line">
                  <a:avLst/>
                </a:prstGeom>
                <a:noFill/>
                <a:ln w="9525">
                  <a:solidFill>
                    <a:srgbClr val="99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84" name="Line 55">
                  <a:extLst>
                    <a:ext uri="{FF2B5EF4-FFF2-40B4-BE49-F238E27FC236}">
                      <a16:creationId xmlns:a16="http://schemas.microsoft.com/office/drawing/2014/main" id="{0D230F89-B3E7-4FFC-9FD1-06600141A2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467865" flipH="1">
                  <a:off x="825" y="2517"/>
                  <a:ext cx="314" cy="479"/>
                </a:xfrm>
                <a:prstGeom prst="line">
                  <a:avLst/>
                </a:prstGeom>
                <a:noFill/>
                <a:ln w="9525">
                  <a:solidFill>
                    <a:srgbClr val="99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85" name="Line 56">
                  <a:extLst>
                    <a:ext uri="{FF2B5EF4-FFF2-40B4-BE49-F238E27FC236}">
                      <a16:creationId xmlns:a16="http://schemas.microsoft.com/office/drawing/2014/main" id="{FDA97705-257D-41D2-93F8-B6E98B97F3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467865" flipH="1">
                  <a:off x="600" y="2797"/>
                  <a:ext cx="103" cy="158"/>
                </a:xfrm>
                <a:prstGeom prst="line">
                  <a:avLst/>
                </a:prstGeom>
                <a:noFill/>
                <a:ln w="9525">
                  <a:solidFill>
                    <a:srgbClr val="99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86" name="Line 57">
                  <a:extLst>
                    <a:ext uri="{FF2B5EF4-FFF2-40B4-BE49-F238E27FC236}">
                      <a16:creationId xmlns:a16="http://schemas.microsoft.com/office/drawing/2014/main" id="{92EC8682-453A-4AF5-9F27-6D3FD022BF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467865" flipH="1">
                  <a:off x="396" y="2739"/>
                  <a:ext cx="121" cy="187"/>
                </a:xfrm>
                <a:prstGeom prst="line">
                  <a:avLst/>
                </a:prstGeom>
                <a:noFill/>
                <a:ln w="9525">
                  <a:solidFill>
                    <a:srgbClr val="99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87" name="Line 58">
                  <a:extLst>
                    <a:ext uri="{FF2B5EF4-FFF2-40B4-BE49-F238E27FC236}">
                      <a16:creationId xmlns:a16="http://schemas.microsoft.com/office/drawing/2014/main" id="{64DA14A9-CB4D-4B71-BD47-CBD6405475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467865">
                  <a:off x="187" y="2991"/>
                  <a:ext cx="1470" cy="0"/>
                </a:xfrm>
                <a:prstGeom prst="line">
                  <a:avLst/>
                </a:prstGeom>
                <a:noFill/>
                <a:ln w="28575">
                  <a:solidFill>
                    <a:srgbClr val="99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88" name="Freeform 59">
                  <a:extLst>
                    <a:ext uri="{FF2B5EF4-FFF2-40B4-BE49-F238E27FC236}">
                      <a16:creationId xmlns:a16="http://schemas.microsoft.com/office/drawing/2014/main" id="{4B23ADBF-19CE-4348-B519-5EF0A93CAE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467865">
                  <a:off x="417" y="2789"/>
                  <a:ext cx="263" cy="232"/>
                </a:xfrm>
                <a:custGeom>
                  <a:avLst/>
                  <a:gdLst>
                    <a:gd name="T0" fmla="*/ 157 w 720"/>
                    <a:gd name="T1" fmla="*/ 0 h 622"/>
                    <a:gd name="T2" fmla="*/ 65 w 720"/>
                    <a:gd name="T3" fmla="*/ 141 h 622"/>
                    <a:gd name="T4" fmla="*/ 0 w 720"/>
                    <a:gd name="T5" fmla="*/ 141 h 622"/>
                    <a:gd name="T6" fmla="*/ 61 w 720"/>
                    <a:gd name="T7" fmla="*/ 232 h 622"/>
                    <a:gd name="T8" fmla="*/ 230 w 720"/>
                    <a:gd name="T9" fmla="*/ 141 h 622"/>
                    <a:gd name="T10" fmla="*/ 170 w 720"/>
                    <a:gd name="T11" fmla="*/ 142 h 622"/>
                    <a:gd name="T12" fmla="*/ 263 w 720"/>
                    <a:gd name="T13" fmla="*/ 0 h 622"/>
                    <a:gd name="T14" fmla="*/ 157 w 720"/>
                    <a:gd name="T15" fmla="*/ 0 h 62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0"/>
                    <a:gd name="T25" fmla="*/ 0 h 622"/>
                    <a:gd name="T26" fmla="*/ 720 w 720"/>
                    <a:gd name="T27" fmla="*/ 622 h 62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0" h="622">
                      <a:moveTo>
                        <a:pt x="430" y="0"/>
                      </a:moveTo>
                      <a:lnTo>
                        <a:pt x="177" y="379"/>
                      </a:lnTo>
                      <a:lnTo>
                        <a:pt x="0" y="379"/>
                      </a:lnTo>
                      <a:lnTo>
                        <a:pt x="168" y="622"/>
                      </a:lnTo>
                      <a:lnTo>
                        <a:pt x="631" y="379"/>
                      </a:lnTo>
                      <a:lnTo>
                        <a:pt x="465" y="382"/>
                      </a:lnTo>
                      <a:lnTo>
                        <a:pt x="720" y="0"/>
                      </a:lnTo>
                      <a:lnTo>
                        <a:pt x="430" y="0"/>
                      </a:lnTo>
                      <a:close/>
                    </a:path>
                  </a:pathLst>
                </a:custGeom>
                <a:solidFill>
                  <a:srgbClr val="BBE0E3"/>
                </a:solidFill>
                <a:ln w="9525">
                  <a:miter lim="800000"/>
                  <a:headEnd/>
                  <a:tailEnd/>
                </a:ln>
                <a:scene3d>
                  <a:camera prst="legacyPerspectiveTopRight">
                    <a:rot lat="20099996" lon="21299996" rev="0"/>
                  </a:camera>
                  <a:lightRig rig="legacyFlat1" dir="t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BBE0E3"/>
                  </a:extrusionClr>
                  <a:contourClr>
                    <a:srgbClr val="BBE0E3"/>
                  </a:contourClr>
                </a:sp3d>
              </p:spPr>
              <p:txBody>
                <a:bodyPr wrap="none" anchor="ctr">
                  <a:flatTx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endParaRPr lang="cs-CZ" altLang="en-US"/>
                </a:p>
              </p:txBody>
            </p:sp>
            <p:grpSp>
              <p:nvGrpSpPr>
                <p:cNvPr id="26689" name="Group 60">
                  <a:extLst>
                    <a:ext uri="{FF2B5EF4-FFF2-40B4-BE49-F238E27FC236}">
                      <a16:creationId xmlns:a16="http://schemas.microsoft.com/office/drawing/2014/main" id="{38E5D6B4-8EBF-488A-ADCD-CB36ED6594C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467865">
                  <a:off x="998" y="2131"/>
                  <a:ext cx="865" cy="257"/>
                  <a:chOff x="4074" y="2980"/>
                  <a:chExt cx="1170" cy="341"/>
                </a:xfrm>
              </p:grpSpPr>
              <p:sp>
                <p:nvSpPr>
                  <p:cNvPr id="26707" name="Line 61">
                    <a:extLst>
                      <a:ext uri="{FF2B5EF4-FFF2-40B4-BE49-F238E27FC236}">
                        <a16:creationId xmlns:a16="http://schemas.microsoft.com/office/drawing/2014/main" id="{6F44A6B6-AB65-4702-9E85-B8E865306A8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03" y="3046"/>
                    <a:ext cx="71" cy="102"/>
                  </a:xfrm>
                  <a:prstGeom prst="line">
                    <a:avLst/>
                  </a:prstGeom>
                  <a:noFill/>
                  <a:ln w="9525">
                    <a:solidFill>
                      <a:srgbClr val="000099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708" name="Line 62">
                    <a:extLst>
                      <a:ext uri="{FF2B5EF4-FFF2-40B4-BE49-F238E27FC236}">
                        <a16:creationId xmlns:a16="http://schemas.microsoft.com/office/drawing/2014/main" id="{0A3E8E1D-02FF-4351-9F6E-AEDB67FB166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831" y="2980"/>
                    <a:ext cx="183" cy="155"/>
                  </a:xfrm>
                  <a:prstGeom prst="line">
                    <a:avLst/>
                  </a:prstGeom>
                  <a:noFill/>
                  <a:ln w="9525">
                    <a:solidFill>
                      <a:srgbClr val="000099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709" name="Line 63">
                    <a:extLst>
                      <a:ext uri="{FF2B5EF4-FFF2-40B4-BE49-F238E27FC236}">
                        <a16:creationId xmlns:a16="http://schemas.microsoft.com/office/drawing/2014/main" id="{E7300523-06E6-4444-A130-D4E5AFA597D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12" y="3148"/>
                    <a:ext cx="287" cy="76"/>
                  </a:xfrm>
                  <a:prstGeom prst="line">
                    <a:avLst/>
                  </a:prstGeom>
                  <a:noFill/>
                  <a:ln w="9525">
                    <a:solidFill>
                      <a:srgbClr val="000099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710" name="Line 64">
                    <a:extLst>
                      <a:ext uri="{FF2B5EF4-FFF2-40B4-BE49-F238E27FC236}">
                        <a16:creationId xmlns:a16="http://schemas.microsoft.com/office/drawing/2014/main" id="{E50E2647-4B35-49B8-A447-A42B85E22B9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12" y="3268"/>
                    <a:ext cx="332" cy="22"/>
                  </a:xfrm>
                  <a:prstGeom prst="line">
                    <a:avLst/>
                  </a:prstGeom>
                  <a:noFill/>
                  <a:ln w="9525">
                    <a:solidFill>
                      <a:srgbClr val="000099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711" name="Line 65">
                    <a:extLst>
                      <a:ext uri="{FF2B5EF4-FFF2-40B4-BE49-F238E27FC236}">
                        <a16:creationId xmlns:a16="http://schemas.microsoft.com/office/drawing/2014/main" id="{87BD39EB-8B4F-44B0-A537-96B112DD113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189" y="3007"/>
                    <a:ext cx="298" cy="124"/>
                  </a:xfrm>
                  <a:prstGeom prst="line">
                    <a:avLst/>
                  </a:prstGeom>
                  <a:noFill/>
                  <a:ln w="9525">
                    <a:solidFill>
                      <a:srgbClr val="000099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712" name="Line 66">
                    <a:extLst>
                      <a:ext uri="{FF2B5EF4-FFF2-40B4-BE49-F238E27FC236}">
                        <a16:creationId xmlns:a16="http://schemas.microsoft.com/office/drawing/2014/main" id="{C3DD8580-2E76-4B1E-B798-A48D0B82960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096" y="3161"/>
                    <a:ext cx="323" cy="76"/>
                  </a:xfrm>
                  <a:prstGeom prst="line">
                    <a:avLst/>
                  </a:prstGeom>
                  <a:noFill/>
                  <a:ln w="9525">
                    <a:solidFill>
                      <a:srgbClr val="000099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713" name="Line 67">
                    <a:extLst>
                      <a:ext uri="{FF2B5EF4-FFF2-40B4-BE49-F238E27FC236}">
                        <a16:creationId xmlns:a16="http://schemas.microsoft.com/office/drawing/2014/main" id="{C5556F3C-C473-407D-AC68-6AC7D51B320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074" y="3316"/>
                    <a:ext cx="287" cy="5"/>
                  </a:xfrm>
                  <a:prstGeom prst="line">
                    <a:avLst/>
                  </a:prstGeom>
                  <a:noFill/>
                  <a:ln w="9525">
                    <a:solidFill>
                      <a:srgbClr val="000099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714" name="Line 68">
                    <a:extLst>
                      <a:ext uri="{FF2B5EF4-FFF2-40B4-BE49-F238E27FC236}">
                        <a16:creationId xmlns:a16="http://schemas.microsoft.com/office/drawing/2014/main" id="{1042220B-E713-400E-8EA3-873283F3FB7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338" y="3264"/>
                    <a:ext cx="206" cy="22"/>
                  </a:xfrm>
                  <a:prstGeom prst="line">
                    <a:avLst/>
                  </a:prstGeom>
                  <a:noFill/>
                  <a:ln w="9525">
                    <a:solidFill>
                      <a:srgbClr val="000099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715" name="Line 69">
                    <a:extLst>
                      <a:ext uri="{FF2B5EF4-FFF2-40B4-BE49-F238E27FC236}">
                        <a16:creationId xmlns:a16="http://schemas.microsoft.com/office/drawing/2014/main" id="{50A25EFA-6CEE-4118-90FF-2DE7845C1E2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361" y="3139"/>
                    <a:ext cx="183" cy="54"/>
                  </a:xfrm>
                  <a:prstGeom prst="line">
                    <a:avLst/>
                  </a:prstGeom>
                  <a:noFill/>
                  <a:ln w="9525">
                    <a:solidFill>
                      <a:srgbClr val="000099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716" name="Line 70">
                    <a:extLst>
                      <a:ext uri="{FF2B5EF4-FFF2-40B4-BE49-F238E27FC236}">
                        <a16:creationId xmlns:a16="http://schemas.microsoft.com/office/drawing/2014/main" id="{55DAB07F-17DE-4564-880B-49F321E2B20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544" y="3069"/>
                    <a:ext cx="68" cy="79"/>
                  </a:xfrm>
                  <a:prstGeom prst="line">
                    <a:avLst/>
                  </a:prstGeom>
                  <a:noFill/>
                  <a:ln w="9525">
                    <a:solidFill>
                      <a:srgbClr val="000099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717" name="Line 71">
                    <a:extLst>
                      <a:ext uri="{FF2B5EF4-FFF2-40B4-BE49-F238E27FC236}">
                        <a16:creationId xmlns:a16="http://schemas.microsoft.com/office/drawing/2014/main" id="{961C6EFB-F906-4561-9632-F7EC3BFC3E8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74" y="3131"/>
                    <a:ext cx="125" cy="44"/>
                  </a:xfrm>
                  <a:prstGeom prst="line">
                    <a:avLst/>
                  </a:prstGeom>
                  <a:noFill/>
                  <a:ln w="9525">
                    <a:solidFill>
                      <a:srgbClr val="000099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718" name="Line 72">
                    <a:extLst>
                      <a:ext uri="{FF2B5EF4-FFF2-40B4-BE49-F238E27FC236}">
                        <a16:creationId xmlns:a16="http://schemas.microsoft.com/office/drawing/2014/main" id="{7AA05127-EC87-4F4F-B54F-D3FC307AC4E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63" y="3237"/>
                    <a:ext cx="206" cy="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99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719" name="Line 73">
                    <a:extLst>
                      <a:ext uri="{FF2B5EF4-FFF2-40B4-BE49-F238E27FC236}">
                        <a16:creationId xmlns:a16="http://schemas.microsoft.com/office/drawing/2014/main" id="{38DA3F8C-7BBB-4C64-A6EA-CCBF8F3DFEA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512" y="3215"/>
                    <a:ext cx="115" cy="35"/>
                  </a:xfrm>
                  <a:prstGeom prst="line">
                    <a:avLst/>
                  </a:prstGeom>
                  <a:noFill/>
                  <a:ln w="9525">
                    <a:solidFill>
                      <a:srgbClr val="000099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690" name="Group 74">
                  <a:extLst>
                    <a:ext uri="{FF2B5EF4-FFF2-40B4-BE49-F238E27FC236}">
                      <a16:creationId xmlns:a16="http://schemas.microsoft.com/office/drawing/2014/main" id="{ECC75649-0F0C-4EE2-8D03-B97482487A5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467865">
                  <a:off x="965" y="2457"/>
                  <a:ext cx="831" cy="258"/>
                  <a:chOff x="3886" y="3532"/>
                  <a:chExt cx="1125" cy="341"/>
                </a:xfrm>
              </p:grpSpPr>
              <p:sp>
                <p:nvSpPr>
                  <p:cNvPr id="26694" name="Line 75">
                    <a:extLst>
                      <a:ext uri="{FF2B5EF4-FFF2-40B4-BE49-F238E27FC236}">
                        <a16:creationId xmlns:a16="http://schemas.microsoft.com/office/drawing/2014/main" id="{83941F40-E6C3-465F-8200-5499E9F9759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4302" y="3667"/>
                    <a:ext cx="76" cy="134"/>
                  </a:xfrm>
                  <a:prstGeom prst="line">
                    <a:avLst/>
                  </a:prstGeom>
                  <a:noFill/>
                  <a:ln w="9525">
                    <a:solidFill>
                      <a:srgbClr val="99CCFF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695" name="Line 76">
                    <a:extLst>
                      <a:ext uri="{FF2B5EF4-FFF2-40B4-BE49-F238E27FC236}">
                        <a16:creationId xmlns:a16="http://schemas.microsoft.com/office/drawing/2014/main" id="{BD7C7FA8-3FCB-456D-861E-90FF97AA8E6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4071" y="3718"/>
                    <a:ext cx="183" cy="155"/>
                  </a:xfrm>
                  <a:prstGeom prst="line">
                    <a:avLst/>
                  </a:prstGeom>
                  <a:noFill/>
                  <a:ln w="9525">
                    <a:solidFill>
                      <a:srgbClr val="99CCFF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696" name="Line 77">
                    <a:extLst>
                      <a:ext uri="{FF2B5EF4-FFF2-40B4-BE49-F238E27FC236}">
                        <a16:creationId xmlns:a16="http://schemas.microsoft.com/office/drawing/2014/main" id="{2B9144F7-E55E-4351-AC8C-7AC3F5F032A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3886" y="3630"/>
                    <a:ext cx="287" cy="76"/>
                  </a:xfrm>
                  <a:prstGeom prst="line">
                    <a:avLst/>
                  </a:prstGeom>
                  <a:noFill/>
                  <a:ln w="9525">
                    <a:solidFill>
                      <a:srgbClr val="99CCFF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697" name="Line 78">
                    <a:extLst>
                      <a:ext uri="{FF2B5EF4-FFF2-40B4-BE49-F238E27FC236}">
                        <a16:creationId xmlns:a16="http://schemas.microsoft.com/office/drawing/2014/main" id="{B4F9100B-DD54-462A-B1B2-5E7FEA5BD02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3955" y="3564"/>
                    <a:ext cx="219" cy="15"/>
                  </a:xfrm>
                  <a:prstGeom prst="line">
                    <a:avLst/>
                  </a:prstGeom>
                  <a:noFill/>
                  <a:ln w="9525">
                    <a:solidFill>
                      <a:srgbClr val="99CCFF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698" name="Line 79">
                    <a:extLst>
                      <a:ext uri="{FF2B5EF4-FFF2-40B4-BE49-F238E27FC236}">
                        <a16:creationId xmlns:a16="http://schemas.microsoft.com/office/drawing/2014/main" id="{6DD55A11-AA50-4FF1-AA73-08FB700E5B8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10800000" flipH="1" flipV="1">
                    <a:off x="4599" y="3723"/>
                    <a:ext cx="298" cy="124"/>
                  </a:xfrm>
                  <a:prstGeom prst="line">
                    <a:avLst/>
                  </a:prstGeom>
                  <a:noFill/>
                  <a:ln w="9525">
                    <a:solidFill>
                      <a:srgbClr val="99CCFF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699" name="Line 80">
                    <a:extLst>
                      <a:ext uri="{FF2B5EF4-FFF2-40B4-BE49-F238E27FC236}">
                        <a16:creationId xmlns:a16="http://schemas.microsoft.com/office/drawing/2014/main" id="{914F4C6D-7663-4669-8CC4-7C0733096ED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10800000" flipH="1" flipV="1">
                    <a:off x="4666" y="3617"/>
                    <a:ext cx="323" cy="76"/>
                  </a:xfrm>
                  <a:prstGeom prst="line">
                    <a:avLst/>
                  </a:prstGeom>
                  <a:noFill/>
                  <a:ln w="9525">
                    <a:solidFill>
                      <a:srgbClr val="99CCFF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700" name="Line 81">
                    <a:extLst>
                      <a:ext uri="{FF2B5EF4-FFF2-40B4-BE49-F238E27FC236}">
                        <a16:creationId xmlns:a16="http://schemas.microsoft.com/office/drawing/2014/main" id="{2832E688-A5BD-4573-8AB0-19D6F326009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10800000" flipH="1" flipV="1">
                    <a:off x="4724" y="3532"/>
                    <a:ext cx="287" cy="5"/>
                  </a:xfrm>
                  <a:prstGeom prst="line">
                    <a:avLst/>
                  </a:prstGeom>
                  <a:noFill/>
                  <a:ln w="9525">
                    <a:solidFill>
                      <a:srgbClr val="99CCFF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701" name="Line 82">
                    <a:extLst>
                      <a:ext uri="{FF2B5EF4-FFF2-40B4-BE49-F238E27FC236}">
                        <a16:creationId xmlns:a16="http://schemas.microsoft.com/office/drawing/2014/main" id="{870EDC65-7E7E-4830-AD9C-471CFC39F28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10800000" flipH="1" flipV="1">
                    <a:off x="4542" y="3568"/>
                    <a:ext cx="206" cy="22"/>
                  </a:xfrm>
                  <a:prstGeom prst="line">
                    <a:avLst/>
                  </a:prstGeom>
                  <a:noFill/>
                  <a:ln w="9525">
                    <a:solidFill>
                      <a:srgbClr val="99CCFF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702" name="Line 83">
                    <a:extLst>
                      <a:ext uri="{FF2B5EF4-FFF2-40B4-BE49-F238E27FC236}">
                        <a16:creationId xmlns:a16="http://schemas.microsoft.com/office/drawing/2014/main" id="{20239169-35B4-4DED-81D5-D6D4C29BDFB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10800000" flipH="1" flipV="1">
                    <a:off x="4541" y="3661"/>
                    <a:ext cx="183" cy="54"/>
                  </a:xfrm>
                  <a:prstGeom prst="line">
                    <a:avLst/>
                  </a:prstGeom>
                  <a:noFill/>
                  <a:ln w="9525">
                    <a:solidFill>
                      <a:srgbClr val="99CCFF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703" name="Line 84">
                    <a:extLst>
                      <a:ext uri="{FF2B5EF4-FFF2-40B4-BE49-F238E27FC236}">
                        <a16:creationId xmlns:a16="http://schemas.microsoft.com/office/drawing/2014/main" id="{F453E4CD-B754-48F6-AD6C-5225110172F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10800000" flipH="1" flipV="1">
                    <a:off x="4474" y="3705"/>
                    <a:ext cx="68" cy="79"/>
                  </a:xfrm>
                  <a:prstGeom prst="line">
                    <a:avLst/>
                  </a:prstGeom>
                  <a:noFill/>
                  <a:ln w="9525">
                    <a:solidFill>
                      <a:srgbClr val="99CCFF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704" name="Line 85">
                    <a:extLst>
                      <a:ext uri="{FF2B5EF4-FFF2-40B4-BE49-F238E27FC236}">
                        <a16:creationId xmlns:a16="http://schemas.microsoft.com/office/drawing/2014/main" id="{81F17AE8-DE4F-4079-82BE-99DA54D23D9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4186" y="3679"/>
                    <a:ext cx="125" cy="44"/>
                  </a:xfrm>
                  <a:prstGeom prst="line">
                    <a:avLst/>
                  </a:prstGeom>
                  <a:noFill/>
                  <a:ln w="9525">
                    <a:solidFill>
                      <a:srgbClr val="99CCFF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705" name="Line 86">
                    <a:extLst>
                      <a:ext uri="{FF2B5EF4-FFF2-40B4-BE49-F238E27FC236}">
                        <a16:creationId xmlns:a16="http://schemas.microsoft.com/office/drawing/2014/main" id="{3793BD70-E919-4CBC-8870-F9E5324C051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4117" y="3603"/>
                    <a:ext cx="206" cy="13"/>
                  </a:xfrm>
                  <a:prstGeom prst="line">
                    <a:avLst/>
                  </a:prstGeom>
                  <a:noFill/>
                  <a:ln w="9525">
                    <a:solidFill>
                      <a:srgbClr val="99CCFF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706" name="Line 87">
                    <a:extLst>
                      <a:ext uri="{FF2B5EF4-FFF2-40B4-BE49-F238E27FC236}">
                        <a16:creationId xmlns:a16="http://schemas.microsoft.com/office/drawing/2014/main" id="{61FAD7C1-D0B4-4D8D-947F-2761A8DD0FA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10800000" flipH="1" flipV="1">
                    <a:off x="4458" y="3603"/>
                    <a:ext cx="115" cy="35"/>
                  </a:xfrm>
                  <a:prstGeom prst="line">
                    <a:avLst/>
                  </a:prstGeom>
                  <a:noFill/>
                  <a:ln w="9525">
                    <a:solidFill>
                      <a:srgbClr val="99CCFF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6691" name="Line 88">
                  <a:extLst>
                    <a:ext uri="{FF2B5EF4-FFF2-40B4-BE49-F238E27FC236}">
                      <a16:creationId xmlns:a16="http://schemas.microsoft.com/office/drawing/2014/main" id="{0D7D3E4B-9455-421F-88F1-2766C6F8A8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467865">
                  <a:off x="311" y="2743"/>
                  <a:ext cx="245" cy="0"/>
                </a:xfrm>
                <a:prstGeom prst="line">
                  <a:avLst/>
                </a:prstGeom>
                <a:noFill/>
                <a:ln w="9525">
                  <a:solidFill>
                    <a:srgbClr val="99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92" name="Line 89">
                  <a:extLst>
                    <a:ext uri="{FF2B5EF4-FFF2-40B4-BE49-F238E27FC236}">
                      <a16:creationId xmlns:a16="http://schemas.microsoft.com/office/drawing/2014/main" id="{F71BDA30-AD50-4C45-9EBC-C6EEEB91AD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467865">
                  <a:off x="2307" y="2117"/>
                  <a:ext cx="183" cy="0"/>
                </a:xfrm>
                <a:prstGeom prst="line">
                  <a:avLst/>
                </a:prstGeom>
                <a:noFill/>
                <a:ln w="9525">
                  <a:solidFill>
                    <a:srgbClr val="99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93" name="Line 90">
                  <a:extLst>
                    <a:ext uri="{FF2B5EF4-FFF2-40B4-BE49-F238E27FC236}">
                      <a16:creationId xmlns:a16="http://schemas.microsoft.com/office/drawing/2014/main" id="{A09900DA-CFE7-4888-B8A7-4DB5957B0B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467865" flipH="1">
                  <a:off x="2419" y="1830"/>
                  <a:ext cx="74" cy="115"/>
                </a:xfrm>
                <a:prstGeom prst="line">
                  <a:avLst/>
                </a:prstGeom>
                <a:noFill/>
                <a:ln w="9525">
                  <a:solidFill>
                    <a:srgbClr val="99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6646" name="Rectangle 91">
                <a:extLst>
                  <a:ext uri="{FF2B5EF4-FFF2-40B4-BE49-F238E27FC236}">
                    <a16:creationId xmlns:a16="http://schemas.microsoft.com/office/drawing/2014/main" id="{7F6D5EFE-2DD6-45E6-887A-A817933AF1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5" y="260"/>
                <a:ext cx="198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0" hangingPunct="0"/>
                <a:r>
                  <a:rPr lang="en-US" altLang="en-US" sz="1600" dirty="0">
                    <a:solidFill>
                      <a:srgbClr val="000000"/>
                    </a:solidFill>
                    <a:latin typeface="Tahoma" panose="020B0604030504040204" pitchFamily="34" charset="0"/>
                  </a:rPr>
                  <a:t>y</a:t>
                </a:r>
              </a:p>
            </p:txBody>
          </p:sp>
          <p:sp>
            <p:nvSpPr>
              <p:cNvPr id="26647" name="Line 92">
                <a:extLst>
                  <a:ext uri="{FF2B5EF4-FFF2-40B4-BE49-F238E27FC236}">
                    <a16:creationId xmlns:a16="http://schemas.microsoft.com/office/drawing/2014/main" id="{D32B1351-19D4-424F-816D-14C646FCE1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87" y="475"/>
                <a:ext cx="0" cy="288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48" name="Rectangle 93">
                <a:extLst>
                  <a:ext uri="{FF2B5EF4-FFF2-40B4-BE49-F238E27FC236}">
                    <a16:creationId xmlns:a16="http://schemas.microsoft.com/office/drawing/2014/main" id="{AB3BECE5-14AD-4011-ACCE-07B10B7EE7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0" y="1286"/>
                <a:ext cx="237" cy="2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0" hangingPunct="0"/>
                <a:r>
                  <a:rPr lang="en-US" altLang="en-US" b="1">
                    <a:solidFill>
                      <a:srgbClr val="000000"/>
                    </a:solidFill>
                    <a:latin typeface="Tahoma" panose="020B0604030504040204" pitchFamily="34" charset="0"/>
                  </a:rPr>
                  <a:t>A</a:t>
                </a:r>
              </a:p>
            </p:txBody>
          </p:sp>
          <p:sp>
            <p:nvSpPr>
              <p:cNvPr id="26649" name="Rectangle 94">
                <a:extLst>
                  <a:ext uri="{FF2B5EF4-FFF2-40B4-BE49-F238E27FC236}">
                    <a16:creationId xmlns:a16="http://schemas.microsoft.com/office/drawing/2014/main" id="{622B6393-690A-4993-B4D3-28F9200E65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1" y="673"/>
                <a:ext cx="237" cy="2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0" hangingPunct="0"/>
                <a:r>
                  <a:rPr lang="en-US" altLang="en-US" b="1" dirty="0">
                    <a:solidFill>
                      <a:srgbClr val="000000"/>
                    </a:solidFill>
                    <a:latin typeface="Tahoma" panose="020B0604030504040204" pitchFamily="34" charset="0"/>
                  </a:rPr>
                  <a:t>A</a:t>
                </a:r>
              </a:p>
            </p:txBody>
          </p:sp>
        </p:grpSp>
        <p:sp>
          <p:nvSpPr>
            <p:cNvPr id="26632" name="Text Box 103">
              <a:extLst>
                <a:ext uri="{FF2B5EF4-FFF2-40B4-BE49-F238E27FC236}">
                  <a16:creationId xmlns:a16="http://schemas.microsoft.com/office/drawing/2014/main" id="{A16940B8-EE7B-48D5-BE54-F628EAC71C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2937246">
              <a:off x="192088" y="1249363"/>
              <a:ext cx="1550987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600" dirty="0">
                  <a:solidFill>
                    <a:srgbClr val="009900"/>
                  </a:solidFill>
                  <a:latin typeface="Arial Unicode MS" pitchFamily="34" charset="-128"/>
                </a:rPr>
                <a:t>Reaction plane</a:t>
              </a:r>
            </a:p>
          </p:txBody>
        </p:sp>
      </p:grp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368CFBDD-16DB-4B3E-8229-0D8D33338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481763"/>
            <a:ext cx="2844800" cy="47625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B13E5F6-C697-4517-8C97-3CC957FADB3D}" type="slidenum">
              <a:rPr lang="en-US" altLang="en-US">
                <a:solidFill>
                  <a:srgbClr val="898989"/>
                </a:solidFill>
              </a:rPr>
              <a:pPr/>
              <a:t>75</a:t>
            </a:fld>
            <a:endParaRPr lang="en-US" altLang="en-US" dirty="0">
              <a:solidFill>
                <a:srgbClr val="898989"/>
              </a:solidFill>
            </a:endParaRPr>
          </a:p>
        </p:txBody>
      </p:sp>
      <p:sp>
        <p:nvSpPr>
          <p:cNvPr id="218" name="Rectangle 4">
            <a:extLst>
              <a:ext uri="{FF2B5EF4-FFF2-40B4-BE49-F238E27FC236}">
                <a16:creationId xmlns:a16="http://schemas.microsoft.com/office/drawing/2014/main" id="{D858727C-01CC-4B30-8ADA-0F1BCC866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580" y="290042"/>
            <a:ext cx="3447696" cy="593526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cs-CZ" sz="3600" dirty="0">
                <a:solidFill>
                  <a:srgbClr val="0070C0"/>
                </a:solidFill>
                <a:latin typeface="+mn-lt"/>
              </a:rPr>
              <a:t>Anisotropic 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7" name="Object 1">
                <a:extLst>
                  <a:ext uri="{FF2B5EF4-FFF2-40B4-BE49-F238E27FC236}">
                    <a16:creationId xmlns:a16="http://schemas.microsoft.com/office/drawing/2014/main" id="{A78A0817-DBD8-4847-84CB-3C347A1E2E71}"/>
                  </a:ext>
                </a:extLst>
              </p:cNvPr>
              <p:cNvSpPr txBox="1"/>
              <p:nvPr/>
            </p:nvSpPr>
            <p:spPr bwMode="auto">
              <a:xfrm>
                <a:off x="663185" y="5494419"/>
                <a:ext cx="6102096" cy="935831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txBody>
              <a:bodyPr>
                <a:normAutofit fontScale="700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i="0">
                              <a:solidFill>
                                <a:srgbClr val="000000"/>
                              </a:solidFill>
                            </a:rPr>
                            <m:t>dN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𝛹</m:t>
                          </m:r>
                          <m:r>
                            <m:rPr>
                              <m:sty m:val="p"/>
                            </m:rPr>
                            <a:rPr lang="en-US" sz="2800" i="0" baseline="-25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</m:rPr>
                                <a:rPr lang="en-US" sz="28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sub>
                            <m:sup/>
                            <m:e>
                              <m:r>
                                <m:rPr>
                                  <m:nor/>
                                </m:rPr>
                                <a:rPr lang="en-US" sz="2800" i="0">
                                  <a:solidFill>
                                    <a:srgbClr val="000000"/>
                                  </a:solidFill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280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n-US" sz="2800" b="1" i="0" smtClean="0">
                                      <a:solidFill>
                                        <a:srgbClr val="0070C0"/>
                                      </a:solidFill>
                                    </a:rPr>
                                    <m:t>v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800" i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nary>
                          <m:r>
                            <m:rPr>
                              <m:nor/>
                            </m:rPr>
                            <a:rPr lang="en-US" sz="2800" i="0">
                              <a:solidFill>
                                <a:srgbClr val="000000"/>
                              </a:solidFill>
                            </a:rPr>
                            <m:t>cos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𝛹</m:t>
                          </m:r>
                          <m:r>
                            <m:rPr>
                              <m:sty m:val="p"/>
                            </m:rPr>
                            <a:rPr lang="en-US" sz="2800" i="0" baseline="-25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))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27" name="Object 1">
                <a:extLst>
                  <a:ext uri="{FF2B5EF4-FFF2-40B4-BE49-F238E27FC236}">
                    <a16:creationId xmlns:a16="http://schemas.microsoft.com/office/drawing/2014/main" id="{A78A0817-DBD8-4847-84CB-3C347A1E2E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3185" y="5494419"/>
                <a:ext cx="6102096" cy="9358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421D560-CE8C-4526-B378-911BE5A7E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Jana Bielcikova (CTU Prague)</a:t>
            </a:r>
          </a:p>
        </p:txBody>
      </p:sp>
    </p:spTree>
    <p:extLst>
      <p:ext uri="{BB962C8B-B14F-4D97-AF65-F5344CB8AC3E}">
        <p14:creationId xmlns:p14="http://schemas.microsoft.com/office/powerpoint/2010/main" val="3087540227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ovéPole 22">
            <a:extLst>
              <a:ext uri="{FF2B5EF4-FFF2-40B4-BE49-F238E27FC236}">
                <a16:creationId xmlns:a16="http://schemas.microsoft.com/office/drawing/2014/main" id="{CBA005AB-7C73-4FB6-81D1-A0402FC71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1013" y="4508500"/>
            <a:ext cx="185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cs-CZ" altLang="en-US"/>
          </a:p>
        </p:txBody>
      </p:sp>
      <p:sp>
        <p:nvSpPr>
          <p:cNvPr id="433" name="Zaoblený obdélník 268">
            <a:extLst>
              <a:ext uri="{FF2B5EF4-FFF2-40B4-BE49-F238E27FC236}">
                <a16:creationId xmlns:a16="http://schemas.microsoft.com/office/drawing/2014/main" id="{013145EB-B28B-4456-B311-10B93F34E179}"/>
              </a:ext>
            </a:extLst>
          </p:cNvPr>
          <p:cNvSpPr/>
          <p:nvPr/>
        </p:nvSpPr>
        <p:spPr>
          <a:xfrm>
            <a:off x="4770438" y="842963"/>
            <a:ext cx="2222500" cy="8397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551" name="Rectangle 4">
            <a:extLst>
              <a:ext uri="{FF2B5EF4-FFF2-40B4-BE49-F238E27FC236}">
                <a16:creationId xmlns:a16="http://schemas.microsoft.com/office/drawing/2014/main" id="{570B6ED3-E111-4675-B87A-647FBF9C15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91721" y="-254645"/>
            <a:ext cx="9499600" cy="1177926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cs-CZ" sz="3600" dirty="0">
                <a:solidFill>
                  <a:schemeClr val="accent2"/>
                </a:solidFill>
                <a:latin typeface="Comic Sans MS" pitchFamily="66" charset="0"/>
              </a:rPr>
              <a:t>   </a:t>
            </a:r>
            <a:r>
              <a:rPr lang="en-US" altLang="cs-CZ" sz="3600" dirty="0">
                <a:solidFill>
                  <a:srgbClr val="0070C0"/>
                </a:solidFill>
                <a:latin typeface="+mn-lt"/>
              </a:rPr>
              <a:t>Anisotropic elliptic flow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368CFBDD-16DB-4B3E-8229-0D8D33338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481763"/>
            <a:ext cx="2844800" cy="47625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B13E5F6-C697-4517-8C97-3CC957FADB3D}" type="slidenum">
              <a:rPr lang="en-US" altLang="en-US">
                <a:solidFill>
                  <a:srgbClr val="898989"/>
                </a:solidFill>
              </a:rPr>
              <a:pPr/>
              <a:t>76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1CE3F94-3B7F-487E-BAAE-DA3B6C78BD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4" t="6794" r="6042" b="2423"/>
          <a:stretch/>
        </p:blipFill>
        <p:spPr>
          <a:xfrm>
            <a:off x="7154145" y="976903"/>
            <a:ext cx="4240053" cy="2971589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9ADF575E-D7E9-4CBD-AC34-E48DAF85477A}"/>
              </a:ext>
            </a:extLst>
          </p:cNvPr>
          <p:cNvSpPr txBox="1"/>
          <p:nvPr/>
        </p:nvSpPr>
        <p:spPr>
          <a:xfrm>
            <a:off x="8782258" y="690089"/>
            <a:ext cx="1638397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pPb</a:t>
            </a:r>
            <a:r>
              <a:rPr lang="en-US" dirty="0"/>
              <a:t> at 5.02 </a:t>
            </a:r>
            <a:r>
              <a:rPr lang="en-US" dirty="0" err="1"/>
              <a:t>TeV</a:t>
            </a:r>
            <a:endParaRPr lang="en-US" dirty="0"/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67128D55-9833-4DAB-84CE-193EC2CB8BCA}"/>
              </a:ext>
            </a:extLst>
          </p:cNvPr>
          <p:cNvGrpSpPr/>
          <p:nvPr/>
        </p:nvGrpSpPr>
        <p:grpSpPr>
          <a:xfrm>
            <a:off x="366228" y="4026270"/>
            <a:ext cx="3349876" cy="2747083"/>
            <a:chOff x="186494" y="3621793"/>
            <a:chExt cx="3349876" cy="2747083"/>
          </a:xfrm>
        </p:grpSpPr>
        <p:grpSp>
          <p:nvGrpSpPr>
            <p:cNvPr id="6" name="Skupina 5">
              <a:extLst>
                <a:ext uri="{FF2B5EF4-FFF2-40B4-BE49-F238E27FC236}">
                  <a16:creationId xmlns:a16="http://schemas.microsoft.com/office/drawing/2014/main" id="{816D5935-55AD-4352-B611-CF8A338F709D}"/>
                </a:ext>
              </a:extLst>
            </p:cNvPr>
            <p:cNvGrpSpPr/>
            <p:nvPr/>
          </p:nvGrpSpPr>
          <p:grpSpPr>
            <a:xfrm>
              <a:off x="186494" y="3621793"/>
              <a:ext cx="3349876" cy="2670040"/>
              <a:chOff x="146551" y="3770679"/>
              <a:chExt cx="3349876" cy="2670040"/>
            </a:xfrm>
          </p:grpSpPr>
          <p:pic>
            <p:nvPicPr>
              <p:cNvPr id="11" name="Obrázek 10">
                <a:extLst>
                  <a:ext uri="{FF2B5EF4-FFF2-40B4-BE49-F238E27FC236}">
                    <a16:creationId xmlns:a16="http://schemas.microsoft.com/office/drawing/2014/main" id="{45F981FC-02A1-459C-B245-18F1D37715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-2" t="-1" r="48508" b="-1433"/>
              <a:stretch/>
            </p:blipFill>
            <p:spPr>
              <a:xfrm>
                <a:off x="146551" y="3770679"/>
                <a:ext cx="3127001" cy="2635520"/>
              </a:xfrm>
              <a:prstGeom prst="rect">
                <a:avLst/>
              </a:prstGeom>
            </p:spPr>
          </p:pic>
          <p:sp>
            <p:nvSpPr>
              <p:cNvPr id="5" name="Obdélník 4">
                <a:extLst>
                  <a:ext uri="{FF2B5EF4-FFF2-40B4-BE49-F238E27FC236}">
                    <a16:creationId xmlns:a16="http://schemas.microsoft.com/office/drawing/2014/main" id="{3F3E2B5A-1393-43C6-88CE-8376F53DD0E3}"/>
                  </a:ext>
                </a:extLst>
              </p:cNvPr>
              <p:cNvSpPr/>
              <p:nvPr/>
            </p:nvSpPr>
            <p:spPr>
              <a:xfrm>
                <a:off x="2944368" y="6140559"/>
                <a:ext cx="552059" cy="3001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" name="TextovéPole 2">
              <a:extLst>
                <a:ext uri="{FF2B5EF4-FFF2-40B4-BE49-F238E27FC236}">
                  <a16:creationId xmlns:a16="http://schemas.microsoft.com/office/drawing/2014/main" id="{403B5708-4D35-4291-AF13-A5D648116214}"/>
                </a:ext>
              </a:extLst>
            </p:cNvPr>
            <p:cNvSpPr txBox="1"/>
            <p:nvPr/>
          </p:nvSpPr>
          <p:spPr>
            <a:xfrm>
              <a:off x="1239277" y="6030322"/>
              <a:ext cx="10214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err="1"/>
                <a:t>p</a:t>
              </a:r>
              <a:r>
                <a:rPr lang="en-US" sz="1600" b="1" baseline="-25000" dirty="0" err="1"/>
                <a:t>T</a:t>
              </a:r>
              <a:r>
                <a:rPr lang="en-US" sz="1600" b="1" dirty="0"/>
                <a:t>(GeV/c)</a:t>
              </a:r>
            </a:p>
          </p:txBody>
        </p:sp>
      </p:grpSp>
      <p:grpSp>
        <p:nvGrpSpPr>
          <p:cNvPr id="22" name="Skupina 21">
            <a:extLst>
              <a:ext uri="{FF2B5EF4-FFF2-40B4-BE49-F238E27FC236}">
                <a16:creationId xmlns:a16="http://schemas.microsoft.com/office/drawing/2014/main" id="{8A07DE67-7BC1-44D8-AFA3-BA79518E1C1E}"/>
              </a:ext>
            </a:extLst>
          </p:cNvPr>
          <p:cNvGrpSpPr/>
          <p:nvPr/>
        </p:nvGrpSpPr>
        <p:grpSpPr>
          <a:xfrm>
            <a:off x="154885" y="819595"/>
            <a:ext cx="7052545" cy="3229041"/>
            <a:chOff x="2098605" y="450040"/>
            <a:chExt cx="7052545" cy="3229041"/>
          </a:xfrm>
        </p:grpSpPr>
        <p:pic>
          <p:nvPicPr>
            <p:cNvPr id="16" name="Obrázek 15">
              <a:extLst>
                <a:ext uri="{FF2B5EF4-FFF2-40B4-BE49-F238E27FC236}">
                  <a16:creationId xmlns:a16="http://schemas.microsoft.com/office/drawing/2014/main" id="{4B24BD9A-81E7-4816-BD42-215EF74FDD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6946" t="85922" r="746" b="2252"/>
            <a:stretch/>
          </p:blipFill>
          <p:spPr>
            <a:xfrm>
              <a:off x="2741521" y="3023520"/>
              <a:ext cx="6409629" cy="655561"/>
            </a:xfrm>
            <a:prstGeom prst="rect">
              <a:avLst/>
            </a:prstGeom>
          </p:spPr>
        </p:pic>
        <p:grpSp>
          <p:nvGrpSpPr>
            <p:cNvPr id="20" name="Skupina 19">
              <a:extLst>
                <a:ext uri="{FF2B5EF4-FFF2-40B4-BE49-F238E27FC236}">
                  <a16:creationId xmlns:a16="http://schemas.microsoft.com/office/drawing/2014/main" id="{CDF8FDDC-90C3-415D-B187-73D7766C0FE3}"/>
                </a:ext>
              </a:extLst>
            </p:cNvPr>
            <p:cNvGrpSpPr/>
            <p:nvPr/>
          </p:nvGrpSpPr>
          <p:grpSpPr>
            <a:xfrm>
              <a:off x="2098605" y="450040"/>
              <a:ext cx="6951267" cy="2767600"/>
              <a:chOff x="5414641" y="2671658"/>
              <a:chExt cx="6951267" cy="2767600"/>
            </a:xfrm>
          </p:grpSpPr>
          <p:pic>
            <p:nvPicPr>
              <p:cNvPr id="27" name="Obrázek 26">
                <a:extLst>
                  <a:ext uri="{FF2B5EF4-FFF2-40B4-BE49-F238E27FC236}">
                    <a16:creationId xmlns:a16="http://schemas.microsoft.com/office/drawing/2014/main" id="{28170531-07AE-459A-9D09-9CB2489EDF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6210" t="2257" r="1765" b="50101"/>
              <a:stretch/>
            </p:blipFill>
            <p:spPr>
              <a:xfrm>
                <a:off x="5985475" y="2798200"/>
                <a:ext cx="6380433" cy="2641058"/>
              </a:xfrm>
              <a:prstGeom prst="rect">
                <a:avLst/>
              </a:prstGeom>
            </p:spPr>
          </p:pic>
          <p:pic>
            <p:nvPicPr>
              <p:cNvPr id="28" name="Obrázek 27">
                <a:extLst>
                  <a:ext uri="{FF2B5EF4-FFF2-40B4-BE49-F238E27FC236}">
                    <a16:creationId xmlns:a16="http://schemas.microsoft.com/office/drawing/2014/main" id="{47E889CD-2DD6-4319-9D1F-1E03DBFB32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063" r="91550" b="51264"/>
              <a:stretch/>
            </p:blipFill>
            <p:spPr>
              <a:xfrm>
                <a:off x="5414641" y="2671658"/>
                <a:ext cx="759931" cy="2701726"/>
              </a:xfrm>
              <a:prstGeom prst="rect">
                <a:avLst/>
              </a:prstGeom>
            </p:spPr>
          </p:pic>
        </p:grpSp>
      </p:grpSp>
      <p:sp>
        <p:nvSpPr>
          <p:cNvPr id="7" name="Obdélník 6">
            <a:extLst>
              <a:ext uri="{FF2B5EF4-FFF2-40B4-BE49-F238E27FC236}">
                <a16:creationId xmlns:a16="http://schemas.microsoft.com/office/drawing/2014/main" id="{8E1A7E55-16F9-4A86-8D09-907A7501C085}"/>
              </a:ext>
            </a:extLst>
          </p:cNvPr>
          <p:cNvSpPr/>
          <p:nvPr/>
        </p:nvSpPr>
        <p:spPr>
          <a:xfrm>
            <a:off x="412221" y="665657"/>
            <a:ext cx="2013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r>
              <a:rPr lang="en-US" sz="1400" i="1" dirty="0"/>
              <a:t>ALICE, arXiv:2206.04587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78EEC7FA-EC9A-4C66-8502-7A34B8CDEFC2}"/>
              </a:ext>
            </a:extLst>
          </p:cNvPr>
          <p:cNvSpPr txBox="1"/>
          <p:nvPr/>
        </p:nvSpPr>
        <p:spPr>
          <a:xfrm>
            <a:off x="3164200" y="641338"/>
            <a:ext cx="1779654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PbPb</a:t>
            </a:r>
            <a:r>
              <a:rPr lang="en-US" dirty="0"/>
              <a:t> at 5.02 </a:t>
            </a:r>
            <a:r>
              <a:rPr lang="en-US" dirty="0" err="1"/>
              <a:t>TeV</a:t>
            </a:r>
            <a:endParaRPr lang="en-US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8221D5EA-544F-495D-AE3C-A9CDF2CA9614}"/>
              </a:ext>
            </a:extLst>
          </p:cNvPr>
          <p:cNvSpPr txBox="1"/>
          <p:nvPr/>
        </p:nvSpPr>
        <p:spPr>
          <a:xfrm>
            <a:off x="2414348" y="3991750"/>
            <a:ext cx="1840056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AuAu</a:t>
            </a:r>
            <a:r>
              <a:rPr lang="en-US" dirty="0"/>
              <a:t> at 19.6 GeV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2AC64760-CB4E-4F34-B2A6-1CAC22F81880}"/>
              </a:ext>
            </a:extLst>
          </p:cNvPr>
          <p:cNvSpPr/>
          <p:nvPr/>
        </p:nvSpPr>
        <p:spPr>
          <a:xfrm>
            <a:off x="4685133" y="4089681"/>
            <a:ext cx="5556147" cy="2062103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Low </a:t>
            </a:r>
            <a:r>
              <a:rPr lang="en-US" sz="2000" dirty="0" err="1"/>
              <a:t>p</a:t>
            </a:r>
            <a:r>
              <a:rPr lang="en-US" sz="2000" baseline="-25000" dirty="0" err="1"/>
              <a:t>T</a:t>
            </a:r>
            <a:r>
              <a:rPr lang="en-US" sz="2000" dirty="0"/>
              <a:t>: mass ordering in line with hydrodynamics</a:t>
            </a:r>
          </a:p>
          <a:p>
            <a:endParaRPr lang="en-US" sz="800" dirty="0"/>
          </a:p>
          <a:p>
            <a:r>
              <a:rPr lang="en-US" sz="2000" dirty="0"/>
              <a:t>High </a:t>
            </a:r>
            <a:r>
              <a:rPr lang="en-US" sz="2000" dirty="0" err="1"/>
              <a:t>p</a:t>
            </a:r>
            <a:r>
              <a:rPr lang="en-US" sz="2000" baseline="-25000" dirty="0" err="1"/>
              <a:t>T</a:t>
            </a:r>
            <a:r>
              <a:rPr lang="en-US" sz="2000" dirty="0"/>
              <a:t>: baryon and meson grouping</a:t>
            </a:r>
          </a:p>
          <a:p>
            <a:r>
              <a:rPr lang="en-US" sz="2000" dirty="0">
                <a:sym typeface="Wingdings" panose="05000000000000000000" pitchFamily="2" charset="2"/>
              </a:rPr>
              <a:t>                flow develops</a:t>
            </a:r>
            <a:r>
              <a:rPr lang="en-US" sz="2000" dirty="0"/>
              <a:t> on quark level </a:t>
            </a:r>
          </a:p>
          <a:p>
            <a:r>
              <a:rPr lang="en-US" sz="2000" dirty="0">
                <a:sym typeface="Wingdings" panose="05000000000000000000" pitchFamily="2" charset="2"/>
              </a:rPr>
              <a:t> The baryon/meson grouping is observed down </a:t>
            </a:r>
          </a:p>
          <a:p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/>
              <a:t>to low collision energies of RHIC + similar    </a:t>
            </a:r>
          </a:p>
          <a:p>
            <a:r>
              <a:rPr lang="en-US" sz="2000" dirty="0"/>
              <a:t> observation also in </a:t>
            </a:r>
            <a:r>
              <a:rPr lang="en-US" sz="2000" dirty="0" err="1"/>
              <a:t>pPb</a:t>
            </a:r>
            <a:r>
              <a:rPr lang="en-US" sz="2000" dirty="0"/>
              <a:t> collisions at the LHC!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1606AAA-CA84-46F3-89B2-BBFDECE5D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Jana Bielcikova (CTU Prague)</a:t>
            </a:r>
          </a:p>
        </p:txBody>
      </p:sp>
    </p:spTree>
    <p:extLst>
      <p:ext uri="{BB962C8B-B14F-4D97-AF65-F5344CB8AC3E}">
        <p14:creationId xmlns:p14="http://schemas.microsoft.com/office/powerpoint/2010/main" val="2903009521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121DC32-5A1A-487F-B338-9DC41322B924}" type="slidenum">
              <a:rPr lang="en-US" smtClean="0">
                <a:latin typeface="Arial" pitchFamily="34" charset="0"/>
                <a:cs typeface="Arial" pitchFamily="34" charset="0"/>
              </a:rPr>
              <a:pPr/>
              <a:t>77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151" name="Rectangle 2"/>
          <p:cNvSpPr>
            <a:spLocks noChangeArrowheads="1"/>
          </p:cNvSpPr>
          <p:nvPr/>
        </p:nvSpPr>
        <p:spPr bwMode="auto">
          <a:xfrm>
            <a:off x="1905000" y="5365750"/>
            <a:ext cx="8077200" cy="60960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152" name="Text Box 3"/>
          <p:cNvSpPr txBox="1">
            <a:spLocks noChangeArrowheads="1"/>
          </p:cNvSpPr>
          <p:nvPr/>
        </p:nvSpPr>
        <p:spPr bwMode="auto">
          <a:xfrm>
            <a:off x="1752600" y="968375"/>
            <a:ext cx="8350250" cy="63246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14300" indent="-114300"/>
            <a:r>
              <a:rPr lang="en-US">
                <a:solidFill>
                  <a:srgbClr val="000099"/>
                </a:solidFill>
                <a:latin typeface="Arial Unicode MS" pitchFamily="34" charset="-128"/>
              </a:rPr>
              <a:t>4 jet quenching schemes:</a:t>
            </a:r>
          </a:p>
          <a:p>
            <a:pPr marL="114300" indent="-114300">
              <a:buFontTx/>
              <a:buChar char="•"/>
            </a:pPr>
            <a:r>
              <a:rPr lang="en-US">
                <a:latin typeface="Arial Unicode MS" pitchFamily="34" charset="-128"/>
              </a:rPr>
              <a:t>higher twist expansion  </a:t>
            </a:r>
          </a:p>
          <a:p>
            <a:pPr marL="114300" indent="-114300"/>
            <a:r>
              <a:rPr lang="en-US" sz="1200" i="1">
                <a:latin typeface="Arial Unicode MS" pitchFamily="34" charset="-128"/>
              </a:rPr>
              <a:t>          Qiu, Sterman, Wang, Wang, Zhang, Majumder,…</a:t>
            </a:r>
          </a:p>
          <a:p>
            <a:pPr marL="114300" indent="-114300">
              <a:buFontTx/>
              <a:buChar char="•"/>
            </a:pPr>
            <a:r>
              <a:rPr lang="en-US">
                <a:latin typeface="Arial Unicode MS" pitchFamily="34" charset="-128"/>
              </a:rPr>
              <a:t>finite temperature field theory </a:t>
            </a:r>
          </a:p>
          <a:p>
            <a:pPr marL="114300" indent="-114300"/>
            <a:r>
              <a:rPr lang="en-US" sz="1200" i="1">
                <a:latin typeface="Arial Unicode MS" pitchFamily="34" charset="-128"/>
              </a:rPr>
              <a:t>          Arnold, Moore,Yaffe  (AMY)</a:t>
            </a:r>
            <a:endParaRPr lang="en-US" sz="1200" i="1">
              <a:solidFill>
                <a:srgbClr val="000099"/>
              </a:solidFill>
              <a:latin typeface="Arial Unicode MS" pitchFamily="34" charset="-128"/>
            </a:endParaRPr>
          </a:p>
          <a:p>
            <a:pPr marL="114300" indent="-114300">
              <a:buFontTx/>
              <a:buChar char="•"/>
            </a:pPr>
            <a:r>
              <a:rPr lang="en-US">
                <a:latin typeface="Arial Unicode MS" pitchFamily="34" charset="-128"/>
              </a:rPr>
              <a:t>opacity expansion: </a:t>
            </a:r>
          </a:p>
          <a:p>
            <a:pPr marL="114300" indent="-114300"/>
            <a:r>
              <a:rPr lang="en-US">
                <a:latin typeface="Arial Unicode MS" pitchFamily="34" charset="-128"/>
              </a:rPr>
              <a:t>  - thin medium/single hard scattering </a:t>
            </a:r>
          </a:p>
          <a:p>
            <a:pPr marL="114300" indent="-114300">
              <a:lnSpc>
                <a:spcPct val="70000"/>
              </a:lnSpc>
            </a:pPr>
            <a:r>
              <a:rPr lang="en-US">
                <a:latin typeface="Arial Unicode MS" pitchFamily="34" charset="-128"/>
              </a:rPr>
              <a:t>      </a:t>
            </a:r>
            <a:r>
              <a:rPr lang="en-US" sz="1200" i="1">
                <a:latin typeface="Arial Unicode MS" pitchFamily="34" charset="-128"/>
              </a:rPr>
              <a:t>Gyulassy, Levai, Vitev,Djordjevic,… (GLV)</a:t>
            </a:r>
          </a:p>
          <a:p>
            <a:pPr marL="114300" indent="-114300"/>
            <a:r>
              <a:rPr lang="en-US" sz="1200" i="1">
                <a:latin typeface="Arial Unicode MS" pitchFamily="34" charset="-128"/>
              </a:rPr>
              <a:t>   </a:t>
            </a:r>
            <a:r>
              <a:rPr lang="en-US">
                <a:latin typeface="Arial Unicode MS" pitchFamily="34" charset="-128"/>
              </a:rPr>
              <a:t>- thick medium/multiple soft scatterings </a:t>
            </a:r>
          </a:p>
          <a:p>
            <a:pPr marL="114300" indent="-114300"/>
            <a:r>
              <a:rPr lang="en-US">
                <a:latin typeface="Arial Unicode MS" pitchFamily="34" charset="-128"/>
              </a:rPr>
              <a:t>      </a:t>
            </a:r>
            <a:r>
              <a:rPr lang="en-US" sz="1200" i="1">
                <a:latin typeface="Arial Unicode MS" pitchFamily="34" charset="-128"/>
              </a:rPr>
              <a:t>Baier, Dokshitzer, Mueller, Peigne, Schiff (BDMPS)</a:t>
            </a:r>
          </a:p>
          <a:p>
            <a:pPr marL="114300" indent="-114300"/>
            <a:r>
              <a:rPr lang="en-US">
                <a:latin typeface="Arial Unicode MS" pitchFamily="34" charset="-128"/>
              </a:rPr>
              <a:t>      </a:t>
            </a:r>
            <a:r>
              <a:rPr lang="en-US" sz="1200" i="1">
                <a:latin typeface="Arial Unicode MS" pitchFamily="34" charset="-128"/>
              </a:rPr>
              <a:t>Armesto, Salgado, Wiedemann (ASW)</a:t>
            </a:r>
          </a:p>
          <a:p>
            <a:pPr marL="114300" indent="-114300"/>
            <a:endParaRPr lang="en-US" sz="1200" i="1">
              <a:latin typeface="Arial Unicode MS" pitchFamily="34" charset="-128"/>
            </a:endParaRPr>
          </a:p>
          <a:p>
            <a:pPr marL="114300" indent="-114300"/>
            <a:endParaRPr lang="en-US" sz="1600" i="1">
              <a:latin typeface="Arial Unicode MS" pitchFamily="34" charset="-128"/>
            </a:endParaRPr>
          </a:p>
          <a:p>
            <a:pPr marL="114300" indent="-114300"/>
            <a:endParaRPr lang="en-US" sz="1600" i="1">
              <a:latin typeface="Arial Unicode MS" pitchFamily="34" charset="-128"/>
            </a:endParaRPr>
          </a:p>
          <a:p>
            <a:pPr marL="114300" indent="-114300"/>
            <a:endParaRPr lang="en-US" sz="1600" i="1">
              <a:latin typeface="Arial Unicode MS" pitchFamily="34" charset="-128"/>
            </a:endParaRPr>
          </a:p>
          <a:p>
            <a:pPr marL="114300" indent="-114300"/>
            <a:endParaRPr lang="en-US">
              <a:solidFill>
                <a:srgbClr val="000099"/>
              </a:solidFill>
            </a:endParaRPr>
          </a:p>
          <a:p>
            <a:pPr marL="114300" indent="-114300">
              <a:buFontTx/>
              <a:buChar char="•"/>
            </a:pPr>
            <a:r>
              <a:rPr lang="en-US">
                <a:solidFill>
                  <a:srgbClr val="000099"/>
                </a:solidFill>
              </a:rPr>
              <a:t> medium properties can be characterized by a single constant:</a:t>
            </a:r>
          </a:p>
          <a:p>
            <a:pPr marL="114300" indent="-114300"/>
            <a:endParaRPr lang="en-US" sz="1000">
              <a:solidFill>
                <a:srgbClr val="000099"/>
              </a:solidFill>
            </a:endParaRPr>
          </a:p>
          <a:p>
            <a:pPr marL="114300" indent="-114300"/>
            <a:endParaRPr lang="en-US">
              <a:solidFill>
                <a:srgbClr val="000099"/>
              </a:solidFill>
            </a:endParaRPr>
          </a:p>
          <a:p>
            <a:pPr marL="114300" indent="-114300"/>
            <a:endParaRPr lang="en-US">
              <a:solidFill>
                <a:srgbClr val="000099"/>
              </a:solidFill>
              <a:latin typeface="Helvetica" pitchFamily="34" charset="0"/>
            </a:endParaRPr>
          </a:p>
          <a:p>
            <a:pPr marL="114300" indent="-114300"/>
            <a:endParaRPr lang="en-US" sz="1200">
              <a:solidFill>
                <a:srgbClr val="000099"/>
              </a:solidFill>
            </a:endParaRPr>
          </a:p>
          <a:p>
            <a:pPr marL="114300" indent="-114300">
              <a:buFontTx/>
              <a:buChar char="•"/>
            </a:pPr>
            <a:r>
              <a:rPr lang="en-US">
                <a:solidFill>
                  <a:srgbClr val="000099"/>
                </a:solidFill>
              </a:rPr>
              <a:t> static medium</a:t>
            </a:r>
            <a:r>
              <a:rPr lang="en-US"/>
              <a:t>: </a:t>
            </a:r>
            <a:r>
              <a:rPr lang="en-US">
                <a:solidFill>
                  <a:srgbClr val="000099"/>
                </a:solidFill>
                <a:latin typeface="Symbol" pitchFamily="18" charset="2"/>
              </a:rPr>
              <a:t>D</a:t>
            </a:r>
            <a:r>
              <a:rPr lang="en-US">
                <a:solidFill>
                  <a:srgbClr val="000099"/>
                </a:solidFill>
                <a:latin typeface="Arial Unicode MS" pitchFamily="34" charset="-128"/>
              </a:rPr>
              <a:t>E</a:t>
            </a:r>
            <a:r>
              <a:rPr lang="en-US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>
                <a:solidFill>
                  <a:srgbClr val="000099"/>
                </a:solidFill>
                <a:sym typeface="Symbol" pitchFamily="18" charset="2"/>
              </a:rPr>
              <a:t></a:t>
            </a:r>
            <a:r>
              <a:rPr lang="en-US">
                <a:solidFill>
                  <a:srgbClr val="000099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>
                <a:solidFill>
                  <a:srgbClr val="000099"/>
                </a:solidFill>
                <a:latin typeface="Arial Unicode MS" pitchFamily="34" charset="-128"/>
              </a:rPr>
              <a:t>L</a:t>
            </a:r>
            <a:r>
              <a:rPr lang="en-US" baseline="30000">
                <a:solidFill>
                  <a:srgbClr val="000099"/>
                </a:solidFill>
                <a:latin typeface="Arial Unicode MS" pitchFamily="34" charset="-128"/>
              </a:rPr>
              <a:t>2</a:t>
            </a:r>
            <a:r>
              <a:rPr lang="en-US" baseline="3000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en-US">
                <a:solidFill>
                  <a:srgbClr val="000099"/>
                </a:solidFill>
                <a:latin typeface="Helvetica" pitchFamily="34" charset="0"/>
              </a:rPr>
              <a:t>due to interference effects, expanding medium:  </a:t>
            </a:r>
            <a:r>
              <a:rPr lang="en-US">
                <a:solidFill>
                  <a:srgbClr val="000099"/>
                </a:solidFill>
                <a:latin typeface="Symbol" pitchFamily="18" charset="2"/>
              </a:rPr>
              <a:t>D</a:t>
            </a:r>
            <a:r>
              <a:rPr lang="en-US">
                <a:solidFill>
                  <a:srgbClr val="000099"/>
                </a:solidFill>
                <a:latin typeface="Arial Unicode MS" pitchFamily="34" charset="-128"/>
              </a:rPr>
              <a:t>E </a:t>
            </a:r>
            <a:r>
              <a:rPr lang="en-US">
                <a:solidFill>
                  <a:srgbClr val="000099"/>
                </a:solidFill>
                <a:sym typeface="Symbol" pitchFamily="18" charset="2"/>
              </a:rPr>
              <a:t></a:t>
            </a:r>
            <a:r>
              <a:rPr lang="en-US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>
                <a:solidFill>
                  <a:srgbClr val="000099"/>
                </a:solidFill>
              </a:rPr>
              <a:t>L</a:t>
            </a:r>
          </a:p>
          <a:p>
            <a:pPr marL="114300" indent="-114300"/>
            <a:endParaRPr lang="en-US">
              <a:solidFill>
                <a:srgbClr val="000099"/>
              </a:solidFill>
              <a:latin typeface="Helvetica" pitchFamily="34" charset="0"/>
            </a:endParaRPr>
          </a:p>
          <a:p>
            <a:pPr marL="114300" indent="-114300"/>
            <a:endParaRPr lang="en-US">
              <a:solidFill>
                <a:srgbClr val="000099"/>
              </a:solidFill>
              <a:latin typeface="Helvetica" pitchFamily="34" charset="0"/>
            </a:endParaRPr>
          </a:p>
          <a:p>
            <a:pPr marL="114300" indent="-114300">
              <a:buFontTx/>
              <a:buChar char="•"/>
            </a:pPr>
            <a:endParaRPr lang="en-US">
              <a:latin typeface="Helvetica" pitchFamily="34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981200" y="5334001"/>
            <a:ext cx="7634288" cy="663575"/>
            <a:chOff x="288" y="3360"/>
            <a:chExt cx="4809" cy="418"/>
          </a:xfrm>
        </p:grpSpPr>
        <p:graphicFrame>
          <p:nvGraphicFramePr>
            <p:cNvPr id="6147" name="Object 3"/>
            <p:cNvGraphicFramePr>
              <a:graphicFrameLocks noChangeAspect="1"/>
            </p:cNvGraphicFramePr>
            <p:nvPr/>
          </p:nvGraphicFramePr>
          <p:xfrm>
            <a:off x="1968" y="3360"/>
            <a:ext cx="532" cy="4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52" name="Equation" r:id="rId4" imgW="469800" imgH="419040" progId="Equation.3">
                    <p:embed/>
                  </p:oleObj>
                </mc:Choice>
                <mc:Fallback>
                  <p:oleObj name="Equation" r:id="rId4" imgW="469800" imgH="419040" progId="Equation.3">
                    <p:embed/>
                    <p:pic>
                      <p:nvPicPr>
                        <p:cNvPr id="6147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68" y="3360"/>
                          <a:ext cx="532" cy="41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CC00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66" name="Text Box 6"/>
            <p:cNvSpPr txBox="1">
              <a:spLocks noChangeArrowheads="1"/>
            </p:cNvSpPr>
            <p:nvPr/>
          </p:nvSpPr>
          <p:spPr bwMode="auto">
            <a:xfrm>
              <a:off x="288" y="3456"/>
              <a:ext cx="1652" cy="231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Helvetica" pitchFamily="34" charset="0"/>
                </a:rPr>
                <a:t>e.g. transport coefficient</a:t>
              </a:r>
            </a:p>
          </p:txBody>
        </p:sp>
        <p:sp>
          <p:nvSpPr>
            <p:cNvPr id="6167" name="Text Box 7"/>
            <p:cNvSpPr txBox="1">
              <a:spLocks noChangeArrowheads="1"/>
            </p:cNvSpPr>
            <p:nvPr/>
          </p:nvSpPr>
          <p:spPr bwMode="auto">
            <a:xfrm>
              <a:off x="2640" y="3456"/>
              <a:ext cx="2457" cy="233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Helvetica" pitchFamily="34" charset="0"/>
                </a:rPr>
                <a:t>‘average k</a:t>
              </a:r>
              <a:r>
                <a:rPr lang="en-US" baseline="-25000">
                  <a:latin typeface="Helvetica" pitchFamily="34" charset="0"/>
                </a:rPr>
                <a:t>T</a:t>
              </a:r>
              <a:r>
                <a:rPr lang="en-US">
                  <a:latin typeface="Helvetica" pitchFamily="34" charset="0"/>
                </a:rPr>
                <a:t>-kick per mean-free-path’</a:t>
              </a:r>
            </a:p>
          </p:txBody>
        </p:sp>
      </p:grpSp>
      <p:sp>
        <p:nvSpPr>
          <p:cNvPr id="6154" name="Rectangle 8"/>
          <p:cNvSpPr>
            <a:spLocks noGrp="1" noChangeArrowheads="1"/>
          </p:cNvSpPr>
          <p:nvPr>
            <p:ph type="title"/>
          </p:nvPr>
        </p:nvSpPr>
        <p:spPr>
          <a:xfrm>
            <a:off x="1981200" y="-76200"/>
            <a:ext cx="8229600" cy="1143000"/>
          </a:xfrm>
        </p:spPr>
        <p:txBody>
          <a:bodyPr/>
          <a:lstStyle/>
          <a:p>
            <a:r>
              <a:rPr lang="en-US" sz="3200">
                <a:solidFill>
                  <a:srgbClr val="000099"/>
                </a:solidFill>
              </a:rPr>
              <a:t>Radiative energy loss in QCD</a:t>
            </a:r>
          </a:p>
        </p:txBody>
      </p:sp>
      <p:pic>
        <p:nvPicPr>
          <p:cNvPr id="6155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3200400" y="4114800"/>
            <a:ext cx="4648200" cy="685800"/>
          </a:xfrm>
          <a:noFill/>
        </p:spPr>
      </p:pic>
      <p:sp>
        <p:nvSpPr>
          <p:cNvPr id="6156" name="Oval 10"/>
          <p:cNvSpPr>
            <a:spLocks noChangeArrowheads="1"/>
          </p:cNvSpPr>
          <p:nvPr/>
        </p:nvSpPr>
        <p:spPr bwMode="auto">
          <a:xfrm>
            <a:off x="6781800" y="4191000"/>
            <a:ext cx="838200" cy="5334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157" name="Text Box 11"/>
          <p:cNvSpPr txBox="1">
            <a:spLocks noChangeArrowheads="1"/>
          </p:cNvSpPr>
          <p:nvPr/>
        </p:nvSpPr>
        <p:spPr bwMode="auto">
          <a:xfrm>
            <a:off x="8077200" y="3962400"/>
            <a:ext cx="13644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CC0000"/>
                </a:solidFill>
              </a:rPr>
              <a:t>energy loss</a:t>
            </a:r>
          </a:p>
        </p:txBody>
      </p:sp>
      <p:sp>
        <p:nvSpPr>
          <p:cNvPr id="6158" name="Line 12"/>
          <p:cNvSpPr>
            <a:spLocks noChangeShapeType="1"/>
          </p:cNvSpPr>
          <p:nvPr/>
        </p:nvSpPr>
        <p:spPr bwMode="auto">
          <a:xfrm flipH="1">
            <a:off x="7543800" y="4114800"/>
            <a:ext cx="533400" cy="2286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400800" y="762000"/>
            <a:ext cx="3976688" cy="3124200"/>
            <a:chOff x="3255" y="528"/>
            <a:chExt cx="2505" cy="1968"/>
          </a:xfrm>
        </p:grpSpPr>
        <p:sp>
          <p:nvSpPr>
            <p:cNvPr id="6160" name="Text Box 14"/>
            <p:cNvSpPr txBox="1">
              <a:spLocks noChangeArrowheads="1"/>
            </p:cNvSpPr>
            <p:nvPr/>
          </p:nvSpPr>
          <p:spPr bwMode="auto">
            <a:xfrm>
              <a:off x="3360" y="528"/>
              <a:ext cx="2332" cy="19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latin typeface="Arial Unicode MS" pitchFamily="34" charset="-128"/>
                </a:rPr>
                <a:t>Salgado, Wiedemann PRD68 (2003) 014008</a:t>
              </a:r>
            </a:p>
          </p:txBody>
        </p:sp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3255" y="699"/>
              <a:ext cx="2505" cy="1797"/>
              <a:chOff x="3255" y="699"/>
              <a:chExt cx="2505" cy="1797"/>
            </a:xfrm>
          </p:grpSpPr>
          <p:pic>
            <p:nvPicPr>
              <p:cNvPr id="6162" name="Picture 1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255" y="699"/>
                <a:ext cx="2505" cy="1797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</p:pic>
          <p:sp>
            <p:nvSpPr>
              <p:cNvPr id="6163" name="Text Box 17"/>
              <p:cNvSpPr txBox="1">
                <a:spLocks noChangeArrowheads="1"/>
              </p:cNvSpPr>
              <p:nvPr/>
            </p:nvSpPr>
            <p:spPr bwMode="auto">
              <a:xfrm>
                <a:off x="4176" y="1824"/>
                <a:ext cx="525" cy="194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1">
                    <a:solidFill>
                      <a:srgbClr val="000099"/>
                    </a:solidFill>
                    <a:latin typeface="Arial Unicode MS" pitchFamily="34" charset="-128"/>
                  </a:rPr>
                  <a:t>BDMPS</a:t>
                </a:r>
              </a:p>
            </p:txBody>
          </p:sp>
          <p:sp>
            <p:nvSpPr>
              <p:cNvPr id="6164" name="Text Box 18"/>
              <p:cNvSpPr txBox="1">
                <a:spLocks noChangeArrowheads="1"/>
              </p:cNvSpPr>
              <p:nvPr/>
            </p:nvSpPr>
            <p:spPr bwMode="auto">
              <a:xfrm>
                <a:off x="5136" y="1392"/>
                <a:ext cx="418" cy="192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400" b="1">
                    <a:solidFill>
                      <a:srgbClr val="006600"/>
                    </a:solidFill>
                    <a:latin typeface="Arial Unicode MS" pitchFamily="34" charset="-128"/>
                  </a:rPr>
                  <a:t>GLV</a:t>
                </a:r>
              </a:p>
            </p:txBody>
          </p:sp>
          <p:sp>
            <p:nvSpPr>
              <p:cNvPr id="6165" name="Text Box 19"/>
              <p:cNvSpPr txBox="1">
                <a:spLocks noChangeArrowheads="1"/>
              </p:cNvSpPr>
              <p:nvPr/>
            </p:nvSpPr>
            <p:spPr bwMode="auto">
              <a:xfrm>
                <a:off x="3600" y="796"/>
                <a:ext cx="2160" cy="202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500">
                    <a:solidFill>
                      <a:srgbClr val="CC0000"/>
                    </a:solidFill>
                    <a:latin typeface="Arial Unicode MS" pitchFamily="34" charset="-128"/>
                  </a:rPr>
                  <a:t>Medium-induced radiation spectrum</a:t>
                </a:r>
              </a:p>
            </p:txBody>
          </p:sp>
          <p:graphicFrame>
            <p:nvGraphicFramePr>
              <p:cNvPr id="6146" name="Object 2"/>
              <p:cNvGraphicFramePr>
                <a:graphicFrameLocks noChangeAspect="1"/>
              </p:cNvGraphicFramePr>
              <p:nvPr/>
            </p:nvGraphicFramePr>
            <p:xfrm>
              <a:off x="3696" y="1008"/>
              <a:ext cx="409" cy="21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853" name="Equation" r:id="rId8" imgW="571320" imgH="241200" progId="Equation.3">
                      <p:embed/>
                    </p:oleObj>
                  </mc:Choice>
                  <mc:Fallback>
                    <p:oleObj name="Equation" r:id="rId8" imgW="571320" imgH="241200" progId="Equation.3">
                      <p:embed/>
                      <p:pic>
                        <p:nvPicPr>
                          <p:cNvPr id="6146" name="Object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696" y="1008"/>
                            <a:ext cx="409" cy="21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9A0E348-1E2E-4E0B-8D84-897541B31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Jana Bielcikova (CTU Prague)</a:t>
            </a:r>
          </a:p>
        </p:txBody>
      </p:sp>
    </p:spTree>
    <p:extLst>
      <p:ext uri="{BB962C8B-B14F-4D97-AF65-F5344CB8AC3E}">
        <p14:creationId xmlns:p14="http://schemas.microsoft.com/office/powerpoint/2010/main" val="288371525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>
            <a:extLst>
              <a:ext uri="{FF2B5EF4-FFF2-40B4-BE49-F238E27FC236}">
                <a16:creationId xmlns:a16="http://schemas.microsoft.com/office/drawing/2014/main" id="{489D6829-839A-45FF-9195-4DB0740D9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907" y="89474"/>
            <a:ext cx="10596934" cy="809927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Constraints from large jet R</a:t>
            </a:r>
            <a:r>
              <a:rPr lang="en-US" sz="3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AA</a:t>
            </a:r>
            <a:endParaRPr lang="en-US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Zástupný symbol pro číslo snímku 6">
            <a:extLst>
              <a:ext uri="{FF2B5EF4-FFF2-40B4-BE49-F238E27FC236}">
                <a16:creationId xmlns:a16="http://schemas.microsoft.com/office/drawing/2014/main" id="{F0AEB063-04C7-4E51-AAD7-C78D0315EC66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fld id="{54D3CF50-0E99-40AE-AD93-09FB68BF3BBF}" type="slidenum">
              <a:rPr lang="en-US" altLang="en-US" sz="1200">
                <a:solidFill>
                  <a:srgbClr val="898989"/>
                </a:solidFill>
              </a:rPr>
              <a:pPr algn="r"/>
              <a:t>78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3FD127D0-E3CF-4656-B537-6F98ED6F6846}"/>
              </a:ext>
            </a:extLst>
          </p:cNvPr>
          <p:cNvSpPr/>
          <p:nvPr/>
        </p:nvSpPr>
        <p:spPr>
          <a:xfrm>
            <a:off x="163629" y="836276"/>
            <a:ext cx="2518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CMS, JHEP 05 (2021) 284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65DC117A-7502-4A40-8702-646DD1CD0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545" y="892925"/>
            <a:ext cx="8168602" cy="5965075"/>
          </a:xfrm>
          <a:prstGeom prst="rect">
            <a:avLst/>
          </a:prstGeom>
        </p:spPr>
      </p:pic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AFC9DBB-7A85-48BB-AFA5-261C2A95F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Jana Bielcikova (CTU Prague)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5E0569A-2441-4901-898F-AD752EB5D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F3CA6-12DF-4CCC-A9FE-B0B91F450A0E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18636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10058400" y="6492875"/>
            <a:ext cx="2133600" cy="365125"/>
          </a:xfrm>
        </p:spPr>
        <p:txBody>
          <a:bodyPr/>
          <a:lstStyle/>
          <a:p>
            <a:pPr>
              <a:defRPr/>
            </a:pPr>
            <a:fld id="{BB5D4BC9-67FC-40B5-BD0C-6E48EBF02CCB}" type="slidenum">
              <a:rPr lang="cs-CZ" sz="1400">
                <a:solidFill>
                  <a:schemeClr val="tx1">
                    <a:lumMod val="65000"/>
                    <a:lumOff val="35000"/>
                  </a:schemeClr>
                </a:solidFill>
              </a:rPr>
              <a:pPr>
                <a:defRPr/>
              </a:pPr>
              <a:t>79</a:t>
            </a:fld>
            <a:endParaRPr lang="cs-CZ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title"/>
          </p:nvPr>
        </p:nvSpPr>
        <p:spPr>
          <a:xfrm>
            <a:off x="504825" y="-78060"/>
            <a:ext cx="11258550" cy="1143000"/>
          </a:xfrm>
        </p:spPr>
        <p:txBody>
          <a:bodyPr>
            <a:normAutofit/>
          </a:bodyPr>
          <a:lstStyle/>
          <a:p>
            <a:r>
              <a:rPr lang="cs-CZ" sz="3600" dirty="0" err="1">
                <a:solidFill>
                  <a:srgbClr val="0070C0"/>
                </a:solidFill>
                <a:latin typeface="+mn-lt"/>
                <a:cs typeface="Arial" pitchFamily="34" charset="0"/>
              </a:rPr>
              <a:t>Collision</a:t>
            </a:r>
            <a:r>
              <a:rPr lang="cs-CZ" sz="3600" dirty="0">
                <a:solidFill>
                  <a:srgbClr val="0070C0"/>
                </a:solidFill>
                <a:latin typeface="+mn-lt"/>
                <a:cs typeface="Arial" pitchFamily="34" charset="0"/>
              </a:rPr>
              <a:t> </a:t>
            </a:r>
            <a:r>
              <a:rPr lang="cs-CZ" sz="3600" dirty="0" err="1">
                <a:solidFill>
                  <a:srgbClr val="0070C0"/>
                </a:solidFill>
                <a:latin typeface="+mn-lt"/>
                <a:cs typeface="Arial" pitchFamily="34" charset="0"/>
              </a:rPr>
              <a:t>of</a:t>
            </a:r>
            <a:r>
              <a:rPr lang="cs-CZ" sz="3600" dirty="0">
                <a:solidFill>
                  <a:srgbClr val="0070C0"/>
                </a:solidFill>
                <a:latin typeface="+mn-lt"/>
                <a:cs typeface="Arial" pitchFamily="34" charset="0"/>
              </a:rPr>
              <a:t> </a:t>
            </a:r>
            <a:r>
              <a:rPr lang="cs-CZ" sz="3600" dirty="0" err="1">
                <a:solidFill>
                  <a:srgbClr val="0070C0"/>
                </a:solidFill>
                <a:latin typeface="+mn-lt"/>
                <a:cs typeface="Arial" pitchFamily="34" charset="0"/>
              </a:rPr>
              <a:t>two</a:t>
            </a:r>
            <a:r>
              <a:rPr lang="en-US" sz="3600" dirty="0">
                <a:solidFill>
                  <a:srgbClr val="0070C0"/>
                </a:solidFill>
                <a:latin typeface="+mn-lt"/>
                <a:cs typeface="Arial" pitchFamily="34" charset="0"/>
              </a:rPr>
              <a:t> protons or two</a:t>
            </a:r>
            <a:r>
              <a:rPr lang="cs-CZ" sz="3600" dirty="0">
                <a:solidFill>
                  <a:srgbClr val="0070C0"/>
                </a:solidFill>
                <a:latin typeface="+mn-lt"/>
                <a:cs typeface="Arial" pitchFamily="34" charset="0"/>
              </a:rPr>
              <a:t> </a:t>
            </a:r>
            <a:r>
              <a:rPr lang="cs-CZ" sz="3600" dirty="0" err="1">
                <a:solidFill>
                  <a:srgbClr val="0070C0"/>
                </a:solidFill>
                <a:latin typeface="+mn-lt"/>
                <a:cs typeface="Arial" pitchFamily="34" charset="0"/>
              </a:rPr>
              <a:t>Pb</a:t>
            </a:r>
            <a:r>
              <a:rPr lang="cs-CZ" sz="3600" dirty="0">
                <a:solidFill>
                  <a:srgbClr val="0070C0"/>
                </a:solidFill>
                <a:latin typeface="+mn-lt"/>
                <a:cs typeface="Arial" pitchFamily="34" charset="0"/>
              </a:rPr>
              <a:t> </a:t>
            </a:r>
            <a:r>
              <a:rPr lang="cs-CZ" sz="3600" dirty="0" err="1">
                <a:solidFill>
                  <a:srgbClr val="0070C0"/>
                </a:solidFill>
                <a:latin typeface="+mn-lt"/>
                <a:cs typeface="Arial" pitchFamily="34" charset="0"/>
              </a:rPr>
              <a:t>ions</a:t>
            </a:r>
            <a:r>
              <a:rPr lang="cs-CZ" sz="3600" dirty="0">
                <a:solidFill>
                  <a:srgbClr val="0070C0"/>
                </a:solidFill>
                <a:latin typeface="+mn-lt"/>
                <a:cs typeface="Arial" pitchFamily="34" charset="0"/>
              </a:rPr>
              <a:t> as </a:t>
            </a:r>
            <a:r>
              <a:rPr lang="cs-CZ" sz="3600" dirty="0" err="1">
                <a:solidFill>
                  <a:srgbClr val="0070C0"/>
                </a:solidFill>
                <a:latin typeface="+mn-lt"/>
                <a:cs typeface="Arial" pitchFamily="34" charset="0"/>
              </a:rPr>
              <a:t>seen</a:t>
            </a:r>
            <a:r>
              <a:rPr lang="cs-CZ" sz="3600" dirty="0">
                <a:solidFill>
                  <a:srgbClr val="0070C0"/>
                </a:solidFill>
                <a:latin typeface="+mn-lt"/>
                <a:cs typeface="Arial" pitchFamily="34" charset="0"/>
              </a:rPr>
              <a:t> by ALICE</a:t>
            </a:r>
            <a:endParaRPr lang="en-US" sz="3600" dirty="0">
              <a:solidFill>
                <a:srgbClr val="0070C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33" y="1075481"/>
            <a:ext cx="2808312" cy="2750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http://aliceinfo.cern.ch/Public/Objects/Chapter1/hltmc/results_-1_0x00000000000013E2/real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365" y="1064940"/>
            <a:ext cx="5762735" cy="424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821333" y="4129353"/>
            <a:ext cx="2878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almost</a:t>
            </a:r>
            <a:r>
              <a:rPr lang="cs-CZ" dirty="0"/>
              <a:t> </a:t>
            </a:r>
            <a:r>
              <a:rPr lang="cs-CZ" dirty="0" err="1"/>
              <a:t>empty</a:t>
            </a:r>
            <a:r>
              <a:rPr lang="cs-CZ" dirty="0"/>
              <a:t> pp</a:t>
            </a:r>
            <a:r>
              <a:rPr lang="en-US" dirty="0"/>
              <a:t> </a:t>
            </a:r>
            <a:r>
              <a:rPr lang="cs-CZ" dirty="0" err="1"/>
              <a:t>collision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7 </a:t>
            </a:r>
            <a:r>
              <a:rPr lang="cs-CZ" dirty="0" err="1"/>
              <a:t>TeV</a:t>
            </a:r>
            <a:r>
              <a:rPr lang="en-US" dirty="0"/>
              <a:t> …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3911414" y="5746280"/>
            <a:ext cx="7583679" cy="707886"/>
          </a:xfrm>
          <a:prstGeom prst="rect">
            <a:avLst/>
          </a:prstGeom>
          <a:solidFill>
            <a:srgbClr val="FFC602"/>
          </a:solidFill>
        </p:spPr>
        <p:txBody>
          <a:bodyPr wrap="none" rtlCol="0">
            <a:spAutoFit/>
          </a:bodyPr>
          <a:lstStyle/>
          <a:p>
            <a:r>
              <a:rPr lang="cs-CZ" sz="2000" dirty="0" err="1">
                <a:solidFill>
                  <a:srgbClr val="0070C0"/>
                </a:solidFill>
              </a:rPr>
              <a:t>It</a:t>
            </a:r>
            <a:r>
              <a:rPr lang="cs-CZ" sz="2000" dirty="0">
                <a:solidFill>
                  <a:srgbClr val="0070C0"/>
                </a:solidFill>
              </a:rPr>
              <a:t> </a:t>
            </a:r>
            <a:r>
              <a:rPr lang="cs-CZ" sz="2000" dirty="0" err="1">
                <a:solidFill>
                  <a:srgbClr val="0070C0"/>
                </a:solidFill>
              </a:rPr>
              <a:t>is</a:t>
            </a:r>
            <a:r>
              <a:rPr lang="cs-CZ" sz="2000" dirty="0">
                <a:solidFill>
                  <a:srgbClr val="0070C0"/>
                </a:solidFill>
              </a:rPr>
              <a:t> a very </a:t>
            </a:r>
            <a:r>
              <a:rPr lang="cs-CZ" sz="2000" dirty="0" err="1">
                <a:solidFill>
                  <a:srgbClr val="0070C0"/>
                </a:solidFill>
              </a:rPr>
              <a:t>challenging</a:t>
            </a:r>
            <a:r>
              <a:rPr lang="cs-CZ" sz="2000" dirty="0">
                <a:solidFill>
                  <a:srgbClr val="0070C0"/>
                </a:solidFill>
              </a:rPr>
              <a:t> </a:t>
            </a:r>
            <a:r>
              <a:rPr lang="cs-CZ" sz="2000" dirty="0" err="1">
                <a:solidFill>
                  <a:srgbClr val="0070C0"/>
                </a:solidFill>
              </a:rPr>
              <a:t>task</a:t>
            </a:r>
            <a:r>
              <a:rPr lang="cs-CZ" sz="2000" dirty="0">
                <a:solidFill>
                  <a:srgbClr val="0070C0"/>
                </a:solidFill>
              </a:rPr>
              <a:t> to </a:t>
            </a:r>
            <a:r>
              <a:rPr lang="cs-CZ" sz="2000" dirty="0" err="1">
                <a:solidFill>
                  <a:srgbClr val="0070C0"/>
                </a:solidFill>
              </a:rPr>
              <a:t>reconstruct</a:t>
            </a:r>
            <a:r>
              <a:rPr lang="cs-CZ" sz="2000" dirty="0">
                <a:solidFill>
                  <a:srgbClr val="0070C0"/>
                </a:solidFill>
              </a:rPr>
              <a:t> </a:t>
            </a:r>
            <a:r>
              <a:rPr lang="cs-CZ" sz="2000" dirty="0" err="1">
                <a:solidFill>
                  <a:srgbClr val="0070C0"/>
                </a:solidFill>
              </a:rPr>
              <a:t>tracks</a:t>
            </a:r>
            <a:r>
              <a:rPr lang="cs-CZ" sz="2000" dirty="0">
                <a:solidFill>
                  <a:srgbClr val="0070C0"/>
                </a:solidFill>
              </a:rPr>
              <a:t> </a:t>
            </a:r>
            <a:r>
              <a:rPr lang="cs-CZ" sz="2000" dirty="0" err="1">
                <a:solidFill>
                  <a:srgbClr val="0070C0"/>
                </a:solidFill>
              </a:rPr>
              <a:t>of</a:t>
            </a:r>
            <a:r>
              <a:rPr lang="cs-CZ" sz="2000" dirty="0">
                <a:solidFill>
                  <a:srgbClr val="0070C0"/>
                </a:solidFill>
              </a:rPr>
              <a:t> </a:t>
            </a:r>
            <a:r>
              <a:rPr lang="cs-CZ" sz="2000" dirty="0" err="1">
                <a:solidFill>
                  <a:srgbClr val="0070C0"/>
                </a:solidFill>
              </a:rPr>
              <a:t>individual</a:t>
            </a:r>
            <a:r>
              <a:rPr lang="cs-CZ" sz="2000" dirty="0">
                <a:solidFill>
                  <a:srgbClr val="0070C0"/>
                </a:solidFill>
              </a:rPr>
              <a:t> </a:t>
            </a:r>
            <a:r>
              <a:rPr lang="cs-CZ" sz="2000" dirty="0" err="1">
                <a:solidFill>
                  <a:srgbClr val="0070C0"/>
                </a:solidFill>
              </a:rPr>
              <a:t>particles</a:t>
            </a:r>
            <a:r>
              <a:rPr lang="en-US" sz="2000" dirty="0">
                <a:solidFill>
                  <a:srgbClr val="0070C0"/>
                </a:solidFill>
              </a:rPr>
              <a:t>, </a:t>
            </a:r>
          </a:p>
          <a:p>
            <a:r>
              <a:rPr lang="en-US" sz="2000" dirty="0">
                <a:solidFill>
                  <a:srgbClr val="0070C0"/>
                </a:solidFill>
              </a:rPr>
              <a:t>but even more to quantify properties of the matter that is created.</a:t>
            </a:r>
            <a:endParaRPr lang="cs-CZ" sz="2000" dirty="0">
              <a:solidFill>
                <a:srgbClr val="0070C0"/>
              </a:solidFill>
            </a:endParaRPr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5B2BA44-DE7B-40B6-9DE5-193CF842B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Jana Bielcikova (CTU Prague)</a:t>
            </a:r>
          </a:p>
        </p:txBody>
      </p:sp>
    </p:spTree>
    <p:extLst>
      <p:ext uri="{BB962C8B-B14F-4D97-AF65-F5344CB8AC3E}">
        <p14:creationId xmlns:p14="http://schemas.microsoft.com/office/powerpoint/2010/main" val="1937206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4D8A34C-9BC2-4DCD-B616-78A7849E8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08" y="923214"/>
            <a:ext cx="4064068" cy="523946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7C124DE-B17A-4FB9-BEEB-557302EC6B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2" t="2254"/>
          <a:stretch/>
        </p:blipFill>
        <p:spPr>
          <a:xfrm>
            <a:off x="4276722" y="1622920"/>
            <a:ext cx="7929561" cy="275272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3FA9DFA-DE80-439E-8D94-0B9C6A3B19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520" b="7487"/>
          <a:stretch/>
        </p:blipFill>
        <p:spPr>
          <a:xfrm>
            <a:off x="4379380" y="738698"/>
            <a:ext cx="7572377" cy="59273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6975344-5AFA-44CD-B0BE-195ECB7FDE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5245" b="46154"/>
          <a:stretch/>
        </p:blipFill>
        <p:spPr>
          <a:xfrm>
            <a:off x="3838575" y="4641522"/>
            <a:ext cx="8015287" cy="2001073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DFC449B8-D3A1-4A7E-B5A9-E17DEB3D00D8}"/>
              </a:ext>
            </a:extLst>
          </p:cNvPr>
          <p:cNvSpPr/>
          <p:nvPr/>
        </p:nvSpPr>
        <p:spPr>
          <a:xfrm>
            <a:off x="4228376" y="4619625"/>
            <a:ext cx="7625486" cy="118110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96C4A120-A31D-4D3B-BCC8-AC158D481BBF}"/>
              </a:ext>
            </a:extLst>
          </p:cNvPr>
          <p:cNvSpPr/>
          <p:nvPr/>
        </p:nvSpPr>
        <p:spPr>
          <a:xfrm>
            <a:off x="304536" y="102592"/>
            <a:ext cx="60607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dirty="0">
                <a:solidFill>
                  <a:srgbClr val="0070C0"/>
                </a:solidFill>
              </a:rPr>
              <a:t>1990: the proposed standard …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683E268-614D-4F21-B70C-7292562CFE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75857"/>
            <a:ext cx="2743200" cy="365125"/>
          </a:xfrm>
        </p:spPr>
        <p:txBody>
          <a:bodyPr/>
          <a:lstStyle/>
          <a:p>
            <a:r>
              <a:rPr lang="en-US"/>
              <a:t>Jana Bielcikova (CTU Prague)</a:t>
            </a: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948842A9-FD43-48F1-8A07-19A41A732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6FAF3CA6-12DF-4CCC-A9FE-B0B91F450A0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61094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962F733-3650-C647-CEE9-93217F5BD176}"/>
              </a:ext>
            </a:extLst>
          </p:cNvPr>
          <p:cNvSpPr txBox="1"/>
          <p:nvPr/>
        </p:nvSpPr>
        <p:spPr>
          <a:xfrm>
            <a:off x="1847614" y="4802534"/>
            <a:ext cx="7752638" cy="13234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effectLst/>
              </a:rPr>
              <a:t>Jet suppression does not ex</a:t>
            </a:r>
            <a:r>
              <a:rPr lang="en-US" sz="2000" dirty="0"/>
              <a:t>hibit </a:t>
            </a:r>
            <a:r>
              <a:rPr lang="en-US" sz="2000" dirty="0">
                <a:effectLst/>
              </a:rPr>
              <a:t>a strong variation with jet </a:t>
            </a:r>
            <a:r>
              <a:rPr lang="en-US" sz="2000" dirty="0" err="1">
                <a:effectLst/>
              </a:rPr>
              <a:t>p</a:t>
            </a:r>
            <a:r>
              <a:rPr lang="en-US" sz="2000" baseline="-25000" dirty="0" err="1">
                <a:effectLst/>
              </a:rPr>
              <a:t>T</a:t>
            </a:r>
            <a:r>
              <a:rPr lang="en-US" sz="2000" baseline="-25000" dirty="0">
                <a:effectLst/>
              </a:rPr>
              <a:t> </a:t>
            </a:r>
            <a:r>
              <a:rPr lang="en-US" sz="2000" dirty="0">
                <a:effectLst/>
              </a:rPr>
              <a:t> </a:t>
            </a:r>
          </a:p>
          <a:p>
            <a:r>
              <a:rPr lang="en-US" sz="2000" dirty="0">
                <a:effectLst/>
              </a:rPr>
              <a:t>but increases steeply with </a:t>
            </a:r>
            <a:r>
              <a:rPr lang="en-US" sz="2000" dirty="0" err="1"/>
              <a:t>r</a:t>
            </a:r>
            <a:r>
              <a:rPr lang="en-US" sz="2000" baseline="-25000" dirty="0" err="1">
                <a:effectLst/>
              </a:rPr>
              <a:t>g</a:t>
            </a:r>
            <a:r>
              <a:rPr lang="en-US" sz="2000" dirty="0"/>
              <a:t>:</a:t>
            </a:r>
            <a:r>
              <a:rPr lang="en-US" sz="2000" dirty="0">
                <a:effectLst/>
              </a:rPr>
              <a:t> </a:t>
            </a: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000" dirty="0">
                <a:effectLst/>
              </a:rPr>
              <a:t>consistent with a picture of jet quenching  arising from coherence </a:t>
            </a:r>
          </a:p>
          <a:p>
            <a:r>
              <a:rPr lang="en-US" sz="2000" dirty="0">
                <a:sym typeface="Wingdings" panose="05000000000000000000" pitchFamily="2" charset="2"/>
              </a:rPr>
              <a:t>  </a:t>
            </a:r>
            <a:r>
              <a:rPr lang="en-US" sz="2000" dirty="0">
                <a:effectLst/>
              </a:rPr>
              <a:t>provides direct evidence in support of this approach</a:t>
            </a:r>
            <a:endParaRPr lang="cs-CZ" sz="2000" dirty="0"/>
          </a:p>
        </p:txBody>
      </p:sp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7F7334BB-AC07-8E7E-A6B8-25DDE4737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055" y="827655"/>
            <a:ext cx="4045948" cy="3888606"/>
          </a:xfrm>
          <a:prstGeom prst="rect">
            <a:avLst/>
          </a:prstGeom>
        </p:spPr>
      </p:pic>
      <p:pic>
        <p:nvPicPr>
          <p:cNvPr id="24" name="Picture 23" descr="Chart&#10;&#10;Description automatically generated">
            <a:extLst>
              <a:ext uri="{FF2B5EF4-FFF2-40B4-BE49-F238E27FC236}">
                <a16:creationId xmlns:a16="http://schemas.microsoft.com/office/drawing/2014/main" id="{6CB7ED1F-BB5E-8CDD-9920-E5D298DD20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816" y="871087"/>
            <a:ext cx="3955570" cy="380174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FCA9BD7-57C6-3D69-5411-3EDC1A0B4B43}"/>
              </a:ext>
            </a:extLst>
          </p:cNvPr>
          <p:cNvSpPr txBox="1"/>
          <p:nvPr/>
        </p:nvSpPr>
        <p:spPr>
          <a:xfrm>
            <a:off x="542880" y="4251567"/>
            <a:ext cx="28908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/>
              <a:t>ATLAS, </a:t>
            </a:r>
            <a:r>
              <a:rPr lang="cs-CZ" sz="1600" i="1" dirty="0" err="1">
                <a:hlinkClick r:id="rId4"/>
              </a:rPr>
              <a:t>arXiv</a:t>
            </a:r>
            <a:r>
              <a:rPr lang="cs-CZ" sz="1600" i="1" dirty="0">
                <a:hlinkClick r:id="rId4"/>
              </a:rPr>
              <a:t> 2211.11470</a:t>
            </a:r>
            <a:endParaRPr lang="cs-CZ" sz="1600" i="1" dirty="0"/>
          </a:p>
        </p:txBody>
      </p:sp>
      <p:sp>
        <p:nvSpPr>
          <p:cNvPr id="8" name="Google Shape;269;p42">
            <a:extLst>
              <a:ext uri="{FF2B5EF4-FFF2-40B4-BE49-F238E27FC236}">
                <a16:creationId xmlns:a16="http://schemas.microsoft.com/office/drawing/2014/main" id="{55209DC1-BE09-4D8C-8B37-6634A90F25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8410" y="2428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cs-CZ" sz="3600" dirty="0">
                <a:solidFill>
                  <a:srgbClr val="0070C0"/>
                </a:solidFill>
                <a:latin typeface="+mn-lt"/>
              </a:rPr>
              <a:t>Jet</a:t>
            </a:r>
            <a:r>
              <a:rPr lang="en-US" sz="3600" dirty="0">
                <a:solidFill>
                  <a:srgbClr val="0070C0"/>
                </a:solidFill>
                <a:latin typeface="+mn-lt"/>
              </a:rPr>
              <a:t> substructure as a microscope</a:t>
            </a:r>
            <a:endParaRPr sz="36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5D59129-F1DE-4E98-90A2-3F211BF57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Jana Bielcikova (CTU Prague)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A9A56D0-9BBE-4844-87E6-A5F6D64F3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F3CA6-12DF-4CCC-A9FE-B0B91F450A0E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97778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F174ECD4-8F70-4448-9593-A6E3FFD1F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75" y="994651"/>
            <a:ext cx="5186602" cy="3740639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1D6D4B15-382C-4D30-8394-860538ACBC15}"/>
              </a:ext>
            </a:extLst>
          </p:cNvPr>
          <p:cNvSpPr/>
          <p:nvPr/>
        </p:nvSpPr>
        <p:spPr>
          <a:xfrm>
            <a:off x="4448048" y="710473"/>
            <a:ext cx="22452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/>
              <a:t>ATLAS, arXiv:2205.00682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16038C1B-9A5F-4CF5-A346-DD60F206D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75" y="-140638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+mn-lt"/>
              </a:rPr>
              <a:t>Di-jet asymmetry 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8751DBA2-03B8-4508-887B-6D28903FF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433" y="4747155"/>
            <a:ext cx="4355662" cy="11715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dirty="0"/>
              <a:t>D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ijet-yield-normalized 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x</a:t>
            </a:r>
            <a:r>
              <a:rPr kumimoji="0" lang="en-US" altLang="en-US" sz="2000" b="0" i="0" u="none" strike="noStrike" cap="none" normalizeH="0" baseline="-25000" dirty="0" err="1">
                <a:ln>
                  <a:noFill/>
                </a:ln>
                <a:solidFill>
                  <a:schemeClr val="tx1"/>
                </a:solidFill>
                <a:effectLst/>
              </a:rPr>
              <a:t>J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distributions: increased fraction of imbalanced jets in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PbPb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compared to 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pp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collisions.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73410E4-A0A8-452C-88A1-5B58A9C847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" t="1540" b="1569"/>
          <a:stretch/>
        </p:blipFill>
        <p:spPr>
          <a:xfrm>
            <a:off x="5151095" y="1103403"/>
            <a:ext cx="5335547" cy="3740639"/>
          </a:xfrm>
          <a:prstGeom prst="rect">
            <a:avLst/>
          </a:prstGeom>
        </p:spPr>
      </p:pic>
      <p:grpSp>
        <p:nvGrpSpPr>
          <p:cNvPr id="18" name="Skupina 17">
            <a:extLst>
              <a:ext uri="{FF2B5EF4-FFF2-40B4-BE49-F238E27FC236}">
                <a16:creationId xmlns:a16="http://schemas.microsoft.com/office/drawing/2014/main" id="{4717B2C4-E36D-4283-8F75-8CCA183D4318}"/>
              </a:ext>
            </a:extLst>
          </p:cNvPr>
          <p:cNvGrpSpPr/>
          <p:nvPr/>
        </p:nvGrpSpPr>
        <p:grpSpPr>
          <a:xfrm>
            <a:off x="10147751" y="556584"/>
            <a:ext cx="2077300" cy="1056000"/>
            <a:chOff x="6038914" y="523788"/>
            <a:chExt cx="2077300" cy="1056000"/>
          </a:xfrm>
        </p:grpSpPr>
        <p:pic>
          <p:nvPicPr>
            <p:cNvPr id="15" name="Obrázek 14">
              <a:extLst>
                <a:ext uri="{FF2B5EF4-FFF2-40B4-BE49-F238E27FC236}">
                  <a16:creationId xmlns:a16="http://schemas.microsoft.com/office/drawing/2014/main" id="{EEA01500-7518-409F-A309-D81CDC46A3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0311" t="8545" r="15305" b="33845"/>
            <a:stretch/>
          </p:blipFill>
          <p:spPr>
            <a:xfrm>
              <a:off x="6228860" y="1079888"/>
              <a:ext cx="1548462" cy="499900"/>
            </a:xfrm>
            <a:prstGeom prst="rect">
              <a:avLst/>
            </a:prstGeom>
          </p:spPr>
        </p:pic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AEFF8A24-F548-4513-A005-35AC2D0B108D}"/>
                </a:ext>
              </a:extLst>
            </p:cNvPr>
            <p:cNvSpPr txBox="1"/>
            <p:nvPr/>
          </p:nvSpPr>
          <p:spPr>
            <a:xfrm>
              <a:off x="6038914" y="523788"/>
              <a:ext cx="20773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leading di-jet </a:t>
              </a:r>
            </a:p>
            <a:p>
              <a:r>
                <a:rPr lang="en-US" dirty="0">
                  <a:solidFill>
                    <a:srgbClr val="0070C0"/>
                  </a:solidFill>
                </a:rPr>
                <a:t>momentum balance</a:t>
              </a:r>
            </a:p>
          </p:txBody>
        </p:sp>
      </p:grpSp>
      <p:sp>
        <p:nvSpPr>
          <p:cNvPr id="11" name="Rectangle 1">
            <a:extLst>
              <a:ext uri="{FF2B5EF4-FFF2-40B4-BE49-F238E27FC236}">
                <a16:creationId xmlns:a16="http://schemas.microsoft.com/office/drawing/2014/main" id="{5B117804-5193-45BC-BD16-FA1C8293B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747155"/>
            <a:ext cx="4253921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dirty="0"/>
              <a:t>A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bsolutely-normalized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dijet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rates: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balanced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dijets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are significantly more suppressed than imbalanced ones.</a:t>
            </a: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15F5AF98-14E7-4E6C-8493-BB7C678AC5AA}"/>
              </a:ext>
            </a:extLst>
          </p:cNvPr>
          <p:cNvSpPr/>
          <p:nvPr/>
        </p:nvSpPr>
        <p:spPr>
          <a:xfrm>
            <a:off x="769231" y="6071580"/>
            <a:ext cx="10511913" cy="70788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prstClr val="black"/>
                </a:solidFill>
              </a:rPr>
              <a:t>Central </a:t>
            </a:r>
            <a:r>
              <a:rPr lang="en-US" altLang="en-US" sz="2000" dirty="0" err="1">
                <a:solidFill>
                  <a:prstClr val="black"/>
                </a:solidFill>
              </a:rPr>
              <a:t>PbPb</a:t>
            </a:r>
            <a:r>
              <a:rPr lang="en-US" altLang="en-US" sz="2000" dirty="0">
                <a:solidFill>
                  <a:prstClr val="black"/>
                </a:solidFill>
              </a:rPr>
              <a:t> collisions: a broad maximum around </a:t>
            </a:r>
            <a:r>
              <a:rPr lang="en-US" altLang="en-US" sz="2000" dirty="0" err="1">
                <a:solidFill>
                  <a:prstClr val="black"/>
                </a:solidFill>
              </a:rPr>
              <a:t>x</a:t>
            </a:r>
            <a:r>
              <a:rPr lang="en-US" altLang="en-US" sz="2000" baseline="-25000" dirty="0" err="1">
                <a:solidFill>
                  <a:prstClr val="black"/>
                </a:solidFill>
              </a:rPr>
              <a:t>J</a:t>
            </a:r>
            <a:r>
              <a:rPr lang="en-US" altLang="en-US" sz="2000" baseline="-25000" dirty="0">
                <a:solidFill>
                  <a:prstClr val="black"/>
                </a:solidFill>
              </a:rPr>
              <a:t> </a:t>
            </a:r>
            <a:r>
              <a:rPr lang="en-US" altLang="en-US" sz="2000" dirty="0">
                <a:solidFill>
                  <a:prstClr val="black"/>
                </a:solidFill>
              </a:rPr>
              <a:t>= 0.6 for “low” </a:t>
            </a:r>
            <a:r>
              <a:rPr lang="en-US" altLang="en-US" sz="2000" dirty="0" err="1">
                <a:solidFill>
                  <a:prstClr val="black"/>
                </a:solidFill>
              </a:rPr>
              <a:t>p</a:t>
            </a:r>
            <a:r>
              <a:rPr lang="en-US" altLang="en-US" sz="2000" baseline="-25000" dirty="0" err="1">
                <a:solidFill>
                  <a:prstClr val="black"/>
                </a:solidFill>
              </a:rPr>
              <a:t>T</a:t>
            </a:r>
            <a:r>
              <a:rPr lang="en-US" altLang="en-US" sz="2000" dirty="0">
                <a:solidFill>
                  <a:prstClr val="black"/>
                </a:solidFill>
              </a:rPr>
              <a:t> = 100 -112 GeV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prstClr val="black"/>
                </a:solidFill>
                <a:sym typeface="Wingdings" panose="05000000000000000000" pitchFamily="2" charset="2"/>
              </a:rPr>
              <a:t>                     </a:t>
            </a:r>
            <a:r>
              <a:rPr lang="en-US" altLang="en-US" sz="2000" dirty="0">
                <a:solidFill>
                  <a:prstClr val="black"/>
                </a:solidFill>
              </a:rPr>
              <a:t>challenge for models to describe it   … it would be interesting to see even lower </a:t>
            </a:r>
            <a:r>
              <a:rPr lang="en-US" altLang="en-US" sz="2000" dirty="0" err="1">
                <a:solidFill>
                  <a:prstClr val="black"/>
                </a:solidFill>
              </a:rPr>
              <a:t>p</a:t>
            </a:r>
            <a:r>
              <a:rPr lang="en-US" altLang="en-US" sz="2000" baseline="-25000" dirty="0" err="1">
                <a:solidFill>
                  <a:prstClr val="black"/>
                </a:solidFill>
              </a:rPr>
              <a:t>T</a:t>
            </a:r>
            <a:endParaRPr lang="en-US" altLang="en-US" sz="2000" baseline="-25000" dirty="0">
              <a:solidFill>
                <a:prstClr val="black"/>
              </a:solidFill>
            </a:endParaRPr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55AE13D-2C0A-4361-A4A9-9A6FB97F0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Jana Bielcikova (CTU Prague)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E02937-C1AB-4FEB-8C8A-43EF61644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F3CA6-12DF-4CCC-A9FE-B0B91F450A0E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77616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DFCDA5D-17DC-406B-9D87-2B95FCC91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353" y="1601824"/>
            <a:ext cx="4513521" cy="14071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CBB40BE-B055-401B-B69B-62CD39F15F26}"/>
              </a:ext>
            </a:extLst>
          </p:cNvPr>
          <p:cNvSpPr txBox="1"/>
          <p:nvPr/>
        </p:nvSpPr>
        <p:spPr>
          <a:xfrm>
            <a:off x="265814" y="88678"/>
            <a:ext cx="77556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Exploring microscopic structure of QGP: </a:t>
            </a:r>
          </a:p>
          <a:p>
            <a:r>
              <a:rPr lang="nb-NO" sz="3600" dirty="0">
                <a:solidFill>
                  <a:srgbClr val="0070C0"/>
                </a:solidFill>
              </a:rPr>
              <a:t>hardest k</a:t>
            </a:r>
            <a:r>
              <a:rPr lang="nb-NO" sz="3600" baseline="-25000" dirty="0">
                <a:solidFill>
                  <a:srgbClr val="0070C0"/>
                </a:solidFill>
              </a:rPr>
              <a:t>T,g </a:t>
            </a:r>
            <a:r>
              <a:rPr lang="nb-NO" sz="3600" dirty="0">
                <a:solidFill>
                  <a:srgbClr val="0070C0"/>
                </a:solidFill>
              </a:rPr>
              <a:t>splittings 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2509D43C-56BA-47DF-8DF1-1B0E7B364A01}"/>
              </a:ext>
            </a:extLst>
          </p:cNvPr>
          <p:cNvSpPr/>
          <p:nvPr/>
        </p:nvSpPr>
        <p:spPr>
          <a:xfrm>
            <a:off x="953009" y="3769580"/>
            <a:ext cx="46249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Use dynamically groomed jet substructure (1st time in </a:t>
            </a:r>
            <a:r>
              <a:rPr lang="en-US" sz="2000" dirty="0" err="1"/>
              <a:t>PbPb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000000"/>
                </a:solidFill>
              </a:rPr>
              <a:t>collisions) </a:t>
            </a:r>
          </a:p>
          <a:p>
            <a:r>
              <a:rPr lang="en-US" sz="2000" dirty="0">
                <a:solidFill>
                  <a:srgbClr val="000000"/>
                </a:solidFill>
              </a:rPr>
              <a:t>SD </a:t>
            </a:r>
            <a:r>
              <a:rPr lang="en-US" sz="2000" i="1" dirty="0" err="1">
                <a:solidFill>
                  <a:srgbClr val="000000"/>
                </a:solidFill>
              </a:rPr>
              <a:t>z</a:t>
            </a:r>
            <a:r>
              <a:rPr lang="en-US" sz="2000" dirty="0" err="1">
                <a:solidFill>
                  <a:srgbClr val="000000"/>
                </a:solidFill>
              </a:rPr>
              <a:t>cut</a:t>
            </a:r>
            <a:r>
              <a:rPr lang="en-US" sz="2000" dirty="0">
                <a:solidFill>
                  <a:srgbClr val="000000"/>
                </a:solidFill>
              </a:rPr>
              <a:t> = 0</a:t>
            </a:r>
            <a:r>
              <a:rPr lang="en-US" sz="2000" i="1" dirty="0">
                <a:solidFill>
                  <a:srgbClr val="000000"/>
                </a:solidFill>
              </a:rPr>
              <a:t>.</a:t>
            </a:r>
            <a:r>
              <a:rPr lang="en-US" sz="2000" dirty="0">
                <a:solidFill>
                  <a:srgbClr val="000000"/>
                </a:solidFill>
              </a:rPr>
              <a:t>2 removes soft component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E99E3B1-2E08-4478-86F3-6339E96EC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519" y="2382594"/>
            <a:ext cx="3686175" cy="1123950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3C872B53-FFE2-46AB-9372-78814156878F}"/>
              </a:ext>
            </a:extLst>
          </p:cNvPr>
          <p:cNvSpPr/>
          <p:nvPr/>
        </p:nvSpPr>
        <p:spPr>
          <a:xfrm>
            <a:off x="1553369" y="1364872"/>
            <a:ext cx="37054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Search for high </a:t>
            </a:r>
            <a:r>
              <a:rPr lang="en-US" sz="2000" dirty="0" err="1"/>
              <a:t>k</a:t>
            </a:r>
            <a:r>
              <a:rPr lang="en-US" sz="2000" baseline="-25000" dirty="0" err="1"/>
              <a:t>T</a:t>
            </a:r>
            <a:r>
              <a:rPr lang="en-US" sz="2000" dirty="0"/>
              <a:t> emissions as </a:t>
            </a:r>
          </a:p>
          <a:p>
            <a:r>
              <a:rPr lang="en-US" sz="2000" dirty="0"/>
              <a:t>signature of “Moliere” scattering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3D880E85-725A-4D6C-847D-3F11AE76DE40}"/>
              </a:ext>
            </a:extLst>
          </p:cNvPr>
          <p:cNvSpPr/>
          <p:nvPr/>
        </p:nvSpPr>
        <p:spPr>
          <a:xfrm>
            <a:off x="409353" y="5256176"/>
            <a:ext cx="5712212" cy="1323439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Deflections off scattering centers are expected </a:t>
            </a:r>
          </a:p>
          <a:p>
            <a:r>
              <a:rPr lang="en-US" sz="2000" dirty="0"/>
              <a:t>to increase the relative </a:t>
            </a:r>
            <a:r>
              <a:rPr lang="en-US" sz="2000" dirty="0" err="1"/>
              <a:t>k</a:t>
            </a:r>
            <a:r>
              <a:rPr lang="en-US" sz="2000" baseline="-25000" dirty="0" err="1"/>
              <a:t>T</a:t>
            </a:r>
            <a:r>
              <a:rPr lang="en-US" sz="2000" dirty="0"/>
              <a:t> of </a:t>
            </a:r>
            <a:r>
              <a:rPr lang="en-US" sz="2000" dirty="0" err="1"/>
              <a:t>subjets</a:t>
            </a:r>
            <a:r>
              <a:rPr lang="en-US" sz="2000" dirty="0"/>
              <a:t> within a jet </a:t>
            </a:r>
          </a:p>
          <a:p>
            <a:r>
              <a:rPr lang="en-US" sz="2000" dirty="0"/>
              <a:t>in </a:t>
            </a:r>
            <a:r>
              <a:rPr lang="en-US" sz="2000" dirty="0" err="1"/>
              <a:t>PbPb</a:t>
            </a:r>
            <a:r>
              <a:rPr lang="en-US" sz="2000" dirty="0"/>
              <a:t> compared to pp collisions            </a:t>
            </a:r>
          </a:p>
          <a:p>
            <a:r>
              <a:rPr lang="en-US" sz="2000" dirty="0">
                <a:sym typeface="Wingdings" panose="05000000000000000000" pitchFamily="2" charset="2"/>
              </a:rPr>
              <a:t>                            data do not yet have the sensitivity</a:t>
            </a:r>
            <a:endParaRPr lang="en-US" sz="2000" dirty="0"/>
          </a:p>
        </p:txBody>
      </p:sp>
      <p:sp>
        <p:nvSpPr>
          <p:cNvPr id="15" name="Zástupný symbol pro číslo snímku 6">
            <a:extLst>
              <a:ext uri="{FF2B5EF4-FFF2-40B4-BE49-F238E27FC236}">
                <a16:creationId xmlns:a16="http://schemas.microsoft.com/office/drawing/2014/main" id="{E13E305E-AA16-4C81-9B89-D0E75143E88F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fld id="{54D3CF50-0E99-40AE-AD93-09FB68BF3BBF}" type="slidenum">
              <a:rPr lang="en-US" altLang="en-US" sz="1200">
                <a:solidFill>
                  <a:srgbClr val="898989"/>
                </a:solidFill>
              </a:rPr>
              <a:pPr algn="r"/>
              <a:t>82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5EE34CA7-6EBD-4C5A-B007-3469C3C73E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3"/>
          <a:stretch/>
        </p:blipFill>
        <p:spPr>
          <a:xfrm>
            <a:off x="6297916" y="950976"/>
            <a:ext cx="5276568" cy="5239512"/>
          </a:xfrm>
          <a:prstGeom prst="rect">
            <a:avLst/>
          </a:prstGeom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40A7B57-5199-4F58-B78E-CD2814938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Jana Bielcikova (CTU Prague)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A2E5204-671F-4CCD-8050-2AFD9E511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F3CA6-12DF-4CCC-A9FE-B0B91F450A0E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04488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1"/>
          <p:cNvSpPr txBox="1">
            <a:spLocks noGrp="1"/>
          </p:cNvSpPr>
          <p:nvPr>
            <p:ph type="title"/>
          </p:nvPr>
        </p:nvSpPr>
        <p:spPr>
          <a:xfrm>
            <a:off x="0" y="-49429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Predictions for large R jets and di-jets</a:t>
            </a:r>
            <a:endParaRPr sz="3200" dirty="0">
              <a:solidFill>
                <a:srgbClr val="0070C0"/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2972A04-98ED-498E-8024-523FDD81C6EA}"/>
              </a:ext>
            </a:extLst>
          </p:cNvPr>
          <p:cNvSpPr txBox="1"/>
          <p:nvPr/>
        </p:nvSpPr>
        <p:spPr>
          <a:xfrm>
            <a:off x="1797447" y="5174384"/>
            <a:ext cx="5661688" cy="152894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Competition of effects results in a very mild </a:t>
            </a:r>
          </a:p>
          <a:p>
            <a:pPr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   evolution of R</a:t>
            </a:r>
            <a:r>
              <a:rPr lang="en-US" sz="1867" kern="0" baseline="-250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AA</a:t>
            </a:r>
            <a:r>
              <a:rPr lang="en-US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from small to large R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QGP trough effect more pronounced at RHIC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Jet suppression due to QGP trough is from </a:t>
            </a:r>
          </a:p>
          <a:p>
            <a:pPr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   the wake of the recoiling jet  </a:t>
            </a:r>
            <a:r>
              <a:rPr lang="en-US" sz="1867" kern="0" dirty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 </a:t>
            </a:r>
            <a:r>
              <a:rPr lang="en-US" sz="1867" kern="0" dirty="0">
                <a:solidFill>
                  <a:srgbClr val="C00000"/>
                </a:solidFill>
                <a:latin typeface="Arial"/>
                <a:cs typeface="Arial"/>
                <a:sym typeface="Wingdings" panose="05000000000000000000" pitchFamily="2" charset="2"/>
              </a:rPr>
              <a:t>new observable</a:t>
            </a:r>
            <a:r>
              <a:rPr lang="en-US" sz="1867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 </a:t>
            </a:r>
          </a:p>
        </p:txBody>
      </p: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5CF0BF3B-4171-4E35-8381-059C4E78285B}"/>
              </a:ext>
            </a:extLst>
          </p:cNvPr>
          <p:cNvGrpSpPr/>
          <p:nvPr/>
        </p:nvGrpSpPr>
        <p:grpSpPr>
          <a:xfrm>
            <a:off x="216374" y="646732"/>
            <a:ext cx="7047653" cy="4406899"/>
            <a:chOff x="197980" y="456779"/>
            <a:chExt cx="5285740" cy="3305174"/>
          </a:xfrm>
        </p:grpSpPr>
        <p:grpSp>
          <p:nvGrpSpPr>
            <p:cNvPr id="11" name="Skupina 10">
              <a:extLst>
                <a:ext uri="{FF2B5EF4-FFF2-40B4-BE49-F238E27FC236}">
                  <a16:creationId xmlns:a16="http://schemas.microsoft.com/office/drawing/2014/main" id="{EF8F37CF-1B9A-4917-90C2-EF23880FE250}"/>
                </a:ext>
              </a:extLst>
            </p:cNvPr>
            <p:cNvGrpSpPr/>
            <p:nvPr/>
          </p:nvGrpSpPr>
          <p:grpSpPr>
            <a:xfrm>
              <a:off x="271640" y="561671"/>
              <a:ext cx="5131930" cy="1640740"/>
              <a:chOff x="313830" y="596933"/>
              <a:chExt cx="5131930" cy="1640740"/>
            </a:xfrm>
          </p:grpSpPr>
          <p:pic>
            <p:nvPicPr>
              <p:cNvPr id="263" name="Google Shape;263;p41"/>
              <p:cNvPicPr preferRelativeResize="0"/>
              <p:nvPr/>
            </p:nvPicPr>
            <p:blipFill rotWithShape="1">
              <a:blip r:embed="rId3">
                <a:alphaModFix/>
              </a:blip>
              <a:srcRect l="957" t="-1" r="3338" b="30322"/>
              <a:stretch/>
            </p:blipFill>
            <p:spPr>
              <a:xfrm>
                <a:off x="396240" y="762206"/>
                <a:ext cx="5049520" cy="147546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" name="TextovéPole 4">
                <a:extLst>
                  <a:ext uri="{FF2B5EF4-FFF2-40B4-BE49-F238E27FC236}">
                    <a16:creationId xmlns:a16="http://schemas.microsoft.com/office/drawing/2014/main" id="{CFBE58DF-56AA-4474-9CD4-918B5A8C8E0F}"/>
                  </a:ext>
                </a:extLst>
              </p:cNvPr>
              <p:cNvSpPr txBox="1"/>
              <p:nvPr/>
            </p:nvSpPr>
            <p:spPr>
              <a:xfrm>
                <a:off x="313830" y="596933"/>
                <a:ext cx="497973" cy="284742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en-US" sz="1867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LHC</a:t>
                </a:r>
                <a:endParaRPr lang="cs-CZ" sz="18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Skupina 8">
              <a:extLst>
                <a:ext uri="{FF2B5EF4-FFF2-40B4-BE49-F238E27FC236}">
                  <a16:creationId xmlns:a16="http://schemas.microsoft.com/office/drawing/2014/main" id="{64BD15FF-C257-46B9-95D8-A9DBF7D984C9}"/>
                </a:ext>
              </a:extLst>
            </p:cNvPr>
            <p:cNvGrpSpPr/>
            <p:nvPr/>
          </p:nvGrpSpPr>
          <p:grpSpPr>
            <a:xfrm>
              <a:off x="197980" y="2048524"/>
              <a:ext cx="5285740" cy="1713429"/>
              <a:chOff x="233680" y="2156474"/>
              <a:chExt cx="5285740" cy="1713429"/>
            </a:xfrm>
          </p:grpSpPr>
          <p:pic>
            <p:nvPicPr>
              <p:cNvPr id="4" name="Obrázek 3">
                <a:extLst>
                  <a:ext uri="{FF2B5EF4-FFF2-40B4-BE49-F238E27FC236}">
                    <a16:creationId xmlns:a16="http://schemas.microsoft.com/office/drawing/2014/main" id="{508218C8-CE73-49C8-AA08-F6077B7628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2580" y="2284866"/>
                <a:ext cx="5196840" cy="1585037"/>
              </a:xfrm>
              <a:prstGeom prst="rect">
                <a:avLst/>
              </a:prstGeom>
            </p:spPr>
          </p:pic>
          <p:sp>
            <p:nvSpPr>
              <p:cNvPr id="10" name="TextovéPole 9">
                <a:extLst>
                  <a:ext uri="{FF2B5EF4-FFF2-40B4-BE49-F238E27FC236}">
                    <a16:creationId xmlns:a16="http://schemas.microsoft.com/office/drawing/2014/main" id="{CA4B5070-D8DF-4C40-A7C5-DA69A455CDE1}"/>
                  </a:ext>
                </a:extLst>
              </p:cNvPr>
              <p:cNvSpPr txBox="1"/>
              <p:nvPr/>
            </p:nvSpPr>
            <p:spPr>
              <a:xfrm>
                <a:off x="233680" y="2156474"/>
                <a:ext cx="577322" cy="284742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en-US" sz="1867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RHIC</a:t>
                </a:r>
                <a:endParaRPr lang="cs-CZ" sz="18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660CD98C-CFCA-408E-949F-FA15B0598A48}"/>
                </a:ext>
              </a:extLst>
            </p:cNvPr>
            <p:cNvSpPr txBox="1"/>
            <p:nvPr/>
          </p:nvSpPr>
          <p:spPr>
            <a:xfrm>
              <a:off x="1081810" y="458683"/>
              <a:ext cx="746839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1867" kern="0" dirty="0">
                  <a:solidFill>
                    <a:srgbClr val="0070C0"/>
                  </a:solidFill>
                  <a:latin typeface="Arial"/>
                  <a:cs typeface="Arial"/>
                  <a:sym typeface="Arial"/>
                </a:rPr>
                <a:t>non-eq.</a:t>
              </a:r>
              <a:endParaRPr lang="cs-CZ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id="{07AE8912-7EEF-4BB7-A431-D9197827CA04}"/>
                </a:ext>
              </a:extLst>
            </p:cNvPr>
            <p:cNvSpPr txBox="1"/>
            <p:nvPr/>
          </p:nvSpPr>
          <p:spPr>
            <a:xfrm>
              <a:off x="2345426" y="458682"/>
              <a:ext cx="1269819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1867" kern="0" dirty="0">
                  <a:solidFill>
                    <a:srgbClr val="38AB33"/>
                  </a:solidFill>
                  <a:latin typeface="Arial"/>
                  <a:cs typeface="Arial"/>
                  <a:sym typeface="Arial"/>
                </a:rPr>
                <a:t>…+QPG ridge</a:t>
              </a:r>
              <a:endParaRPr lang="cs-CZ" sz="1867" kern="0" dirty="0">
                <a:solidFill>
                  <a:srgbClr val="38AB33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A843814B-1E6F-4D4C-B318-3ABC25365BFF}"/>
                </a:ext>
              </a:extLst>
            </p:cNvPr>
            <p:cNvSpPr txBox="1"/>
            <p:nvPr/>
          </p:nvSpPr>
          <p:spPr>
            <a:xfrm>
              <a:off x="3816280" y="456779"/>
              <a:ext cx="1379224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1867" kern="0" dirty="0">
                  <a:solidFill>
                    <a:srgbClr val="C00000"/>
                  </a:solidFill>
                  <a:latin typeface="Arial"/>
                  <a:cs typeface="Arial"/>
                  <a:sym typeface="Arial"/>
                </a:rPr>
                <a:t>…+QPG trough</a:t>
              </a:r>
              <a:endParaRPr lang="cs-CZ" sz="1867" kern="0" dirty="0">
                <a:solidFill>
                  <a:srgbClr val="C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7" name="Obrázek 16">
            <a:extLst>
              <a:ext uri="{FF2B5EF4-FFF2-40B4-BE49-F238E27FC236}">
                <a16:creationId xmlns:a16="http://schemas.microsoft.com/office/drawing/2014/main" id="{8CCB1092-73A8-4B53-A7DE-40FDB80913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7847" y="3676640"/>
            <a:ext cx="3746796" cy="2995485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988884CE-F101-4C6B-B38C-A21FA2FA022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714" b="4649"/>
          <a:stretch/>
        </p:blipFill>
        <p:spPr>
          <a:xfrm>
            <a:off x="8728523" y="1056399"/>
            <a:ext cx="2933888" cy="2620944"/>
          </a:xfrm>
          <a:prstGeom prst="rect">
            <a:avLst/>
          </a:prstGeom>
        </p:spPr>
      </p:pic>
      <p:sp>
        <p:nvSpPr>
          <p:cNvPr id="24" name="TextovéPole 23">
            <a:extLst>
              <a:ext uri="{FF2B5EF4-FFF2-40B4-BE49-F238E27FC236}">
                <a16:creationId xmlns:a16="http://schemas.microsoft.com/office/drawing/2014/main" id="{BF786832-3079-4816-ACF9-B4A46A4A2729}"/>
              </a:ext>
            </a:extLst>
          </p:cNvPr>
          <p:cNvSpPr txBox="1"/>
          <p:nvPr/>
        </p:nvSpPr>
        <p:spPr>
          <a:xfrm>
            <a:off x="8161597" y="646731"/>
            <a:ext cx="281359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333" i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Pablos</a:t>
            </a:r>
            <a:r>
              <a:rPr lang="en-US" sz="1333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PRL 124 (2020) 5, 052301</a:t>
            </a:r>
            <a:endParaRPr lang="cs-CZ" sz="1333" i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A0703447-DB5F-4F92-A628-8ACD25638264}"/>
              </a:ext>
            </a:extLst>
          </p:cNvPr>
          <p:cNvSpPr txBox="1"/>
          <p:nvPr/>
        </p:nvSpPr>
        <p:spPr>
          <a:xfrm>
            <a:off x="109415" y="5020617"/>
            <a:ext cx="1560263" cy="95430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Hybrid strong/weak </a:t>
            </a:r>
          </a:p>
          <a:p>
            <a:pPr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coupling</a:t>
            </a:r>
            <a:endParaRPr lang="cs-CZ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30" name="Přímá spojovací šipka 14">
            <a:extLst>
              <a:ext uri="{FF2B5EF4-FFF2-40B4-BE49-F238E27FC236}">
                <a16:creationId xmlns:a16="http://schemas.microsoft.com/office/drawing/2014/main" id="{7629D5B5-AC72-4BC6-8DB7-3B874CF89B35}"/>
              </a:ext>
            </a:extLst>
          </p:cNvPr>
          <p:cNvCxnSpPr>
            <a:cxnSpLocks/>
          </p:cNvCxnSpPr>
          <p:nvPr/>
        </p:nvCxnSpPr>
        <p:spPr>
          <a:xfrm flipV="1">
            <a:off x="7319551" y="5832447"/>
            <a:ext cx="717213" cy="647576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3B50A7AC-D9DD-4224-A81F-207690884DBB}"/>
              </a:ext>
            </a:extLst>
          </p:cNvPr>
          <p:cNvSpPr txBox="1"/>
          <p:nvPr/>
        </p:nvSpPr>
        <p:spPr>
          <a:xfrm>
            <a:off x="7328139" y="3329688"/>
            <a:ext cx="1446230" cy="37965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dijet</a:t>
            </a:r>
            <a:r>
              <a:rPr lang="en-US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system</a:t>
            </a:r>
            <a:endParaRPr lang="cs-CZ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B87C85A-2C9F-4D55-80BA-13FCB50925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7840" y="6508918"/>
            <a:ext cx="2743438" cy="365792"/>
          </a:xfrm>
          <a:prstGeom prst="rect">
            <a:avLst/>
          </a:prstGeom>
        </p:spPr>
      </p:pic>
      <p:sp>
        <p:nvSpPr>
          <p:cNvPr id="27" name="Zástupný symbol pro číslo snímku 4">
            <a:extLst>
              <a:ext uri="{FF2B5EF4-FFF2-40B4-BE49-F238E27FC236}">
                <a16:creationId xmlns:a16="http://schemas.microsoft.com/office/drawing/2014/main" id="{E53F4BEF-F398-4D19-BD5D-F39F3F0A570F}"/>
              </a:ext>
            </a:extLst>
          </p:cNvPr>
          <p:cNvSpPr txBox="1">
            <a:spLocks/>
          </p:cNvSpPr>
          <p:nvPr/>
        </p:nvSpPr>
        <p:spPr>
          <a:xfrm>
            <a:off x="9424955" y="648002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AF3CA6-12DF-4CCC-A9FE-B0B91F450A0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/>
              <a:t>83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06614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D63C0A3-8063-483C-B7B2-B5FB5F46C118}"/>
              </a:ext>
            </a:extLst>
          </p:cNvPr>
          <p:cNvGrpSpPr/>
          <p:nvPr/>
        </p:nvGrpSpPr>
        <p:grpSpPr>
          <a:xfrm>
            <a:off x="793758" y="1903970"/>
            <a:ext cx="9995626" cy="2381527"/>
            <a:chOff x="1366662" y="3657704"/>
            <a:chExt cx="8743018" cy="183462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872874E-1821-4D35-AAD2-9C37A33E8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66662" y="3657704"/>
              <a:ext cx="5155518" cy="183462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C44E428-F433-4C6A-8CD7-6AA1565FEE03}"/>
                </a:ext>
              </a:extLst>
            </p:cNvPr>
            <p:cNvSpPr txBox="1"/>
            <p:nvPr/>
          </p:nvSpPr>
          <p:spPr>
            <a:xfrm>
              <a:off x="7371601" y="4018037"/>
              <a:ext cx="2738079" cy="125661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sz="20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Cone clustering</a:t>
              </a:r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</a:p>
            <a:p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jet clustering begins around seed particles (arrows) with length proportional to energy. </a:t>
              </a:r>
            </a:p>
          </p:txBody>
        </p:sp>
      </p:grpSp>
      <p:sp>
        <p:nvSpPr>
          <p:cNvPr id="4" name="Obdélník 3"/>
          <p:cNvSpPr/>
          <p:nvPr/>
        </p:nvSpPr>
        <p:spPr>
          <a:xfrm>
            <a:off x="593386" y="520293"/>
            <a:ext cx="1070467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From theoretical point of view:</a:t>
            </a:r>
            <a:endParaRPr lang="en-US" sz="2000" dirty="0">
              <a:solidFill>
                <a:srgbClr val="0070C0"/>
              </a:solidFill>
            </a:endParaRPr>
          </a:p>
          <a:p>
            <a:endParaRPr lang="en-US" sz="2000" dirty="0">
              <a:solidFill>
                <a:srgbClr val="0070C0"/>
              </a:solidFill>
            </a:endParaRPr>
          </a:p>
          <a:p>
            <a:pPr marL="457200" indent="-457200">
              <a:buAutoNum type="arabicPeriod"/>
            </a:pPr>
            <a:r>
              <a:rPr lang="en-US" sz="2400" dirty="0">
                <a:solidFill>
                  <a:srgbClr val="0070C0"/>
                </a:solidFill>
              </a:rPr>
              <a:t>Infrared (IR) safety: </a:t>
            </a:r>
          </a:p>
          <a:p>
            <a:endParaRPr lang="en-US" sz="800" dirty="0">
              <a:solidFill>
                <a:srgbClr val="0070C0"/>
              </a:solidFill>
            </a:endParaRPr>
          </a:p>
          <a:p>
            <a:r>
              <a:rPr lang="en-US" sz="2000" dirty="0">
                <a:solidFill>
                  <a:srgbClr val="0070C0"/>
                </a:solidFill>
              </a:rPr>
              <a:t>        </a:t>
            </a:r>
            <a:r>
              <a:rPr lang="en-US" sz="2000" dirty="0">
                <a:solidFill>
                  <a:srgbClr val="0070C0"/>
                </a:solidFill>
                <a:sym typeface="Wingdings" panose="05000000000000000000" pitchFamily="2" charset="2"/>
              </a:rPr>
              <a:t>  </a:t>
            </a:r>
            <a:r>
              <a:rPr lang="cs-CZ" sz="2000" dirty="0" err="1"/>
              <a:t>algorithm</a:t>
            </a:r>
            <a:r>
              <a:rPr lang="cs-CZ" sz="2000" dirty="0"/>
              <a:t> </a:t>
            </a:r>
            <a:r>
              <a:rPr lang="cs-CZ" sz="2000" dirty="0" err="1"/>
              <a:t>should</a:t>
            </a:r>
            <a:r>
              <a:rPr lang="cs-CZ" sz="2000" dirty="0"/>
              <a:t> </a:t>
            </a:r>
            <a:r>
              <a:rPr lang="cs-CZ" sz="2000" dirty="0" err="1"/>
              <a:t>find</a:t>
            </a:r>
            <a:r>
              <a:rPr lang="cs-CZ" sz="2000" dirty="0"/>
              <a:t> </a:t>
            </a:r>
            <a:r>
              <a:rPr lang="cs-CZ" sz="2000" dirty="0" err="1"/>
              <a:t>jets</a:t>
            </a:r>
            <a:r>
              <a:rPr lang="cs-CZ" sz="2000" dirty="0"/>
              <a:t> </a:t>
            </a:r>
            <a:r>
              <a:rPr lang="cs-CZ" sz="2000" dirty="0" err="1"/>
              <a:t>that</a:t>
            </a:r>
            <a:r>
              <a:rPr lang="cs-CZ" sz="2000" dirty="0"/>
              <a:t> are not sensitive to </a:t>
            </a:r>
            <a:r>
              <a:rPr lang="cs-CZ" sz="2000" dirty="0" err="1"/>
              <a:t>addition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soft </a:t>
            </a:r>
            <a:r>
              <a:rPr lang="cs-CZ" sz="2000" dirty="0" err="1"/>
              <a:t>gluons</a:t>
            </a:r>
            <a:r>
              <a:rPr lang="cs-CZ" sz="2000" dirty="0"/>
              <a:t>    </a:t>
            </a:r>
            <a:endParaRPr lang="en-US" sz="20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</a:t>
            </a:r>
          </a:p>
          <a:p>
            <a:endParaRPr lang="en-US" dirty="0"/>
          </a:p>
          <a:p>
            <a:endParaRPr lang="en-US" dirty="0"/>
          </a:p>
          <a:p>
            <a:endParaRPr lang="cs-CZ" dirty="0"/>
          </a:p>
          <a:p>
            <a:r>
              <a:rPr lang="cs-CZ" dirty="0"/>
              <a:t> 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endParaRPr lang="cs-CZ" dirty="0"/>
          </a:p>
          <a:p>
            <a:endParaRPr lang="cs-CZ" i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3013771" y="67641"/>
            <a:ext cx="64265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err="1">
                <a:solidFill>
                  <a:srgbClr val="0070C0"/>
                </a:solidFill>
              </a:rPr>
              <a:t>What</a:t>
            </a:r>
            <a:r>
              <a:rPr lang="cs-CZ" sz="3200" dirty="0">
                <a:solidFill>
                  <a:srgbClr val="0070C0"/>
                </a:solidFill>
              </a:rPr>
              <a:t> </a:t>
            </a:r>
            <a:r>
              <a:rPr lang="cs-CZ" sz="3200" dirty="0" err="1">
                <a:solidFill>
                  <a:srgbClr val="0070C0"/>
                </a:solidFill>
              </a:rPr>
              <a:t>should</a:t>
            </a:r>
            <a:r>
              <a:rPr lang="cs-CZ" sz="3200" dirty="0">
                <a:solidFill>
                  <a:srgbClr val="0070C0"/>
                </a:solidFill>
              </a:rPr>
              <a:t> </a:t>
            </a:r>
            <a:r>
              <a:rPr lang="cs-CZ" sz="3200" dirty="0" err="1">
                <a:solidFill>
                  <a:srgbClr val="0070C0"/>
                </a:solidFill>
              </a:rPr>
              <a:t>the</a:t>
            </a:r>
            <a:r>
              <a:rPr lang="cs-CZ" sz="3200" dirty="0">
                <a:solidFill>
                  <a:srgbClr val="0070C0"/>
                </a:solidFill>
              </a:rPr>
              <a:t> jet </a:t>
            </a:r>
            <a:r>
              <a:rPr lang="cs-CZ" sz="3200" dirty="0" err="1">
                <a:solidFill>
                  <a:srgbClr val="0070C0"/>
                </a:solidFill>
              </a:rPr>
              <a:t>algorithm</a:t>
            </a:r>
            <a:r>
              <a:rPr lang="cs-CZ" sz="3200" dirty="0">
                <a:solidFill>
                  <a:srgbClr val="0070C0"/>
                </a:solidFill>
              </a:rPr>
              <a:t> </a:t>
            </a:r>
            <a:r>
              <a:rPr lang="cs-CZ" sz="3200" dirty="0" err="1">
                <a:solidFill>
                  <a:srgbClr val="0070C0"/>
                </a:solidFill>
              </a:rPr>
              <a:t>fulfill</a:t>
            </a:r>
            <a:r>
              <a:rPr lang="cs-CZ" sz="3200" dirty="0">
                <a:solidFill>
                  <a:srgbClr val="0070C0"/>
                </a:solidFill>
              </a:rPr>
              <a:t>? </a:t>
            </a: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56A186BD-C512-4024-BE5D-3281309BA8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0" b="51734"/>
          <a:stretch/>
        </p:blipFill>
        <p:spPr bwMode="auto">
          <a:xfrm>
            <a:off x="593387" y="4354157"/>
            <a:ext cx="3167090" cy="2546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8C8CD9D3-0B56-4D9A-B483-97BE3C4ABD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" t="50000"/>
          <a:stretch/>
        </p:blipFill>
        <p:spPr bwMode="auto">
          <a:xfrm>
            <a:off x="4264706" y="4044920"/>
            <a:ext cx="3376940" cy="2813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513CD4A0-7D52-4C06-B19B-EA33A6A7613F}"/>
              </a:ext>
            </a:extLst>
          </p:cNvPr>
          <p:cNvSpPr/>
          <p:nvPr/>
        </p:nvSpPr>
        <p:spPr>
          <a:xfrm>
            <a:off x="7547534" y="6163677"/>
            <a:ext cx="25800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i="1" dirty="0" err="1"/>
              <a:t>courtesy</a:t>
            </a:r>
            <a:r>
              <a:rPr lang="cs-CZ" sz="1200" i="1" dirty="0"/>
              <a:t> </a:t>
            </a:r>
            <a:r>
              <a:rPr lang="cs-CZ" sz="1200" i="1" dirty="0" err="1"/>
              <a:t>Jay</a:t>
            </a:r>
            <a:r>
              <a:rPr lang="cs-CZ" sz="1200" i="1" dirty="0"/>
              <a:t> R. </a:t>
            </a:r>
            <a:r>
              <a:rPr lang="cs-CZ" sz="1200" i="1" dirty="0" err="1"/>
              <a:t>Dittmann</a:t>
            </a:r>
            <a:endParaRPr lang="cs-CZ" sz="1200" i="1" dirty="0"/>
          </a:p>
          <a:p>
            <a:r>
              <a:rPr lang="cs-CZ" sz="1200" dirty="0" err="1"/>
              <a:t>See</a:t>
            </a:r>
            <a:r>
              <a:rPr lang="cs-CZ" sz="1200" dirty="0"/>
              <a:t> </a:t>
            </a:r>
            <a:r>
              <a:rPr lang="cs-CZ" sz="1200" dirty="0" err="1"/>
              <a:t>also</a:t>
            </a:r>
            <a:r>
              <a:rPr lang="cs-CZ" sz="1200" dirty="0"/>
              <a:t> </a:t>
            </a:r>
            <a:r>
              <a:rPr lang="cs-CZ" sz="1200" dirty="0" err="1"/>
              <a:t>Blazey</a:t>
            </a:r>
            <a:r>
              <a:rPr lang="cs-CZ" sz="1200" dirty="0"/>
              <a:t> et al., </a:t>
            </a:r>
            <a:r>
              <a:rPr lang="cs-CZ" sz="1200" dirty="0" err="1">
                <a:hlinkClick r:id="rId4"/>
              </a:rPr>
              <a:t>hep</a:t>
            </a:r>
            <a:r>
              <a:rPr lang="cs-CZ" sz="1200" dirty="0">
                <a:hlinkClick r:id="rId4"/>
              </a:rPr>
              <a:t>-ex/0005012</a:t>
            </a:r>
            <a:endParaRPr lang="cs-CZ" sz="1200" dirty="0"/>
          </a:p>
          <a:p>
            <a:endParaRPr lang="cs-CZ" sz="1200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B381C1F6-2DB5-4636-ACE0-CA8D2CCC75F7}"/>
              </a:ext>
            </a:extLst>
          </p:cNvPr>
          <p:cNvSpPr/>
          <p:nvPr/>
        </p:nvSpPr>
        <p:spPr>
          <a:xfrm>
            <a:off x="2906812" y="4486280"/>
            <a:ext cx="1709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/>
              <a:t>JetClu</a:t>
            </a:r>
            <a:r>
              <a:rPr lang="cs-CZ" dirty="0"/>
              <a:t> </a:t>
            </a:r>
            <a:r>
              <a:rPr lang="cs-CZ" dirty="0" err="1"/>
              <a:t>algorithm</a:t>
            </a:r>
            <a:endParaRPr lang="en-US" dirty="0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D42DB50D-75F2-47B5-B275-31065B401B29}"/>
              </a:ext>
            </a:extLst>
          </p:cNvPr>
          <p:cNvSpPr/>
          <p:nvPr/>
        </p:nvSpPr>
        <p:spPr>
          <a:xfrm>
            <a:off x="7659022" y="4521402"/>
            <a:ext cx="4143263" cy="132343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cs-CZ" sz="2000" dirty="0" err="1"/>
              <a:t>For</a:t>
            </a:r>
            <a:r>
              <a:rPr lang="cs-CZ" sz="2000" dirty="0"/>
              <a:t> </a:t>
            </a:r>
            <a:r>
              <a:rPr lang="cs-CZ" sz="2000" dirty="0" err="1"/>
              <a:t>example</a:t>
            </a:r>
            <a:r>
              <a:rPr lang="cs-CZ" sz="2000" dirty="0"/>
              <a:t> </a:t>
            </a:r>
            <a:r>
              <a:rPr lang="cs-CZ" sz="2000" dirty="0" err="1"/>
              <a:t>this</a:t>
            </a:r>
            <a:r>
              <a:rPr lang="cs-CZ" sz="2000" dirty="0"/>
              <a:t> </a:t>
            </a:r>
            <a:r>
              <a:rPr lang="cs-CZ" sz="2000" dirty="0" err="1"/>
              <a:t>potentialy</a:t>
            </a:r>
            <a:r>
              <a:rPr lang="cs-CZ" sz="2000" dirty="0"/>
              <a:t> </a:t>
            </a:r>
            <a:r>
              <a:rPr lang="cs-CZ" sz="2000" dirty="0" err="1"/>
              <a:t>dangerous</a:t>
            </a:r>
            <a:r>
              <a:rPr lang="cs-CZ" sz="2000" dirty="0"/>
              <a:t> </a:t>
            </a:r>
          </a:p>
          <a:p>
            <a:r>
              <a:rPr lang="cs-CZ" sz="2000" dirty="0" err="1"/>
              <a:t>configuration</a:t>
            </a:r>
            <a:r>
              <a:rPr lang="cs-CZ" sz="2000" dirty="0"/>
              <a:t> </a:t>
            </a:r>
            <a:r>
              <a:rPr lang="cs-CZ" sz="2000" dirty="0" err="1"/>
              <a:t>is</a:t>
            </a:r>
            <a:r>
              <a:rPr lang="cs-CZ" sz="2000" dirty="0"/>
              <a:t> </a:t>
            </a:r>
            <a:r>
              <a:rPr lang="cs-CZ" sz="2000" dirty="0" err="1"/>
              <a:t>identified</a:t>
            </a:r>
            <a:r>
              <a:rPr lang="cs-CZ" sz="2000" dirty="0"/>
              <a:t> as 2 </a:t>
            </a:r>
            <a:r>
              <a:rPr lang="cs-CZ" sz="2000" dirty="0" err="1"/>
              <a:t>jets</a:t>
            </a:r>
            <a:r>
              <a:rPr lang="en-US" sz="2000" dirty="0"/>
              <a:t> but</a:t>
            </a:r>
            <a:endParaRPr lang="cs-CZ" sz="2000" dirty="0"/>
          </a:p>
          <a:p>
            <a:r>
              <a:rPr lang="en-US" sz="2000" dirty="0"/>
              <a:t>t</a:t>
            </a:r>
            <a:r>
              <a:rPr lang="cs-CZ" sz="2000" dirty="0"/>
              <a:t>he </a:t>
            </a:r>
            <a:r>
              <a:rPr lang="cs-CZ" sz="2000" dirty="0" err="1"/>
              <a:t>addition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a soft gluon in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middle</a:t>
            </a:r>
            <a:r>
              <a:rPr lang="en-US" sz="2000" dirty="0"/>
              <a:t> </a:t>
            </a:r>
            <a:r>
              <a:rPr lang="cs-CZ" sz="2000" dirty="0" err="1"/>
              <a:t>leads</a:t>
            </a:r>
            <a:r>
              <a:rPr lang="cs-CZ" sz="2000" dirty="0"/>
              <a:t> to a single jet!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218CDA0-17EB-47EE-BA87-66C5B856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7784" y="6486843"/>
            <a:ext cx="2743200" cy="365125"/>
          </a:xfrm>
        </p:spPr>
        <p:txBody>
          <a:bodyPr/>
          <a:lstStyle/>
          <a:p>
            <a:fld id="{6FAF3CA6-12DF-4CCC-A9FE-B0B91F450A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29173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15801</TotalTime>
  <Words>6032</Words>
  <Application>Microsoft Office PowerPoint</Application>
  <PresentationFormat>Širokoúhlá obrazovka</PresentationFormat>
  <Paragraphs>1095</Paragraphs>
  <Slides>83</Slides>
  <Notes>10</Notes>
  <HiddenSlides>0</HiddenSlides>
  <MMClips>0</MMClips>
  <ScaleCrop>false</ScaleCrop>
  <HeadingPairs>
    <vt:vector size="8" baseType="variant">
      <vt:variant>
        <vt:lpstr>Použitá písma</vt:lpstr>
      </vt:variant>
      <vt:variant>
        <vt:i4>17</vt:i4>
      </vt:variant>
      <vt:variant>
        <vt:lpstr>Motiv</vt:lpstr>
      </vt:variant>
      <vt:variant>
        <vt:i4>2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83</vt:i4>
      </vt:variant>
    </vt:vector>
  </HeadingPairs>
  <TitlesOfParts>
    <vt:vector size="103" baseType="lpstr">
      <vt:lpstr>MS PGothic</vt:lpstr>
      <vt:lpstr>AdvOT483a8203</vt:lpstr>
      <vt:lpstr>AdvTTd0b5fdba.I</vt:lpstr>
      <vt:lpstr>Arial</vt:lpstr>
      <vt:lpstr>Arial Unicode MS</vt:lpstr>
      <vt:lpstr>Calibri</vt:lpstr>
      <vt:lpstr>Calibri Light</vt:lpstr>
      <vt:lpstr>Cambria Math</vt:lpstr>
      <vt:lpstr>Comic Sans MS</vt:lpstr>
      <vt:lpstr>Helvetica</vt:lpstr>
      <vt:lpstr>Symbol</vt:lpstr>
      <vt:lpstr>Tahoma</vt:lpstr>
      <vt:lpstr>Technika Book</vt:lpstr>
      <vt:lpstr>Times New Roman</vt:lpstr>
      <vt:lpstr>Trebuchet MS</vt:lpstr>
      <vt:lpstr>WenQuanYi Micro Hei</vt:lpstr>
      <vt:lpstr>Wingdings</vt:lpstr>
      <vt:lpstr>Motiv Office</vt:lpstr>
      <vt:lpstr>Motiv sady Office</vt:lpstr>
      <vt:lpstr>Equation</vt:lpstr>
      <vt:lpstr>Prezentace aplikace PowerPoint</vt:lpstr>
      <vt:lpstr>Prezentace aplikace PowerPoint</vt:lpstr>
      <vt:lpstr>Prezentace aplikace PowerPoint</vt:lpstr>
      <vt:lpstr>Gluon discovery (1979)</vt:lpstr>
      <vt:lpstr>Gluon discovery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Let us now move to heavy-ion collisions  and QGP exploration …</vt:lpstr>
      <vt:lpstr>Prezentace aplikace PowerPoint</vt:lpstr>
      <vt:lpstr>Prezentace aplikace PowerPoint</vt:lpstr>
      <vt:lpstr>High-pT particle production pp collisions</vt:lpstr>
      <vt:lpstr>High-pT particle production A+A collisions</vt:lpstr>
      <vt:lpstr>Prezentace aplikace PowerPoint</vt:lpstr>
      <vt:lpstr>Models for medium response in a nutshell</vt:lpstr>
      <vt:lpstr>Prezentace aplikace PowerPoint</vt:lpstr>
      <vt:lpstr>Sensitivity of different observables</vt:lpstr>
      <vt:lpstr>Prezentace aplikace PowerPoint</vt:lpstr>
      <vt:lpstr>Prezentace aplikace PowerPoint</vt:lpstr>
      <vt:lpstr>About 20 years ago at RHIC: jet quenching observed   </vt:lpstr>
      <vt:lpstr>Jet-like correlations at RHIC</vt:lpstr>
      <vt:lpstr>Prezentace aplikace PowerPoint</vt:lpstr>
      <vt:lpstr>Di-hadron correlations at RHIC brought  another surprise  … existence of a ridge …</vt:lpstr>
      <vt:lpstr>The ridge phenomenon in Au+Au collisions</vt:lpstr>
      <vt:lpstr>Prezentace aplikace PowerPoint</vt:lpstr>
      <vt:lpstr>Prezentace aplikace PowerPoint</vt:lpstr>
      <vt:lpstr>Prezentace aplikace PowerPoint</vt:lpstr>
      <vt:lpstr>LHC: the jet machine</vt:lpstr>
      <vt:lpstr>Dijet asymmetry in central Pb+Pb collisions </vt:lpstr>
      <vt:lpstr>Where did the energy go?</vt:lpstr>
      <vt:lpstr>Prezentace aplikace PowerPoint</vt:lpstr>
      <vt:lpstr>Jet reconstruction in heavy-ion collisions</vt:lpstr>
      <vt:lpstr>Inclusive jet suppression in medium </vt:lpstr>
      <vt:lpstr>Constraints from RAA ratio of large/small jet radii </vt:lpstr>
      <vt:lpstr>Large R reclustered jets with multiple sub-jets</vt:lpstr>
      <vt:lpstr>Larger R and lower jet pT ? </vt:lpstr>
      <vt:lpstr>Jet suppression at RHIC energies </vt:lpstr>
      <vt:lpstr>Prezentace aplikace PowerPoint</vt:lpstr>
      <vt:lpstr>Prezentace aplikace PowerPoint</vt:lpstr>
      <vt:lpstr>Prezentace aplikace PowerPoint</vt:lpstr>
      <vt:lpstr>Out-of-cone energy loss: RHIC vs LHC </vt:lpstr>
      <vt:lpstr>Prezentace aplikace PowerPoint</vt:lpstr>
      <vt:lpstr>g-tagged jets</vt:lpstr>
      <vt:lpstr>g-tagged jets</vt:lpstr>
      <vt:lpstr>g-tagged jets: fragmentation, radial density</vt:lpstr>
      <vt:lpstr>Flavor dependence of jet-medium interaction</vt:lpstr>
      <vt:lpstr>Prezentace aplikace PowerPoint</vt:lpstr>
      <vt:lpstr>Path-length dependence of jet energy loss</vt:lpstr>
      <vt:lpstr>Di-jet asymmetry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Jet substructure as a microscope: ALICE</vt:lpstr>
      <vt:lpstr>Jet substructure as a microscope: ATLAS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Radiative energy loss in QCD</vt:lpstr>
      <vt:lpstr>Constraints from large jet RAA</vt:lpstr>
      <vt:lpstr>Collision of two protons or two Pb ions as seen by ALICE</vt:lpstr>
      <vt:lpstr>Jet substructure as a microscope</vt:lpstr>
      <vt:lpstr>Di-jet asymmetry </vt:lpstr>
      <vt:lpstr>Prezentace aplikace PowerPoint</vt:lpstr>
      <vt:lpstr>Predictions for large R jets and di-jets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Bielcikova Veronika</dc:creator>
  <cp:lastModifiedBy>Jana Bielcikova</cp:lastModifiedBy>
  <cp:revision>2015</cp:revision>
  <dcterms:created xsi:type="dcterms:W3CDTF">2022-07-01T14:04:26Z</dcterms:created>
  <dcterms:modified xsi:type="dcterms:W3CDTF">2023-05-24T12:52:52Z</dcterms:modified>
</cp:coreProperties>
</file>