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66" r:id="rId2"/>
    <p:sldId id="2671" r:id="rId3"/>
    <p:sldId id="2672" r:id="rId4"/>
    <p:sldId id="2673" r:id="rId5"/>
    <p:sldId id="2674" r:id="rId6"/>
    <p:sldId id="1962" r:id="rId7"/>
    <p:sldId id="1965" r:id="rId8"/>
    <p:sldId id="2573" r:id="rId9"/>
    <p:sldId id="2675" r:id="rId10"/>
    <p:sldId id="2680" r:id="rId11"/>
    <p:sldId id="2668" r:id="rId12"/>
    <p:sldId id="2613" r:id="rId13"/>
    <p:sldId id="2614" r:id="rId14"/>
    <p:sldId id="2615" r:id="rId15"/>
    <p:sldId id="2616" r:id="rId16"/>
    <p:sldId id="2626" r:id="rId17"/>
    <p:sldId id="2627" r:id="rId18"/>
    <p:sldId id="2624" r:id="rId19"/>
    <p:sldId id="2632" r:id="rId20"/>
    <p:sldId id="2637" r:id="rId21"/>
    <p:sldId id="2633" r:id="rId22"/>
    <p:sldId id="2665" r:id="rId23"/>
    <p:sldId id="2661" r:id="rId24"/>
    <p:sldId id="2663" r:id="rId25"/>
    <p:sldId id="2662" r:id="rId26"/>
    <p:sldId id="2664" r:id="rId27"/>
    <p:sldId id="2651" r:id="rId28"/>
    <p:sldId id="2681" r:id="rId29"/>
    <p:sldId id="26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5400"/>
    <a:srgbClr val="21FEFF"/>
    <a:srgbClr val="A75B85"/>
    <a:srgbClr val="09840A"/>
    <a:srgbClr val="4D4D4D"/>
    <a:srgbClr val="660000"/>
    <a:srgbClr val="4A7EBB"/>
    <a:srgbClr val="0000FF"/>
    <a:srgbClr val="3F3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autoAdjust="0"/>
    <p:restoredTop sz="90801" autoAdjust="0"/>
  </p:normalViewPr>
  <p:slideViewPr>
    <p:cSldViewPr>
      <p:cViewPr>
        <p:scale>
          <a:sx n="97" d="100"/>
          <a:sy n="97" d="100"/>
        </p:scale>
        <p:origin x="640" y="5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4D8B53-A3EF-574B-BC18-9D3772D79EC6}" type="datetimeFigureOut">
              <a:rPr lang="en-US" smtClean="0"/>
              <a:t>3/28/23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0497F0-8DDE-8947-B507-592C513B551E}" type="slidenum">
              <a:rPr lang="en-US" smtClean="0"/>
              <a:t>‹#›</a:t>
            </a:fld>
            <a:endParaRPr lang="en-US"/>
          </a:p>
        </p:txBody>
      </p:sp>
    </p:spTree>
    <p:extLst>
      <p:ext uri="{BB962C8B-B14F-4D97-AF65-F5344CB8AC3E}">
        <p14:creationId xmlns:p14="http://schemas.microsoft.com/office/powerpoint/2010/main" val="31379792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5713B-7F30-4AF5-96BF-BCA3677841D5}" type="datetimeFigureOut">
              <a:rPr lang="en-US" smtClean="0"/>
              <a:pPr/>
              <a:t>3/28/23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C2E535-840F-463B-B54A-E456A7A5BD15}" type="slidenum">
              <a:rPr lang="en-US" smtClean="0"/>
              <a:pPr/>
              <a:t>‹#›</a:t>
            </a:fld>
            <a:endParaRPr lang="en-US"/>
          </a:p>
        </p:txBody>
      </p:sp>
    </p:spTree>
    <p:extLst>
      <p:ext uri="{BB962C8B-B14F-4D97-AF65-F5344CB8AC3E}">
        <p14:creationId xmlns:p14="http://schemas.microsoft.com/office/powerpoint/2010/main" val="27885156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C2E535-840F-463B-B54A-E456A7A5BD15}" type="slidenum">
              <a:rPr lang="en-US" smtClean="0"/>
              <a:pPr/>
              <a:t>1</a:t>
            </a:fld>
            <a:endParaRPr lang="en-US"/>
          </a:p>
        </p:txBody>
      </p:sp>
    </p:spTree>
    <p:extLst>
      <p:ext uri="{BB962C8B-B14F-4D97-AF65-F5344CB8AC3E}">
        <p14:creationId xmlns:p14="http://schemas.microsoft.com/office/powerpoint/2010/main" val="293561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a:t>
            </a:r>
            <a:r>
              <a:rPr lang="en-US" baseline="0" dirty="0"/>
              <a:t> qualitative successes of </a:t>
            </a:r>
            <a:r>
              <a:rPr lang="en-US" baseline="0" dirty="0" err="1"/>
              <a:t>pQCD</a:t>
            </a:r>
            <a:r>
              <a:rPr lang="en-US" baseline="0" dirty="0"/>
              <a:t> suggests worth investigating further</a:t>
            </a:r>
            <a:endParaRPr lang="en-US" dirty="0"/>
          </a:p>
        </p:txBody>
      </p:sp>
      <p:sp>
        <p:nvSpPr>
          <p:cNvPr id="4" name="Slide Number Placeholder 3"/>
          <p:cNvSpPr>
            <a:spLocks noGrp="1"/>
          </p:cNvSpPr>
          <p:nvPr>
            <p:ph type="sldNum" sz="quarter" idx="10"/>
          </p:nvPr>
        </p:nvSpPr>
        <p:spPr/>
        <p:txBody>
          <a:bodyPr/>
          <a:lstStyle/>
          <a:p>
            <a:fld id="{22C2E535-840F-463B-B54A-E456A7A5BD15}" type="slidenum">
              <a:rPr lang="en-US" smtClean="0"/>
              <a:pPr/>
              <a:t>2</a:t>
            </a:fld>
            <a:endParaRPr lang="en-US"/>
          </a:p>
        </p:txBody>
      </p:sp>
    </p:spTree>
    <p:extLst>
      <p:ext uri="{BB962C8B-B14F-4D97-AF65-F5344CB8AC3E}">
        <p14:creationId xmlns:p14="http://schemas.microsoft.com/office/powerpoint/2010/main" val="370108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in the large formation time limit, only two diagrams need to be re-computed</a:t>
            </a:r>
          </a:p>
        </p:txBody>
      </p:sp>
      <p:sp>
        <p:nvSpPr>
          <p:cNvPr id="4" name="Slide Number Placeholder 3"/>
          <p:cNvSpPr>
            <a:spLocks noGrp="1"/>
          </p:cNvSpPr>
          <p:nvPr>
            <p:ph type="sldNum" sz="quarter" idx="5"/>
          </p:nvPr>
        </p:nvSpPr>
        <p:spPr/>
        <p:txBody>
          <a:bodyPr/>
          <a:lstStyle/>
          <a:p>
            <a:fld id="{22C2E535-840F-463B-B54A-E456A7A5BD15}" type="slidenum">
              <a:rPr lang="en-US" smtClean="0"/>
              <a:pPr/>
              <a:t>5</a:t>
            </a:fld>
            <a:endParaRPr lang="en-US"/>
          </a:p>
        </p:txBody>
      </p:sp>
    </p:spTree>
    <p:extLst>
      <p:ext uri="{BB962C8B-B14F-4D97-AF65-F5344CB8AC3E}">
        <p14:creationId xmlns:p14="http://schemas.microsoft.com/office/powerpoint/2010/main" val="159775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important is </a:t>
            </a:r>
          </a:p>
        </p:txBody>
      </p:sp>
      <p:sp>
        <p:nvSpPr>
          <p:cNvPr id="4" name="Slide Number Placeholder 3"/>
          <p:cNvSpPr>
            <a:spLocks noGrp="1"/>
          </p:cNvSpPr>
          <p:nvPr>
            <p:ph type="sldNum" sz="quarter" idx="5"/>
          </p:nvPr>
        </p:nvSpPr>
        <p:spPr/>
        <p:txBody>
          <a:bodyPr/>
          <a:lstStyle/>
          <a:p>
            <a:fld id="{22C2E535-840F-463B-B54A-E456A7A5BD15}" type="slidenum">
              <a:rPr lang="en-US" smtClean="0"/>
              <a:pPr/>
              <a:t>9</a:t>
            </a:fld>
            <a:endParaRPr lang="en-US"/>
          </a:p>
        </p:txBody>
      </p:sp>
    </p:spTree>
    <p:extLst>
      <p:ext uri="{BB962C8B-B14F-4D97-AF65-F5344CB8AC3E}">
        <p14:creationId xmlns:p14="http://schemas.microsoft.com/office/powerpoint/2010/main" val="32800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&lt;L&gt; = 1.9 </a:t>
            </a:r>
            <a:r>
              <a:rPr lang="en-US" dirty="0" err="1"/>
              <a:t>fm</a:t>
            </a:r>
            <a:r>
              <a:rPr lang="en-US" dirty="0"/>
              <a:t> (</a:t>
            </a:r>
            <a:r>
              <a:rPr lang="en-US" dirty="0" err="1"/>
              <a:t>pAu</a:t>
            </a:r>
            <a:r>
              <a:rPr lang="en-US" dirty="0"/>
              <a:t>) and 4.7 </a:t>
            </a:r>
            <a:r>
              <a:rPr lang="en-US" dirty="0" err="1"/>
              <a:t>fm</a:t>
            </a:r>
            <a:r>
              <a:rPr lang="en-US" dirty="0"/>
              <a:t> (Pb Pb).</a:t>
            </a:r>
          </a:p>
        </p:txBody>
      </p:sp>
      <p:sp>
        <p:nvSpPr>
          <p:cNvPr id="4" name="Slide Number Placeholder 3"/>
          <p:cNvSpPr>
            <a:spLocks noGrp="1"/>
          </p:cNvSpPr>
          <p:nvPr>
            <p:ph type="sldNum" sz="quarter" idx="5"/>
          </p:nvPr>
        </p:nvSpPr>
        <p:spPr/>
        <p:txBody>
          <a:bodyPr/>
          <a:lstStyle/>
          <a:p>
            <a:fld id="{22C2E535-840F-463B-B54A-E456A7A5BD15}" type="slidenum">
              <a:rPr lang="en-US" smtClean="0"/>
              <a:pPr/>
              <a:t>11</a:t>
            </a:fld>
            <a:endParaRPr lang="en-US"/>
          </a:p>
        </p:txBody>
      </p:sp>
    </p:spTree>
    <p:extLst>
      <p:ext uri="{BB962C8B-B14F-4D97-AF65-F5344CB8AC3E}">
        <p14:creationId xmlns:p14="http://schemas.microsoft.com/office/powerpoint/2010/main" val="1052783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Finite system size effects mimic some of the non-perturbative, phase transition reduction in pressure seen on lattice</a:t>
            </a:r>
          </a:p>
        </p:txBody>
      </p:sp>
      <p:sp>
        <p:nvSpPr>
          <p:cNvPr id="4" name="Slide Number Placeholder 3"/>
          <p:cNvSpPr>
            <a:spLocks noGrp="1"/>
          </p:cNvSpPr>
          <p:nvPr>
            <p:ph type="sldNum" sz="quarter" idx="5"/>
          </p:nvPr>
        </p:nvSpPr>
        <p:spPr/>
        <p:txBody>
          <a:bodyPr/>
          <a:lstStyle/>
          <a:p>
            <a:fld id="{22C2E535-840F-463B-B54A-E456A7A5BD15}" type="slidenum">
              <a:rPr lang="en-US" smtClean="0"/>
              <a:pPr/>
              <a:t>14</a:t>
            </a:fld>
            <a:endParaRPr lang="en-US"/>
          </a:p>
        </p:txBody>
      </p:sp>
    </p:spTree>
    <p:extLst>
      <p:ext uri="{BB962C8B-B14F-4D97-AF65-F5344CB8AC3E}">
        <p14:creationId xmlns:p14="http://schemas.microsoft.com/office/powerpoint/2010/main" val="199774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 anomaly dictates the speed of sound, which dictates how strongly the system responds to pressure gradients.  The whole viscosity story for heavy ion collisions could change if the trace anomaly changes significantly with system size</a:t>
            </a:r>
          </a:p>
        </p:txBody>
      </p:sp>
      <p:sp>
        <p:nvSpPr>
          <p:cNvPr id="4" name="Slide Number Placeholder 3"/>
          <p:cNvSpPr>
            <a:spLocks noGrp="1"/>
          </p:cNvSpPr>
          <p:nvPr>
            <p:ph type="sldNum" sz="quarter" idx="5"/>
          </p:nvPr>
        </p:nvSpPr>
        <p:spPr/>
        <p:txBody>
          <a:bodyPr/>
          <a:lstStyle/>
          <a:p>
            <a:fld id="{22C2E535-840F-463B-B54A-E456A7A5BD15}" type="slidenum">
              <a:rPr lang="en-US" smtClean="0"/>
              <a:pPr/>
              <a:t>16</a:t>
            </a:fld>
            <a:endParaRPr lang="en-US"/>
          </a:p>
        </p:txBody>
      </p:sp>
    </p:spTree>
    <p:extLst>
      <p:ext uri="{BB962C8B-B14F-4D97-AF65-F5344CB8AC3E}">
        <p14:creationId xmlns:p14="http://schemas.microsoft.com/office/powerpoint/2010/main" val="189410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Montvay</a:t>
            </a:r>
            <a:r>
              <a:rPr lang="en-US" dirty="0"/>
              <a:t> and Munster.  What happens in QCD?  QCD has a different sign for the beta function than scalars, suggesting (?) that the coupling increases as the system gets smaller.  But at the same time, the system size introduces a scale, and if the system is small enough, that small distance scale will push the theory to being weakly coupled (?)</a:t>
            </a:r>
          </a:p>
        </p:txBody>
      </p:sp>
      <p:sp>
        <p:nvSpPr>
          <p:cNvPr id="4" name="Slide Number Placeholder 3"/>
          <p:cNvSpPr>
            <a:spLocks noGrp="1"/>
          </p:cNvSpPr>
          <p:nvPr>
            <p:ph type="sldNum" sz="quarter" idx="5"/>
          </p:nvPr>
        </p:nvSpPr>
        <p:spPr/>
        <p:txBody>
          <a:bodyPr/>
          <a:lstStyle/>
          <a:p>
            <a:fld id="{22C2E535-840F-463B-B54A-E456A7A5BD15}" type="slidenum">
              <a:rPr lang="en-US" smtClean="0"/>
              <a:pPr/>
              <a:t>17</a:t>
            </a:fld>
            <a:endParaRPr lang="en-US"/>
          </a:p>
        </p:txBody>
      </p:sp>
    </p:spTree>
    <p:extLst>
      <p:ext uri="{BB962C8B-B14F-4D97-AF65-F5344CB8AC3E}">
        <p14:creationId xmlns:p14="http://schemas.microsoft.com/office/powerpoint/2010/main" val="196025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goes away for large L or large p</a:t>
            </a:r>
          </a:p>
          <a:p>
            <a:endParaRPr lang="en-US"/>
          </a:p>
          <a:p>
            <a:endParaRPr lang="en-US"/>
          </a:p>
        </p:txBody>
      </p:sp>
      <p:sp>
        <p:nvSpPr>
          <p:cNvPr id="4" name="Slide Number Placeholder 3"/>
          <p:cNvSpPr>
            <a:spLocks noGrp="1"/>
          </p:cNvSpPr>
          <p:nvPr>
            <p:ph type="sldNum" sz="quarter" idx="5"/>
          </p:nvPr>
        </p:nvSpPr>
        <p:spPr/>
        <p:txBody>
          <a:bodyPr/>
          <a:lstStyle/>
          <a:p>
            <a:fld id="{22C2E535-840F-463B-B54A-E456A7A5BD15}" type="slidenum">
              <a:rPr lang="en-US" smtClean="0"/>
              <a:pPr/>
              <a:t>22</a:t>
            </a:fld>
            <a:endParaRPr lang="en-US"/>
          </a:p>
        </p:txBody>
      </p:sp>
    </p:spTree>
    <p:extLst>
      <p:ext uri="{BB962C8B-B14F-4D97-AF65-F5344CB8AC3E}">
        <p14:creationId xmlns:p14="http://schemas.microsoft.com/office/powerpoint/2010/main" val="2219219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ED6672-1FA5-B241-AA66-5147AA9D786D}" type="datetime1">
              <a:rPr lang="en-US" smtClean="0"/>
              <a:t>3/28/23</a:t>
            </a:fld>
            <a:endParaRPr lang="en-US"/>
          </a:p>
        </p:txBody>
      </p:sp>
      <p:sp>
        <p:nvSpPr>
          <p:cNvPr id="5" name="Footer Placeholder 4"/>
          <p:cNvSpPr>
            <a:spLocks noGrp="1"/>
          </p:cNvSpPr>
          <p:nvPr>
            <p:ph type="ftr" sz="quarter" idx="11"/>
          </p:nvPr>
        </p:nvSpPr>
        <p:spPr>
          <a:xfrm>
            <a:off x="2971800" y="6392925"/>
            <a:ext cx="3124200" cy="365125"/>
          </a:xfrm>
        </p:spPr>
        <p:txBody>
          <a:bodyPr/>
          <a:lstStyle>
            <a:lvl1pPr>
              <a:defRPr/>
            </a:lvl1p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3E44D8-B1E9-964F-BAC6-F9A8218DDC09}"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p>
        </p:txBody>
      </p:sp>
      <p:sp>
        <p:nvSpPr>
          <p:cNvPr id="6" name="Slide Number Placeholder 5"/>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488475-943C-0845-9E82-53F87DB0D942}"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p>
        </p:txBody>
      </p:sp>
      <p:sp>
        <p:nvSpPr>
          <p:cNvPr id="6" name="Slide Number Placeholder 5"/>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77906-08AA-5243-9BC6-6E943A07CCC0}"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F21240-DA4A-B24B-BB9E-C8CB82EE5601}"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28059-E644-CC42-BBF7-A0443A6CEF2A}" type="datetime1">
              <a:rPr lang="en-US" smtClean="0"/>
              <a:t>3/28/23</a:t>
            </a:fld>
            <a:endParaRPr lang="en-US"/>
          </a:p>
        </p:txBody>
      </p:sp>
      <p:sp>
        <p:nvSpPr>
          <p:cNvPr id="6" name="Footer Placeholder 5"/>
          <p:cNvSpPr>
            <a:spLocks noGrp="1"/>
          </p:cNvSpPr>
          <p:nvPr>
            <p:ph type="ftr" sz="quarter" idx="11"/>
          </p:nvPr>
        </p:nvSpPr>
        <p:spPr/>
        <p:txBody>
          <a:bodyPr/>
          <a:lstStyle/>
          <a:p>
            <a:r>
              <a:rPr lang="en-US"/>
              <a:t>HP2023</a:t>
            </a:r>
            <a:endParaRPr lang="en-US" dirty="0"/>
          </a:p>
        </p:txBody>
      </p:sp>
      <p:sp>
        <p:nvSpPr>
          <p:cNvPr id="7" name="Slide Number Placeholder 6"/>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AB5446-B0D6-034F-B1D8-A15BD5258226}" type="datetime1">
              <a:rPr lang="en-US" smtClean="0"/>
              <a:t>3/28/23</a:t>
            </a:fld>
            <a:endParaRPr lang="en-US"/>
          </a:p>
        </p:txBody>
      </p:sp>
      <p:sp>
        <p:nvSpPr>
          <p:cNvPr id="8" name="Footer Placeholder 7"/>
          <p:cNvSpPr>
            <a:spLocks noGrp="1"/>
          </p:cNvSpPr>
          <p:nvPr>
            <p:ph type="ftr" sz="quarter" idx="11"/>
          </p:nvPr>
        </p:nvSpPr>
        <p:spPr/>
        <p:txBody>
          <a:bodyPr/>
          <a:lstStyle/>
          <a:p>
            <a:r>
              <a:rPr lang="en-US"/>
              <a:t>HP2023</a:t>
            </a:r>
          </a:p>
        </p:txBody>
      </p:sp>
      <p:sp>
        <p:nvSpPr>
          <p:cNvPr id="9" name="Slide Number Placeholder 8"/>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DD5947-7E36-9847-9701-949696FEC679}" type="datetime1">
              <a:rPr lang="en-US" smtClean="0"/>
              <a:t>3/28/23</a:t>
            </a:fld>
            <a:endParaRPr lang="en-US"/>
          </a:p>
        </p:txBody>
      </p:sp>
      <p:sp>
        <p:nvSpPr>
          <p:cNvPr id="4" name="Footer Placeholder 3"/>
          <p:cNvSpPr>
            <a:spLocks noGrp="1"/>
          </p:cNvSpPr>
          <p:nvPr>
            <p:ph type="ftr" sz="quarter" idx="11"/>
          </p:nvPr>
        </p:nvSpPr>
        <p:spPr/>
        <p:txBody>
          <a:bodyPr/>
          <a:lstStyle/>
          <a:p>
            <a:r>
              <a:rPr lang="en-US"/>
              <a:t>HP2023</a:t>
            </a:r>
          </a:p>
        </p:txBody>
      </p:sp>
      <p:sp>
        <p:nvSpPr>
          <p:cNvPr id="5" name="Slide Number Placeholder 4"/>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03EB0-B617-5B40-BEB4-5198F3F71133}" type="datetime1">
              <a:rPr lang="en-US" smtClean="0"/>
              <a:t>3/28/23</a:t>
            </a:fld>
            <a:endParaRPr lang="en-US"/>
          </a:p>
        </p:txBody>
      </p:sp>
      <p:sp>
        <p:nvSpPr>
          <p:cNvPr id="3" name="Footer Placeholder 2"/>
          <p:cNvSpPr>
            <a:spLocks noGrp="1"/>
          </p:cNvSpPr>
          <p:nvPr>
            <p:ph type="ftr" sz="quarter" idx="11"/>
          </p:nvPr>
        </p:nvSpPr>
        <p:spPr/>
        <p:txBody>
          <a:bodyPr/>
          <a:lstStyle/>
          <a:p>
            <a:r>
              <a:rPr lang="en-US"/>
              <a:t>HP2023</a:t>
            </a:r>
          </a:p>
        </p:txBody>
      </p:sp>
      <p:sp>
        <p:nvSpPr>
          <p:cNvPr id="4" name="Slide Number Placeholder 3"/>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2AAC3-B59B-8448-9725-993EC1113268}" type="datetime1">
              <a:rPr lang="en-US" smtClean="0"/>
              <a:t>3/28/23</a:t>
            </a:fld>
            <a:endParaRPr lang="en-US"/>
          </a:p>
        </p:txBody>
      </p:sp>
      <p:sp>
        <p:nvSpPr>
          <p:cNvPr id="6" name="Footer Placeholder 5"/>
          <p:cNvSpPr>
            <a:spLocks noGrp="1"/>
          </p:cNvSpPr>
          <p:nvPr>
            <p:ph type="ftr" sz="quarter" idx="11"/>
          </p:nvPr>
        </p:nvSpPr>
        <p:spPr/>
        <p:txBody>
          <a:bodyPr/>
          <a:lstStyle/>
          <a:p>
            <a:r>
              <a:rPr lang="en-US"/>
              <a:t>HP2023</a:t>
            </a:r>
          </a:p>
        </p:txBody>
      </p:sp>
      <p:sp>
        <p:nvSpPr>
          <p:cNvPr id="7" name="Slide Number Placeholder 6"/>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F18199-29F4-3748-BB16-F6097175DAD5}" type="datetime1">
              <a:rPr lang="en-US" smtClean="0"/>
              <a:t>3/28/23</a:t>
            </a:fld>
            <a:endParaRPr lang="en-US"/>
          </a:p>
        </p:txBody>
      </p:sp>
      <p:sp>
        <p:nvSpPr>
          <p:cNvPr id="6" name="Footer Placeholder 5"/>
          <p:cNvSpPr>
            <a:spLocks noGrp="1"/>
          </p:cNvSpPr>
          <p:nvPr>
            <p:ph type="ftr" sz="quarter" idx="11"/>
          </p:nvPr>
        </p:nvSpPr>
        <p:spPr/>
        <p:txBody>
          <a:bodyPr/>
          <a:lstStyle/>
          <a:p>
            <a:r>
              <a:rPr lang="en-US"/>
              <a:t>HP2023</a:t>
            </a:r>
          </a:p>
        </p:txBody>
      </p:sp>
      <p:sp>
        <p:nvSpPr>
          <p:cNvPr id="7" name="Slide Number Placeholder 6"/>
          <p:cNvSpPr>
            <a:spLocks noGrp="1"/>
          </p:cNvSpPr>
          <p:nvPr>
            <p:ph type="sldNum" sz="quarter" idx="12"/>
          </p:nvPr>
        </p:nvSpPr>
        <p:spPr/>
        <p:txBody>
          <a:bodyPr/>
          <a:lstStyle/>
          <a:p>
            <a:fld id="{B00B5BCB-DCF7-4CB6-B569-5FAD0D0113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CCFF"/>
            </a:gs>
            <a:gs pos="50000">
              <a:schemeClr val="bg1"/>
            </a:gs>
            <a:gs pos="100000">
              <a:srgbClr val="99CC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954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9292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C18D5-08D6-AB45-A260-F589CA574EC4}" type="datetime1">
              <a:rPr lang="en-US" smtClean="0"/>
              <a:t>3/28/23</a:t>
            </a:fld>
            <a:endParaRPr lang="en-US" dirty="0"/>
          </a:p>
        </p:txBody>
      </p:sp>
      <p:sp>
        <p:nvSpPr>
          <p:cNvPr id="5" name="Footer Placeholder 4"/>
          <p:cNvSpPr>
            <a:spLocks noGrp="1"/>
          </p:cNvSpPr>
          <p:nvPr>
            <p:ph type="ftr" sz="quarter" idx="3"/>
          </p:nvPr>
        </p:nvSpPr>
        <p:spPr>
          <a:xfrm>
            <a:off x="2971800" y="6392925"/>
            <a:ext cx="3124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HP2023</a:t>
            </a:r>
            <a:endParaRPr lang="en-US" dirty="0"/>
          </a:p>
        </p:txBody>
      </p:sp>
      <p:sp>
        <p:nvSpPr>
          <p:cNvPr id="6" name="Slide Number Placeholder 5"/>
          <p:cNvSpPr>
            <a:spLocks noGrp="1"/>
          </p:cNvSpPr>
          <p:nvPr>
            <p:ph type="sldNum" sz="quarter" idx="4"/>
          </p:nvPr>
        </p:nvSpPr>
        <p:spPr>
          <a:xfrm>
            <a:off x="6553200" y="639292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B5BCB-DCF7-4CB6-B569-5FAD0D0113E3}" type="slidenum">
              <a:rPr lang="en-US" smtClean="0"/>
              <a:pPr/>
              <a:t>‹#›</a:t>
            </a:fld>
            <a:endParaRPr lang="en-US" dirty="0"/>
          </a:p>
        </p:txBody>
      </p:sp>
      <p:pic>
        <p:nvPicPr>
          <p:cNvPr id="762881" name="Picture 1"/>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140525" y="6388925"/>
            <a:ext cx="304800" cy="40083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rgbClr val="2D2A6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66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54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D4D4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68375"/>
            <a:ext cx="8229600" cy="1470025"/>
          </a:xfrm>
        </p:spPr>
        <p:txBody>
          <a:bodyPr>
            <a:normAutofit/>
          </a:bodyPr>
          <a:lstStyle/>
          <a:p>
            <a:r>
              <a:rPr lang="en-US" dirty="0"/>
              <a:t>Energy Loss in </a:t>
            </a:r>
            <a:br>
              <a:rPr lang="en-US" dirty="0"/>
            </a:br>
            <a:r>
              <a:rPr lang="en-US" dirty="0"/>
              <a:t>Small Collision Systems</a:t>
            </a:r>
          </a:p>
        </p:txBody>
      </p:sp>
      <p:sp>
        <p:nvSpPr>
          <p:cNvPr id="3" name="Subtitle 2"/>
          <p:cNvSpPr>
            <a:spLocks noGrp="1"/>
          </p:cNvSpPr>
          <p:nvPr>
            <p:ph type="subTitle" idx="1"/>
          </p:nvPr>
        </p:nvSpPr>
        <p:spPr>
          <a:xfrm>
            <a:off x="1371600" y="2667000"/>
            <a:ext cx="6400800" cy="1242716"/>
          </a:xfrm>
        </p:spPr>
        <p:txBody>
          <a:bodyPr>
            <a:normAutofit lnSpcReduction="10000"/>
          </a:bodyPr>
          <a:lstStyle/>
          <a:p>
            <a:r>
              <a:rPr lang="en-US" sz="2800" dirty="0">
                <a:solidFill>
                  <a:srgbClr val="660000"/>
                </a:solidFill>
              </a:rPr>
              <a:t>W. A. Horowitz</a:t>
            </a:r>
          </a:p>
          <a:p>
            <a:r>
              <a:rPr lang="en-US" sz="2000" dirty="0">
                <a:solidFill>
                  <a:srgbClr val="660000"/>
                </a:solidFill>
              </a:rPr>
              <a:t>University of Cape Town</a:t>
            </a:r>
          </a:p>
          <a:p>
            <a:r>
              <a:rPr lang="en-US" sz="2000" dirty="0">
                <a:solidFill>
                  <a:srgbClr val="660000"/>
                </a:solidFill>
              </a:rPr>
              <a:t>March 29, 2023</a:t>
            </a:r>
          </a:p>
        </p:txBody>
      </p:sp>
      <p:sp>
        <p:nvSpPr>
          <p:cNvPr id="5" name="Date Placeholder 4"/>
          <p:cNvSpPr>
            <a:spLocks noGrp="1"/>
          </p:cNvSpPr>
          <p:nvPr>
            <p:ph type="dt" sz="half" idx="10"/>
          </p:nvPr>
        </p:nvSpPr>
        <p:spPr/>
        <p:txBody>
          <a:bodyPr/>
          <a:lstStyle/>
          <a:p>
            <a:fld id="{345AFD4C-2256-D84A-83AC-6736A58C9866}" type="datetime1">
              <a:rPr lang="en-US" smtClean="0"/>
              <a:t>3/29/23</a:t>
            </a:fld>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1</a:t>
            </a:fld>
            <a:endParaRPr lang="en-US" dirty="0"/>
          </a:p>
        </p:txBody>
      </p:sp>
      <p:sp>
        <p:nvSpPr>
          <p:cNvPr id="7" name="Footer Placeholder 6"/>
          <p:cNvSpPr>
            <a:spLocks noGrp="1"/>
          </p:cNvSpPr>
          <p:nvPr>
            <p:ph type="ftr" sz="quarter" idx="11"/>
          </p:nvPr>
        </p:nvSpPr>
        <p:spPr/>
        <p:txBody>
          <a:bodyPr/>
          <a:lstStyle/>
          <a:p>
            <a:r>
              <a:rPr lang="en-US"/>
              <a:t>HP2023</a:t>
            </a:r>
            <a:endParaRPr lang="en-US" dirty="0"/>
          </a:p>
        </p:txBody>
      </p:sp>
      <p:sp>
        <p:nvSpPr>
          <p:cNvPr id="10" name="TextBox 9"/>
          <p:cNvSpPr txBox="1"/>
          <p:nvPr/>
        </p:nvSpPr>
        <p:spPr>
          <a:xfrm>
            <a:off x="2425518" y="4138136"/>
            <a:ext cx="4280082" cy="738664"/>
          </a:xfrm>
          <a:prstGeom prst="rect">
            <a:avLst/>
          </a:prstGeom>
          <a:noFill/>
        </p:spPr>
        <p:txBody>
          <a:bodyPr wrap="none" rtlCol="0">
            <a:spAutoFit/>
          </a:bodyPr>
          <a:lstStyle/>
          <a:p>
            <a:r>
              <a:rPr lang="nb-NO" sz="1400" dirty="0" err="1"/>
              <a:t>Kolbé</a:t>
            </a:r>
            <a:r>
              <a:rPr lang="nb-NO" sz="1400" dirty="0"/>
              <a:t> and WAH, PRC100 (2019) [1511.09313]</a:t>
            </a:r>
          </a:p>
          <a:p>
            <a:r>
              <a:rPr lang="en-US" sz="1400" dirty="0"/>
              <a:t>WAH and Du Plessis, PRD105 (2022) [2203.01259]</a:t>
            </a:r>
          </a:p>
          <a:p>
            <a:r>
              <a:rPr lang="en-US" sz="1400" dirty="0"/>
              <a:t>Faraday and WAH, in prep</a:t>
            </a:r>
          </a:p>
        </p:txBody>
      </p:sp>
      <p:pic>
        <p:nvPicPr>
          <p:cNvPr id="11" name="Picture 1">
            <a:extLst>
              <a:ext uri="{FF2B5EF4-FFF2-40B4-BE49-F238E27FC236}">
                <a16:creationId xmlns:a16="http://schemas.microsoft.com/office/drawing/2014/main" id="{EEF4E8A8-5401-DE4B-AC51-25C4A6CE0651}"/>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65950" y="5422822"/>
            <a:ext cx="2587740" cy="901778"/>
          </a:xfrm>
          <a:prstGeom prst="rect">
            <a:avLst/>
          </a:prstGeom>
          <a:noFill/>
          <a:ln w="9525">
            <a:noFill/>
            <a:miter lim="800000"/>
            <a:headEnd/>
            <a:tailEnd/>
          </a:ln>
        </p:spPr>
      </p:pic>
      <p:pic>
        <p:nvPicPr>
          <p:cNvPr id="12" name="Picture 11" descr="sa-cern-logo.png">
            <a:extLst>
              <a:ext uri="{FF2B5EF4-FFF2-40B4-BE49-F238E27FC236}">
                <a16:creationId xmlns:a16="http://schemas.microsoft.com/office/drawing/2014/main" id="{0FD6828F-1AFC-F048-9B4B-0444799B95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362" y="5477278"/>
            <a:ext cx="1000899" cy="847322"/>
          </a:xfrm>
          <a:prstGeom prst="rect">
            <a:avLst/>
          </a:prstGeom>
        </p:spPr>
      </p:pic>
    </p:spTree>
    <p:extLst>
      <p:ext uri="{BB962C8B-B14F-4D97-AF65-F5344CB8AC3E}">
        <p14:creationId xmlns:p14="http://schemas.microsoft.com/office/powerpoint/2010/main" val="179323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032921-6ABB-6C3B-A8F1-34435AEF803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1999" y="1511282"/>
            <a:ext cx="4894607" cy="4203718"/>
          </a:xfrm>
          <a:prstGeom prst="rect">
            <a:avLst/>
          </a:prstGeom>
        </p:spPr>
      </p:pic>
      <p:sp>
        <p:nvSpPr>
          <p:cNvPr id="2" name="Title 1">
            <a:extLst>
              <a:ext uri="{FF2B5EF4-FFF2-40B4-BE49-F238E27FC236}">
                <a16:creationId xmlns:a16="http://schemas.microsoft.com/office/drawing/2014/main" id="{516A93FE-9AFC-11CC-ACD5-CDE6C540B700}"/>
              </a:ext>
            </a:extLst>
          </p:cNvPr>
          <p:cNvSpPr>
            <a:spLocks noGrp="1"/>
          </p:cNvSpPr>
          <p:nvPr>
            <p:ph type="title"/>
          </p:nvPr>
        </p:nvSpPr>
        <p:spPr/>
        <p:txBody>
          <a:bodyPr/>
          <a:lstStyle/>
          <a:p>
            <a:r>
              <a:rPr lang="en-US" dirty="0"/>
              <a:t>Effect on R</a:t>
            </a:r>
            <a:r>
              <a:rPr lang="en-US" baseline="-25000" dirty="0"/>
              <a:t>AA</a:t>
            </a:r>
          </a:p>
        </p:txBody>
      </p:sp>
      <p:sp>
        <p:nvSpPr>
          <p:cNvPr id="3" name="Content Placeholder 2">
            <a:extLst>
              <a:ext uri="{FF2B5EF4-FFF2-40B4-BE49-F238E27FC236}">
                <a16:creationId xmlns:a16="http://schemas.microsoft.com/office/drawing/2014/main" id="{5DE48160-4161-14F8-7ED6-E609AA50921E}"/>
              </a:ext>
            </a:extLst>
          </p:cNvPr>
          <p:cNvSpPr>
            <a:spLocks noGrp="1"/>
          </p:cNvSpPr>
          <p:nvPr>
            <p:ph idx="1"/>
          </p:nvPr>
        </p:nvSpPr>
        <p:spPr>
          <a:xfrm>
            <a:off x="457200" y="1066800"/>
            <a:ext cx="8229600" cy="5562600"/>
          </a:xfrm>
        </p:spPr>
        <p:txBody>
          <a:bodyPr>
            <a:normAutofit fontScale="85000" lnSpcReduction="10000"/>
          </a:bodyPr>
          <a:lstStyle/>
          <a:p>
            <a:r>
              <a:rPr lang="en-US" i="1" u="sng" dirty="0"/>
              <a:t>Very preliminary</a:t>
            </a:r>
            <a:r>
              <a:rPr lang="en-US" dirty="0"/>
              <a:t> first results:</a:t>
            </a:r>
          </a:p>
          <a:p>
            <a:pPr lvl="1"/>
            <a:r>
              <a:rPr lang="en-US" dirty="0"/>
              <a:t>Full Rad + Coll + </a:t>
            </a:r>
            <a:r>
              <a:rPr lang="en-US" dirty="0" err="1"/>
              <a:t>Geom</a:t>
            </a:r>
            <a:r>
              <a:rPr lang="en-US" dirty="0"/>
              <a:t> (</a:t>
            </a:r>
            <a:r>
              <a:rPr lang="en-US" dirty="0" err="1"/>
              <a:t>fluc</a:t>
            </a:r>
            <a:r>
              <a:rPr lang="en-US" dirty="0"/>
              <a:t>. IP-G into VISHNU)</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Short path length correction to </a:t>
            </a:r>
            <a:r>
              <a:rPr lang="en-US" dirty="0" err="1">
                <a:latin typeface="Symbol" pitchFamily="2" charset="2"/>
              </a:rPr>
              <a:t>D</a:t>
            </a:r>
            <a:r>
              <a:rPr lang="en-US" dirty="0" err="1"/>
              <a:t>E</a:t>
            </a:r>
            <a:r>
              <a:rPr lang="en-US" baseline="-25000" dirty="0" err="1"/>
              <a:t>rad</a:t>
            </a:r>
            <a:r>
              <a:rPr lang="en-US" dirty="0"/>
              <a:t>:</a:t>
            </a:r>
          </a:p>
          <a:p>
            <a:pPr lvl="2"/>
            <a:r>
              <a:rPr lang="en-US" dirty="0"/>
              <a:t>reduces suppression</a:t>
            </a:r>
          </a:p>
          <a:p>
            <a:pPr lvl="2"/>
            <a:r>
              <a:rPr lang="en-US" dirty="0"/>
              <a:t>increases energy dependence</a:t>
            </a:r>
          </a:p>
          <a:p>
            <a:pPr lvl="1"/>
            <a:endParaRPr lang="en-US" dirty="0"/>
          </a:p>
        </p:txBody>
      </p:sp>
      <p:sp>
        <p:nvSpPr>
          <p:cNvPr id="4" name="Date Placeholder 3">
            <a:extLst>
              <a:ext uri="{FF2B5EF4-FFF2-40B4-BE49-F238E27FC236}">
                <a16:creationId xmlns:a16="http://schemas.microsoft.com/office/drawing/2014/main" id="{0015BD60-6BED-DB74-833D-0AD52C8FD4EB}"/>
              </a:ext>
            </a:extLst>
          </p:cNvPr>
          <p:cNvSpPr>
            <a:spLocks noGrp="1"/>
          </p:cNvSpPr>
          <p:nvPr>
            <p:ph type="dt" sz="half" idx="10"/>
          </p:nvPr>
        </p:nvSpPr>
        <p:spPr/>
        <p:txBody>
          <a:bodyPr/>
          <a:lstStyle/>
          <a:p>
            <a:fld id="{B0288B60-F10A-2F42-B447-2BB00C2B9076}" type="datetime1">
              <a:rPr lang="en-US" smtClean="0"/>
              <a:t>3/29/23</a:t>
            </a:fld>
            <a:endParaRPr lang="en-US"/>
          </a:p>
        </p:txBody>
      </p:sp>
      <p:sp>
        <p:nvSpPr>
          <p:cNvPr id="5" name="Footer Placeholder 4">
            <a:extLst>
              <a:ext uri="{FF2B5EF4-FFF2-40B4-BE49-F238E27FC236}">
                <a16:creationId xmlns:a16="http://schemas.microsoft.com/office/drawing/2014/main" id="{EA9C7761-BE83-D053-B8B7-F0AC271FAF89}"/>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67715B47-450C-94F8-EDF0-DA037E6227C1}"/>
              </a:ext>
            </a:extLst>
          </p:cNvPr>
          <p:cNvSpPr>
            <a:spLocks noGrp="1"/>
          </p:cNvSpPr>
          <p:nvPr>
            <p:ph type="sldNum" sz="quarter" idx="12"/>
          </p:nvPr>
        </p:nvSpPr>
        <p:spPr/>
        <p:txBody>
          <a:bodyPr/>
          <a:lstStyle/>
          <a:p>
            <a:fld id="{B00B5BCB-DCF7-4CB6-B569-5FAD0D0113E3}" type="slidenum">
              <a:rPr lang="en-US" smtClean="0"/>
              <a:pPr/>
              <a:t>10</a:t>
            </a:fld>
            <a:endParaRPr lang="en-US"/>
          </a:p>
        </p:txBody>
      </p:sp>
      <p:sp>
        <p:nvSpPr>
          <p:cNvPr id="12" name="TextBox 11">
            <a:extLst>
              <a:ext uri="{FF2B5EF4-FFF2-40B4-BE49-F238E27FC236}">
                <a16:creationId xmlns:a16="http://schemas.microsoft.com/office/drawing/2014/main" id="{F4B28E73-D54E-68BD-5ACB-DA30319E2013}"/>
              </a:ext>
            </a:extLst>
          </p:cNvPr>
          <p:cNvSpPr txBox="1"/>
          <p:nvPr/>
        </p:nvSpPr>
        <p:spPr>
          <a:xfrm>
            <a:off x="3573617" y="5290444"/>
            <a:ext cx="1996765" cy="276999"/>
          </a:xfrm>
          <a:prstGeom prst="rect">
            <a:avLst/>
          </a:prstGeom>
          <a:noFill/>
        </p:spPr>
        <p:txBody>
          <a:bodyPr wrap="none" rtlCol="0">
            <a:spAutoFit/>
          </a:bodyPr>
          <a:lstStyle/>
          <a:p>
            <a:r>
              <a:rPr lang="en-US" sz="1200" dirty="0"/>
              <a:t>Faraday and WAH, </a:t>
            </a:r>
            <a:r>
              <a:rPr lang="en-US" sz="1200" i="1" dirty="0"/>
              <a:t>in prep</a:t>
            </a:r>
          </a:p>
        </p:txBody>
      </p:sp>
      <p:sp>
        <p:nvSpPr>
          <p:cNvPr id="15" name="Text Placeholder 7">
            <a:extLst>
              <a:ext uri="{FF2B5EF4-FFF2-40B4-BE49-F238E27FC236}">
                <a16:creationId xmlns:a16="http://schemas.microsoft.com/office/drawing/2014/main" id="{905624E5-4038-A0D5-B48C-355CB2FCC406}"/>
              </a:ext>
            </a:extLst>
          </p:cNvPr>
          <p:cNvSpPr txBox="1">
            <a:spLocks/>
          </p:cNvSpPr>
          <p:nvPr/>
        </p:nvSpPr>
        <p:spPr>
          <a:xfrm>
            <a:off x="1023267" y="1820372"/>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66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54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D4D4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b="1" dirty="0">
                <a:solidFill>
                  <a:schemeClr val="tx1"/>
                </a:solidFill>
              </a:rPr>
              <a:t>D and B Mesons</a:t>
            </a:r>
          </a:p>
        </p:txBody>
      </p:sp>
      <p:sp>
        <p:nvSpPr>
          <p:cNvPr id="16" name="Text Placeholder 9">
            <a:extLst>
              <a:ext uri="{FF2B5EF4-FFF2-40B4-BE49-F238E27FC236}">
                <a16:creationId xmlns:a16="http://schemas.microsoft.com/office/drawing/2014/main" id="{446C85A1-D877-1C9F-FC06-FF21A446FF45}"/>
              </a:ext>
            </a:extLst>
          </p:cNvPr>
          <p:cNvSpPr txBox="1">
            <a:spLocks/>
          </p:cNvSpPr>
          <p:nvPr/>
        </p:nvSpPr>
        <p:spPr>
          <a:xfrm>
            <a:off x="4834855" y="1798638"/>
            <a:ext cx="4529455" cy="6397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66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54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D4D4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b="1" dirty="0" err="1">
                <a:solidFill>
                  <a:schemeClr val="tx1"/>
                </a:solidFill>
              </a:rPr>
              <a:t>Pions</a:t>
            </a:r>
            <a:r>
              <a:rPr lang="en-US" sz="2200" b="1" dirty="0">
                <a:solidFill>
                  <a:schemeClr val="tx1"/>
                </a:solidFill>
              </a:rPr>
              <a:t> vs Charged Hadrons</a:t>
            </a:r>
          </a:p>
        </p:txBody>
      </p:sp>
      <p:cxnSp>
        <p:nvCxnSpPr>
          <p:cNvPr id="13" name="Straight Arrow Connector 12">
            <a:extLst>
              <a:ext uri="{FF2B5EF4-FFF2-40B4-BE49-F238E27FC236}">
                <a16:creationId xmlns:a16="http://schemas.microsoft.com/office/drawing/2014/main" id="{D7AAAE97-23E0-8A0B-B147-4AEDD257EAF1}"/>
              </a:ext>
            </a:extLst>
          </p:cNvPr>
          <p:cNvCxnSpPr>
            <a:cxnSpLocks/>
          </p:cNvCxnSpPr>
          <p:nvPr/>
        </p:nvCxnSpPr>
        <p:spPr>
          <a:xfrm flipH="1" flipV="1">
            <a:off x="7772400" y="3733800"/>
            <a:ext cx="762000" cy="191483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15353E-09FE-0241-F86F-EC1C17805D4E}"/>
              </a:ext>
            </a:extLst>
          </p:cNvPr>
          <p:cNvSpPr txBox="1"/>
          <p:nvPr/>
        </p:nvSpPr>
        <p:spPr>
          <a:xfrm>
            <a:off x="7772400" y="5715000"/>
            <a:ext cx="1367682" cy="523220"/>
          </a:xfrm>
          <a:prstGeom prst="rect">
            <a:avLst/>
          </a:prstGeom>
          <a:noFill/>
        </p:spPr>
        <p:txBody>
          <a:bodyPr wrap="none" rtlCol="0">
            <a:spAutoFit/>
          </a:bodyPr>
          <a:lstStyle/>
          <a:p>
            <a:pPr algn="ctr"/>
            <a:r>
              <a:rPr lang="en-US" sz="1400" dirty="0">
                <a:solidFill>
                  <a:srgbClr val="C00000"/>
                </a:solidFill>
              </a:rPr>
              <a:t>FFs becoming </a:t>
            </a:r>
            <a:br>
              <a:rPr lang="en-US" sz="1400" dirty="0">
                <a:solidFill>
                  <a:srgbClr val="C00000"/>
                </a:solidFill>
              </a:rPr>
            </a:br>
            <a:r>
              <a:rPr lang="en-US" sz="1400" dirty="0">
                <a:solidFill>
                  <a:srgbClr val="C00000"/>
                </a:solidFill>
              </a:rPr>
              <a:t>questionable</a:t>
            </a:r>
          </a:p>
        </p:txBody>
      </p:sp>
      <p:pic>
        <p:nvPicPr>
          <p:cNvPr id="20" name="Picture 19">
            <a:extLst>
              <a:ext uri="{FF2B5EF4-FFF2-40B4-BE49-F238E27FC236}">
                <a16:creationId xmlns:a16="http://schemas.microsoft.com/office/drawing/2014/main" id="{66C03641-77F7-098A-A0D5-318C5135E32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511281"/>
            <a:ext cx="4894608" cy="4203719"/>
          </a:xfrm>
          <a:prstGeom prst="rect">
            <a:avLst/>
          </a:prstGeom>
        </p:spPr>
      </p:pic>
    </p:spTree>
    <p:extLst>
      <p:ext uri="{BB962C8B-B14F-4D97-AF65-F5344CB8AC3E}">
        <p14:creationId xmlns:p14="http://schemas.microsoft.com/office/powerpoint/2010/main" val="35162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500"/>
                                        <p:tgtEl>
                                          <p:spTgt spid="3">
                                            <p:txEl>
                                              <p:pRg st="11" end="1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fade">
                                      <p:cBhvr>
                                        <p:cTn id="2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925CF3-BC3F-8A1D-1DDC-C82C4F4F37AD}"/>
              </a:ext>
            </a:extLst>
          </p:cNvPr>
          <p:cNvSpPr>
            <a:spLocks noGrp="1"/>
          </p:cNvSpPr>
          <p:nvPr>
            <p:ph idx="1"/>
          </p:nvPr>
        </p:nvSpPr>
        <p:spPr>
          <a:xfrm>
            <a:off x="457200" y="1066800"/>
            <a:ext cx="8229600" cy="5562600"/>
          </a:xfrm>
        </p:spPr>
        <p:txBody>
          <a:bodyPr>
            <a:normAutofit/>
          </a:bodyPr>
          <a:lstStyle/>
          <a:p>
            <a:r>
              <a:rPr lang="en-US" dirty="0"/>
              <a:t>Non-trivial pathlengths in </a:t>
            </a:r>
            <a:r>
              <a:rPr lang="en-US" dirty="0" err="1"/>
              <a:t>pA</a:t>
            </a:r>
            <a:r>
              <a:rPr lang="en-US" dirty="0"/>
              <a:t> collisions</a:t>
            </a:r>
          </a:p>
          <a:p>
            <a:endParaRPr lang="en-US" dirty="0"/>
          </a:p>
          <a:p>
            <a:endParaRPr lang="en-US" dirty="0"/>
          </a:p>
          <a:p>
            <a:endParaRPr lang="en-US" dirty="0"/>
          </a:p>
          <a:p>
            <a:endParaRPr lang="en-US" dirty="0"/>
          </a:p>
          <a:p>
            <a:endParaRPr lang="en-US" dirty="0"/>
          </a:p>
          <a:p>
            <a:endParaRPr lang="en-US" dirty="0"/>
          </a:p>
          <a:p>
            <a:pPr lvl="1"/>
            <a:r>
              <a:rPr lang="en-US" dirty="0"/>
              <a:t>Average elastic energy loss inappropriate for small systems</a:t>
            </a:r>
          </a:p>
          <a:p>
            <a:pPr lvl="1"/>
            <a:r>
              <a:rPr lang="en-US" dirty="0"/>
              <a:t>Tantalizing hints of </a:t>
            </a:r>
            <a:r>
              <a:rPr lang="en-US" dirty="0" err="1"/>
              <a:t>R</a:t>
            </a:r>
            <a:r>
              <a:rPr lang="en-US" baseline="-25000" dirty="0" err="1"/>
              <a:t>pA</a:t>
            </a:r>
            <a:r>
              <a:rPr lang="en-US" dirty="0"/>
              <a:t> &gt; 1 and rising</a:t>
            </a:r>
          </a:p>
        </p:txBody>
      </p:sp>
      <p:pic>
        <p:nvPicPr>
          <p:cNvPr id="11" name="Picture 10">
            <a:extLst>
              <a:ext uri="{FF2B5EF4-FFF2-40B4-BE49-F238E27FC236}">
                <a16:creationId xmlns:a16="http://schemas.microsoft.com/office/drawing/2014/main" id="{01BB8EE3-AC90-4B43-D37A-2569B1A43E2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8343" y="1143000"/>
            <a:ext cx="4960457" cy="4260273"/>
          </a:xfrm>
          <a:prstGeom prst="rect">
            <a:avLst/>
          </a:prstGeom>
        </p:spPr>
      </p:pic>
      <p:sp>
        <p:nvSpPr>
          <p:cNvPr id="2" name="Title 1">
            <a:extLst>
              <a:ext uri="{FF2B5EF4-FFF2-40B4-BE49-F238E27FC236}">
                <a16:creationId xmlns:a16="http://schemas.microsoft.com/office/drawing/2014/main" id="{E49BD397-763C-986B-1B00-632030547195}"/>
              </a:ext>
            </a:extLst>
          </p:cNvPr>
          <p:cNvSpPr>
            <a:spLocks noGrp="1"/>
          </p:cNvSpPr>
          <p:nvPr>
            <p:ph type="title"/>
          </p:nvPr>
        </p:nvSpPr>
        <p:spPr/>
        <p:txBody>
          <a:bodyPr/>
          <a:lstStyle/>
          <a:p>
            <a:r>
              <a:rPr lang="en-US" dirty="0"/>
              <a:t>Effect on </a:t>
            </a:r>
            <a:r>
              <a:rPr lang="en-US" dirty="0" err="1"/>
              <a:t>R</a:t>
            </a:r>
            <a:r>
              <a:rPr lang="en-US" baseline="-25000" dirty="0" err="1"/>
              <a:t>pA</a:t>
            </a:r>
            <a:r>
              <a:rPr lang="en-US" dirty="0"/>
              <a:t> </a:t>
            </a:r>
          </a:p>
        </p:txBody>
      </p:sp>
      <p:sp>
        <p:nvSpPr>
          <p:cNvPr id="4" name="Date Placeholder 3">
            <a:extLst>
              <a:ext uri="{FF2B5EF4-FFF2-40B4-BE49-F238E27FC236}">
                <a16:creationId xmlns:a16="http://schemas.microsoft.com/office/drawing/2014/main" id="{5D36C3D3-8783-3DD2-88FA-B8E10BF58A1F}"/>
              </a:ext>
            </a:extLst>
          </p:cNvPr>
          <p:cNvSpPr>
            <a:spLocks noGrp="1"/>
          </p:cNvSpPr>
          <p:nvPr>
            <p:ph type="dt" sz="half" idx="10"/>
          </p:nvPr>
        </p:nvSpPr>
        <p:spPr/>
        <p:txBody>
          <a:bodyPr/>
          <a:lstStyle/>
          <a:p>
            <a:fld id="{55143F92-B647-D843-B5DE-533666060D70}" type="datetime1">
              <a:rPr lang="en-US" smtClean="0"/>
              <a:t>3/29/23</a:t>
            </a:fld>
            <a:endParaRPr lang="en-US"/>
          </a:p>
        </p:txBody>
      </p:sp>
      <p:sp>
        <p:nvSpPr>
          <p:cNvPr id="5" name="Footer Placeholder 4">
            <a:extLst>
              <a:ext uri="{FF2B5EF4-FFF2-40B4-BE49-F238E27FC236}">
                <a16:creationId xmlns:a16="http://schemas.microsoft.com/office/drawing/2014/main" id="{B205DDCE-77EE-527E-19AA-76EC29AB43D2}"/>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712EC470-A237-7750-30CB-203AAD895DA7}"/>
              </a:ext>
            </a:extLst>
          </p:cNvPr>
          <p:cNvSpPr>
            <a:spLocks noGrp="1"/>
          </p:cNvSpPr>
          <p:nvPr>
            <p:ph type="sldNum" sz="quarter" idx="12"/>
          </p:nvPr>
        </p:nvSpPr>
        <p:spPr/>
        <p:txBody>
          <a:bodyPr/>
          <a:lstStyle/>
          <a:p>
            <a:fld id="{B00B5BCB-DCF7-4CB6-B569-5FAD0D0113E3}" type="slidenum">
              <a:rPr lang="en-US" smtClean="0"/>
              <a:pPr/>
              <a:t>11</a:t>
            </a:fld>
            <a:endParaRPr lang="en-US"/>
          </a:p>
        </p:txBody>
      </p:sp>
      <p:pic>
        <p:nvPicPr>
          <p:cNvPr id="12" name="Picture 11">
            <a:extLst>
              <a:ext uri="{FF2B5EF4-FFF2-40B4-BE49-F238E27FC236}">
                <a16:creationId xmlns:a16="http://schemas.microsoft.com/office/drawing/2014/main" id="{BEFBA839-E3AD-B67F-E17E-912964EC401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58" y="1172654"/>
            <a:ext cx="5265257" cy="4145212"/>
          </a:xfrm>
          <a:prstGeom prst="rect">
            <a:avLst/>
          </a:prstGeom>
        </p:spPr>
      </p:pic>
      <p:sp>
        <p:nvSpPr>
          <p:cNvPr id="7" name="TextBox 6">
            <a:extLst>
              <a:ext uri="{FF2B5EF4-FFF2-40B4-BE49-F238E27FC236}">
                <a16:creationId xmlns:a16="http://schemas.microsoft.com/office/drawing/2014/main" id="{E68538F2-41A1-8B93-67BB-A4C8A69C88A9}"/>
              </a:ext>
            </a:extLst>
          </p:cNvPr>
          <p:cNvSpPr txBox="1"/>
          <p:nvPr/>
        </p:nvSpPr>
        <p:spPr>
          <a:xfrm>
            <a:off x="3573617" y="4953377"/>
            <a:ext cx="1996765" cy="276999"/>
          </a:xfrm>
          <a:prstGeom prst="rect">
            <a:avLst/>
          </a:prstGeom>
          <a:noFill/>
        </p:spPr>
        <p:txBody>
          <a:bodyPr wrap="none" rtlCol="0">
            <a:spAutoFit/>
          </a:bodyPr>
          <a:lstStyle/>
          <a:p>
            <a:r>
              <a:rPr lang="en-US" sz="1200" dirty="0"/>
              <a:t>Faraday and WAH, </a:t>
            </a:r>
            <a:r>
              <a:rPr lang="en-US" sz="1200" i="1" dirty="0"/>
              <a:t>in prep</a:t>
            </a:r>
          </a:p>
        </p:txBody>
      </p:sp>
      <p:sp>
        <p:nvSpPr>
          <p:cNvPr id="9" name="TextBox 8">
            <a:extLst>
              <a:ext uri="{FF2B5EF4-FFF2-40B4-BE49-F238E27FC236}">
                <a16:creationId xmlns:a16="http://schemas.microsoft.com/office/drawing/2014/main" id="{9911646D-2F20-4228-AFF5-E5E1B94FD8E1}"/>
              </a:ext>
            </a:extLst>
          </p:cNvPr>
          <p:cNvSpPr txBox="1"/>
          <p:nvPr/>
        </p:nvSpPr>
        <p:spPr>
          <a:xfrm>
            <a:off x="7330683" y="4861044"/>
            <a:ext cx="1813317" cy="369332"/>
          </a:xfrm>
          <a:prstGeom prst="rect">
            <a:avLst/>
          </a:prstGeom>
          <a:noFill/>
        </p:spPr>
        <p:txBody>
          <a:bodyPr wrap="none" rtlCol="0">
            <a:spAutoFit/>
          </a:bodyPr>
          <a:lstStyle/>
          <a:p>
            <a:r>
              <a:rPr lang="en-US" dirty="0"/>
              <a:t>NB: </a:t>
            </a:r>
            <a:r>
              <a:rPr lang="en-US" dirty="0" err="1"/>
              <a:t>pAu</a:t>
            </a:r>
            <a:r>
              <a:rPr lang="en-US" dirty="0"/>
              <a:t> vs </a:t>
            </a:r>
            <a:r>
              <a:rPr lang="en-US" dirty="0" err="1"/>
              <a:t>pPb</a:t>
            </a:r>
            <a:endParaRPr lang="en-US" dirty="0"/>
          </a:p>
        </p:txBody>
      </p:sp>
    </p:spTree>
    <p:extLst>
      <p:ext uri="{BB962C8B-B14F-4D97-AF65-F5344CB8AC3E}">
        <p14:creationId xmlns:p14="http://schemas.microsoft.com/office/powerpoint/2010/main" val="37494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BC1D4D-86A2-4B42-8947-D370407E8F09}"/>
              </a:ext>
            </a:extLst>
          </p:cNvPr>
          <p:cNvSpPr>
            <a:spLocks noGrp="1"/>
          </p:cNvSpPr>
          <p:nvPr>
            <p:ph type="ctrTitle"/>
          </p:nvPr>
        </p:nvSpPr>
        <p:spPr/>
        <p:txBody>
          <a:bodyPr/>
          <a:lstStyle/>
          <a:p>
            <a:r>
              <a:rPr lang="en-US" dirty="0"/>
              <a:t>Thermodynamics </a:t>
            </a:r>
            <a:br>
              <a:rPr lang="en-US" dirty="0"/>
            </a:br>
            <a:r>
              <a:rPr lang="en-US" dirty="0"/>
              <a:t>of Small Systems</a:t>
            </a:r>
          </a:p>
        </p:txBody>
      </p:sp>
      <p:sp>
        <p:nvSpPr>
          <p:cNvPr id="8" name="Subtitle 7">
            <a:extLst>
              <a:ext uri="{FF2B5EF4-FFF2-40B4-BE49-F238E27FC236}">
                <a16:creationId xmlns:a16="http://schemas.microsoft.com/office/drawing/2014/main" id="{E212DB75-57A9-9322-7829-71EA0BC146FF}"/>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3E89F1A2-85F2-51D0-617B-8CF86400AA22}"/>
              </a:ext>
            </a:extLst>
          </p:cNvPr>
          <p:cNvSpPr>
            <a:spLocks noGrp="1"/>
          </p:cNvSpPr>
          <p:nvPr>
            <p:ph type="dt" sz="half" idx="10"/>
          </p:nvPr>
        </p:nvSpPr>
        <p:spPr/>
        <p:txBody>
          <a:bodyPr/>
          <a:lstStyle/>
          <a:p>
            <a:fld id="{7B892B48-5289-7343-862F-AF4F5D80950C}" type="datetime1">
              <a:rPr lang="en-US" smtClean="0"/>
              <a:t>3/28/23</a:t>
            </a:fld>
            <a:endParaRPr lang="en-US"/>
          </a:p>
        </p:txBody>
      </p:sp>
      <p:sp>
        <p:nvSpPr>
          <p:cNvPr id="5" name="Footer Placeholder 4">
            <a:extLst>
              <a:ext uri="{FF2B5EF4-FFF2-40B4-BE49-F238E27FC236}">
                <a16:creationId xmlns:a16="http://schemas.microsoft.com/office/drawing/2014/main" id="{4A09DE5D-A46F-1FE2-3E6F-29BCD224CB5E}"/>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3AD77E40-9921-FC2D-EC9E-010452F99C57}"/>
              </a:ext>
            </a:extLst>
          </p:cNvPr>
          <p:cNvSpPr>
            <a:spLocks noGrp="1"/>
          </p:cNvSpPr>
          <p:nvPr>
            <p:ph type="sldNum" sz="quarter" idx="12"/>
          </p:nvPr>
        </p:nvSpPr>
        <p:spPr/>
        <p:txBody>
          <a:bodyPr/>
          <a:lstStyle/>
          <a:p>
            <a:fld id="{B00B5BCB-DCF7-4CB6-B569-5FAD0D0113E3}" type="slidenum">
              <a:rPr lang="en-US" smtClean="0"/>
              <a:pPr/>
              <a:t>12</a:t>
            </a:fld>
            <a:endParaRPr lang="en-US"/>
          </a:p>
        </p:txBody>
      </p:sp>
    </p:spTree>
    <p:extLst>
      <p:ext uri="{BB962C8B-B14F-4D97-AF65-F5344CB8AC3E}">
        <p14:creationId xmlns:p14="http://schemas.microsoft.com/office/powerpoint/2010/main" val="3731644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36F9-7D24-8F4A-84DB-A5E921253564}"/>
              </a:ext>
            </a:extLst>
          </p:cNvPr>
          <p:cNvSpPr>
            <a:spLocks noGrp="1"/>
          </p:cNvSpPr>
          <p:nvPr>
            <p:ph type="title"/>
          </p:nvPr>
        </p:nvSpPr>
        <p:spPr/>
        <p:txBody>
          <a:bodyPr>
            <a:normAutofit fontScale="90000"/>
          </a:bodyPr>
          <a:lstStyle/>
          <a:p>
            <a:r>
              <a:rPr lang="en-US" dirty="0"/>
              <a:t>Does Finite Size Affect </a:t>
            </a:r>
            <a:r>
              <a:rPr lang="en-US" dirty="0" err="1"/>
              <a:t>Thermodyn</a:t>
            </a:r>
            <a:r>
              <a:rPr lang="en-US" dirty="0"/>
              <a:t>.?</a:t>
            </a:r>
          </a:p>
        </p:txBody>
      </p:sp>
      <p:sp>
        <p:nvSpPr>
          <p:cNvPr id="3" name="Content Placeholder 2">
            <a:extLst>
              <a:ext uri="{FF2B5EF4-FFF2-40B4-BE49-F238E27FC236}">
                <a16:creationId xmlns:a16="http://schemas.microsoft.com/office/drawing/2014/main" id="{F3B227E2-651B-B843-895C-071B6B695F5C}"/>
              </a:ext>
            </a:extLst>
          </p:cNvPr>
          <p:cNvSpPr>
            <a:spLocks noGrp="1"/>
          </p:cNvSpPr>
          <p:nvPr>
            <p:ph idx="1"/>
          </p:nvPr>
        </p:nvSpPr>
        <p:spPr>
          <a:xfrm>
            <a:off x="457200" y="990600"/>
            <a:ext cx="8229600" cy="5638800"/>
          </a:xfrm>
        </p:spPr>
        <p:txBody>
          <a:bodyPr/>
          <a:lstStyle/>
          <a:p>
            <a:r>
              <a:rPr lang="en-US" dirty="0"/>
              <a:t>Test using free scalar field theory</a:t>
            </a:r>
          </a:p>
          <a:p>
            <a:endParaRPr lang="en-US" dirty="0"/>
          </a:p>
          <a:p>
            <a:endParaRPr lang="en-US" dirty="0"/>
          </a:p>
          <a:p>
            <a:endParaRPr lang="en-US" dirty="0"/>
          </a:p>
          <a:p>
            <a:endParaRPr lang="en-US" dirty="0"/>
          </a:p>
          <a:p>
            <a:pPr lvl="1"/>
            <a:endParaRPr lang="en-US" dirty="0"/>
          </a:p>
          <a:p>
            <a:pPr lvl="1"/>
            <a:endParaRPr lang="en-US" dirty="0"/>
          </a:p>
          <a:p>
            <a:endParaRPr lang="en-US" dirty="0"/>
          </a:p>
          <a:p>
            <a:pPr lvl="1"/>
            <a:r>
              <a:rPr lang="en-US" dirty="0"/>
              <a:t>p decreases significantly as T decreases for fixed L, converging to T = 0 Casimir effect</a:t>
            </a:r>
          </a:p>
        </p:txBody>
      </p:sp>
      <p:sp>
        <p:nvSpPr>
          <p:cNvPr id="4" name="Date Placeholder 3">
            <a:extLst>
              <a:ext uri="{FF2B5EF4-FFF2-40B4-BE49-F238E27FC236}">
                <a16:creationId xmlns:a16="http://schemas.microsoft.com/office/drawing/2014/main" id="{B6AE051C-B090-E741-8939-BB3E1A577640}"/>
              </a:ext>
            </a:extLst>
          </p:cNvPr>
          <p:cNvSpPr>
            <a:spLocks noGrp="1"/>
          </p:cNvSpPr>
          <p:nvPr>
            <p:ph type="dt" sz="half" idx="10"/>
          </p:nvPr>
        </p:nvSpPr>
        <p:spPr/>
        <p:txBody>
          <a:bodyPr/>
          <a:lstStyle/>
          <a:p>
            <a:fld id="{E42FFF6E-2733-1349-AE4A-1658FAB82657}" type="datetime1">
              <a:rPr lang="en-US" smtClean="0"/>
              <a:t>3/28/23</a:t>
            </a:fld>
            <a:endParaRPr lang="en-US"/>
          </a:p>
        </p:txBody>
      </p:sp>
      <p:sp>
        <p:nvSpPr>
          <p:cNvPr id="5" name="Footer Placeholder 4">
            <a:extLst>
              <a:ext uri="{FF2B5EF4-FFF2-40B4-BE49-F238E27FC236}">
                <a16:creationId xmlns:a16="http://schemas.microsoft.com/office/drawing/2014/main" id="{CB801598-B7BC-2B4D-9121-44C3F6B6CA7D}"/>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8E8A7C86-B7FD-0C4D-9746-51085AF5A5CC}"/>
              </a:ext>
            </a:extLst>
          </p:cNvPr>
          <p:cNvSpPr>
            <a:spLocks noGrp="1"/>
          </p:cNvSpPr>
          <p:nvPr>
            <p:ph type="sldNum" sz="quarter" idx="12"/>
          </p:nvPr>
        </p:nvSpPr>
        <p:spPr/>
        <p:txBody>
          <a:bodyPr/>
          <a:lstStyle/>
          <a:p>
            <a:fld id="{B00B5BCB-DCF7-4CB6-B569-5FAD0D0113E3}" type="slidenum">
              <a:rPr lang="en-US" smtClean="0"/>
              <a:pPr/>
              <a:t>13</a:t>
            </a:fld>
            <a:endParaRPr lang="en-US"/>
          </a:p>
        </p:txBody>
      </p:sp>
      <p:grpSp>
        <p:nvGrpSpPr>
          <p:cNvPr id="12" name="Group 11">
            <a:extLst>
              <a:ext uri="{FF2B5EF4-FFF2-40B4-BE49-F238E27FC236}">
                <a16:creationId xmlns:a16="http://schemas.microsoft.com/office/drawing/2014/main" id="{6CAAE1E3-A072-5D43-B359-2E7F23A44A3E}"/>
              </a:ext>
            </a:extLst>
          </p:cNvPr>
          <p:cNvGrpSpPr/>
          <p:nvPr/>
        </p:nvGrpSpPr>
        <p:grpSpPr>
          <a:xfrm>
            <a:off x="1371600" y="1752600"/>
            <a:ext cx="7307619" cy="3680247"/>
            <a:chOff x="1371600" y="2057400"/>
            <a:chExt cx="7307619" cy="3680247"/>
          </a:xfrm>
        </p:grpSpPr>
        <p:pic>
          <p:nvPicPr>
            <p:cNvPr id="8" name="Picture 7">
              <a:extLst>
                <a:ext uri="{FF2B5EF4-FFF2-40B4-BE49-F238E27FC236}">
                  <a16:creationId xmlns:a16="http://schemas.microsoft.com/office/drawing/2014/main" id="{FD4F5E99-972B-E94C-A7B9-36E76350729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2057400"/>
              <a:ext cx="5460491" cy="3415470"/>
            </a:xfrm>
            <a:prstGeom prst="rect">
              <a:avLst/>
            </a:prstGeom>
          </p:spPr>
        </p:pic>
        <p:sp>
          <p:nvSpPr>
            <p:cNvPr id="9" name="TextBox 8">
              <a:extLst>
                <a:ext uri="{FF2B5EF4-FFF2-40B4-BE49-F238E27FC236}">
                  <a16:creationId xmlns:a16="http://schemas.microsoft.com/office/drawing/2014/main" id="{BC2D2514-B30C-BC4E-9D6D-74C88289C9AF}"/>
                </a:ext>
              </a:extLst>
            </p:cNvPr>
            <p:cNvSpPr txBox="1"/>
            <p:nvPr/>
          </p:nvSpPr>
          <p:spPr>
            <a:xfrm>
              <a:off x="2906601" y="5460648"/>
              <a:ext cx="3189399" cy="276999"/>
            </a:xfrm>
            <a:prstGeom prst="rect">
              <a:avLst/>
            </a:prstGeom>
            <a:noFill/>
          </p:spPr>
          <p:txBody>
            <a:bodyPr wrap="none" rtlCol="0">
              <a:spAutoFit/>
            </a:bodyPr>
            <a:lstStyle/>
            <a:p>
              <a:r>
                <a:rPr lang="en-US" sz="1200" dirty="0" err="1"/>
                <a:t>Mogliacci</a:t>
              </a:r>
              <a:r>
                <a:rPr lang="en-US" sz="1200" dirty="0"/>
                <a:t>, </a:t>
              </a:r>
              <a:r>
                <a:rPr lang="en-US" sz="1200" dirty="0" err="1"/>
                <a:t>Kolbé</a:t>
              </a:r>
              <a:r>
                <a:rPr lang="en-US" sz="1200" dirty="0"/>
                <a:t>, and WAH, PRD102 (2020)</a:t>
              </a:r>
            </a:p>
          </p:txBody>
        </p:sp>
        <p:sp>
          <p:nvSpPr>
            <p:cNvPr id="7" name="TextBox 6">
              <a:extLst>
                <a:ext uri="{FF2B5EF4-FFF2-40B4-BE49-F238E27FC236}">
                  <a16:creationId xmlns:a16="http://schemas.microsoft.com/office/drawing/2014/main" id="{DF36512C-1050-4D4E-9860-D50F48B05994}"/>
                </a:ext>
              </a:extLst>
            </p:cNvPr>
            <p:cNvSpPr txBox="1"/>
            <p:nvPr/>
          </p:nvSpPr>
          <p:spPr>
            <a:xfrm>
              <a:off x="6809348" y="2227982"/>
              <a:ext cx="1869871" cy="461665"/>
            </a:xfrm>
            <a:prstGeom prst="rect">
              <a:avLst/>
            </a:prstGeom>
            <a:noFill/>
          </p:spPr>
          <p:txBody>
            <a:bodyPr wrap="none" rtlCol="0">
              <a:spAutoFit/>
            </a:bodyPr>
            <a:lstStyle/>
            <a:p>
              <a:r>
                <a:rPr lang="en-US" sz="1200" dirty="0"/>
                <a:t>~10% effect at 400 MeV </a:t>
              </a:r>
            </a:p>
            <a:p>
              <a:r>
                <a:rPr lang="en-US" sz="1200" dirty="0"/>
                <a:t>for ~1 </a:t>
              </a:r>
              <a:r>
                <a:rPr lang="en-US" sz="1200" dirty="0" err="1"/>
                <a:t>fm</a:t>
              </a:r>
              <a:r>
                <a:rPr lang="en-US" sz="1200" dirty="0"/>
                <a:t> system</a:t>
              </a:r>
            </a:p>
          </p:txBody>
        </p:sp>
      </p:grpSp>
    </p:spTree>
    <p:extLst>
      <p:ext uri="{BB962C8B-B14F-4D97-AF65-F5344CB8AC3E}">
        <p14:creationId xmlns:p14="http://schemas.microsoft.com/office/powerpoint/2010/main" val="2801212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36F9-7D24-8F4A-84DB-A5E921253564}"/>
              </a:ext>
            </a:extLst>
          </p:cNvPr>
          <p:cNvSpPr>
            <a:spLocks noGrp="1"/>
          </p:cNvSpPr>
          <p:nvPr>
            <p:ph type="title"/>
          </p:nvPr>
        </p:nvSpPr>
        <p:spPr/>
        <p:txBody>
          <a:bodyPr>
            <a:normAutofit fontScale="90000"/>
          </a:bodyPr>
          <a:lstStyle/>
          <a:p>
            <a:r>
              <a:rPr lang="en-US" dirty="0"/>
              <a:t>Does Finite Size Affect </a:t>
            </a:r>
            <a:r>
              <a:rPr lang="en-US" dirty="0" err="1"/>
              <a:t>Thermodyn</a:t>
            </a:r>
            <a:r>
              <a:rPr lang="en-US" dirty="0"/>
              <a:t>.?</a:t>
            </a:r>
          </a:p>
        </p:txBody>
      </p:sp>
      <p:sp>
        <p:nvSpPr>
          <p:cNvPr id="3" name="Content Placeholder 2">
            <a:extLst>
              <a:ext uri="{FF2B5EF4-FFF2-40B4-BE49-F238E27FC236}">
                <a16:creationId xmlns:a16="http://schemas.microsoft.com/office/drawing/2014/main" id="{F3B227E2-651B-B843-895C-071B6B695F5C}"/>
              </a:ext>
            </a:extLst>
          </p:cNvPr>
          <p:cNvSpPr>
            <a:spLocks noGrp="1"/>
          </p:cNvSpPr>
          <p:nvPr>
            <p:ph idx="1"/>
          </p:nvPr>
        </p:nvSpPr>
        <p:spPr/>
        <p:txBody>
          <a:bodyPr/>
          <a:lstStyle/>
          <a:p>
            <a:r>
              <a:rPr lang="en-US" dirty="0"/>
              <a:t>Provocative qualitative T dependence:</a:t>
            </a:r>
          </a:p>
        </p:txBody>
      </p:sp>
      <p:sp>
        <p:nvSpPr>
          <p:cNvPr id="4" name="Date Placeholder 3">
            <a:extLst>
              <a:ext uri="{FF2B5EF4-FFF2-40B4-BE49-F238E27FC236}">
                <a16:creationId xmlns:a16="http://schemas.microsoft.com/office/drawing/2014/main" id="{B6AE051C-B090-E741-8939-BB3E1A577640}"/>
              </a:ext>
            </a:extLst>
          </p:cNvPr>
          <p:cNvSpPr>
            <a:spLocks noGrp="1"/>
          </p:cNvSpPr>
          <p:nvPr>
            <p:ph type="dt" sz="half" idx="10"/>
          </p:nvPr>
        </p:nvSpPr>
        <p:spPr/>
        <p:txBody>
          <a:bodyPr/>
          <a:lstStyle/>
          <a:p>
            <a:fld id="{85C25C27-0DBE-9E48-A6FD-C8177497DEEE}" type="datetime1">
              <a:rPr lang="en-US" smtClean="0"/>
              <a:t>3/28/23</a:t>
            </a:fld>
            <a:endParaRPr lang="en-US"/>
          </a:p>
        </p:txBody>
      </p:sp>
      <p:sp>
        <p:nvSpPr>
          <p:cNvPr id="5" name="Footer Placeholder 4">
            <a:extLst>
              <a:ext uri="{FF2B5EF4-FFF2-40B4-BE49-F238E27FC236}">
                <a16:creationId xmlns:a16="http://schemas.microsoft.com/office/drawing/2014/main" id="{CB801598-B7BC-2B4D-9121-44C3F6B6CA7D}"/>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8E8A7C86-B7FD-0C4D-9746-51085AF5A5CC}"/>
              </a:ext>
            </a:extLst>
          </p:cNvPr>
          <p:cNvSpPr>
            <a:spLocks noGrp="1"/>
          </p:cNvSpPr>
          <p:nvPr>
            <p:ph type="sldNum" sz="quarter" idx="12"/>
          </p:nvPr>
        </p:nvSpPr>
        <p:spPr/>
        <p:txBody>
          <a:bodyPr/>
          <a:lstStyle/>
          <a:p>
            <a:fld id="{B00B5BCB-DCF7-4CB6-B569-5FAD0D0113E3}" type="slidenum">
              <a:rPr lang="en-US" smtClean="0"/>
              <a:pPr/>
              <a:t>14</a:t>
            </a:fld>
            <a:endParaRPr lang="en-US"/>
          </a:p>
        </p:txBody>
      </p:sp>
      <p:pic>
        <p:nvPicPr>
          <p:cNvPr id="8" name="Picture 7">
            <a:extLst>
              <a:ext uri="{FF2B5EF4-FFF2-40B4-BE49-F238E27FC236}">
                <a16:creationId xmlns:a16="http://schemas.microsoft.com/office/drawing/2014/main" id="{FD4F5E99-972B-E94C-A7B9-36E76350729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41" y="2419908"/>
            <a:ext cx="4703359" cy="2941893"/>
          </a:xfrm>
          <a:prstGeom prst="rect">
            <a:avLst/>
          </a:prstGeom>
        </p:spPr>
      </p:pic>
      <p:sp>
        <p:nvSpPr>
          <p:cNvPr id="9" name="TextBox 8">
            <a:extLst>
              <a:ext uri="{FF2B5EF4-FFF2-40B4-BE49-F238E27FC236}">
                <a16:creationId xmlns:a16="http://schemas.microsoft.com/office/drawing/2014/main" id="{BC2D2514-B30C-BC4E-9D6D-74C88289C9AF}"/>
              </a:ext>
            </a:extLst>
          </p:cNvPr>
          <p:cNvSpPr txBox="1"/>
          <p:nvPr/>
        </p:nvSpPr>
        <p:spPr>
          <a:xfrm>
            <a:off x="641413" y="5361564"/>
            <a:ext cx="3189399" cy="276999"/>
          </a:xfrm>
          <a:prstGeom prst="rect">
            <a:avLst/>
          </a:prstGeom>
          <a:noFill/>
        </p:spPr>
        <p:txBody>
          <a:bodyPr wrap="none" rtlCol="0">
            <a:spAutoFit/>
          </a:bodyPr>
          <a:lstStyle/>
          <a:p>
            <a:r>
              <a:rPr lang="en-US" sz="1200" dirty="0" err="1"/>
              <a:t>Mogliacci</a:t>
            </a:r>
            <a:r>
              <a:rPr lang="en-US" sz="1200" dirty="0"/>
              <a:t>, </a:t>
            </a:r>
            <a:r>
              <a:rPr lang="en-US" sz="1200" dirty="0" err="1"/>
              <a:t>Kolbé</a:t>
            </a:r>
            <a:r>
              <a:rPr lang="en-US" sz="1200" dirty="0"/>
              <a:t>, and WAH, PRD102 (2020)</a:t>
            </a:r>
          </a:p>
        </p:txBody>
      </p:sp>
      <p:pic>
        <p:nvPicPr>
          <p:cNvPr id="14" name="Picture 13">
            <a:extLst>
              <a:ext uri="{FF2B5EF4-FFF2-40B4-BE49-F238E27FC236}">
                <a16:creationId xmlns:a16="http://schemas.microsoft.com/office/drawing/2014/main" id="{D28DFDA4-9764-EA42-82CB-48FF00F93B1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2190513"/>
            <a:ext cx="4681294" cy="3448050"/>
          </a:xfrm>
          <a:prstGeom prst="rect">
            <a:avLst/>
          </a:prstGeom>
        </p:spPr>
      </p:pic>
      <p:sp>
        <p:nvSpPr>
          <p:cNvPr id="15" name="TextBox 14">
            <a:extLst>
              <a:ext uri="{FF2B5EF4-FFF2-40B4-BE49-F238E27FC236}">
                <a16:creationId xmlns:a16="http://schemas.microsoft.com/office/drawing/2014/main" id="{B7597656-AE7C-E64F-8A22-028AC6C7EDFE}"/>
              </a:ext>
            </a:extLst>
          </p:cNvPr>
          <p:cNvSpPr txBox="1"/>
          <p:nvPr/>
        </p:nvSpPr>
        <p:spPr>
          <a:xfrm>
            <a:off x="5943600" y="5666601"/>
            <a:ext cx="2286000" cy="276999"/>
          </a:xfrm>
          <a:prstGeom prst="rect">
            <a:avLst/>
          </a:prstGeom>
          <a:noFill/>
        </p:spPr>
        <p:txBody>
          <a:bodyPr wrap="square" rtlCol="0">
            <a:spAutoFit/>
          </a:bodyPr>
          <a:lstStyle/>
          <a:p>
            <a:r>
              <a:rPr lang="en-US" sz="1200" dirty="0" err="1"/>
              <a:t>Borsanyi</a:t>
            </a:r>
            <a:r>
              <a:rPr lang="en-US" sz="1200" dirty="0"/>
              <a:t> et al., PLB730 (2014)</a:t>
            </a:r>
          </a:p>
        </p:txBody>
      </p:sp>
    </p:spTree>
    <p:extLst>
      <p:ext uri="{BB962C8B-B14F-4D97-AF65-F5344CB8AC3E}">
        <p14:creationId xmlns:p14="http://schemas.microsoft.com/office/powerpoint/2010/main" val="2779527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4CF7-7334-5F44-9900-1C8247441383}"/>
              </a:ext>
            </a:extLst>
          </p:cNvPr>
          <p:cNvSpPr>
            <a:spLocks noGrp="1"/>
          </p:cNvSpPr>
          <p:nvPr>
            <p:ph type="title"/>
          </p:nvPr>
        </p:nvSpPr>
        <p:spPr/>
        <p:txBody>
          <a:bodyPr/>
          <a:lstStyle/>
          <a:p>
            <a:r>
              <a:rPr lang="en-US" dirty="0"/>
              <a:t>FS Effects in Quenched QCD</a:t>
            </a:r>
          </a:p>
        </p:txBody>
      </p:sp>
      <p:sp>
        <p:nvSpPr>
          <p:cNvPr id="3" name="Content Placeholder 2">
            <a:extLst>
              <a:ext uri="{FF2B5EF4-FFF2-40B4-BE49-F238E27FC236}">
                <a16:creationId xmlns:a16="http://schemas.microsoft.com/office/drawing/2014/main" id="{0DBEC2D7-2FDA-3641-9515-E290DF75C273}"/>
              </a:ext>
            </a:extLst>
          </p:cNvPr>
          <p:cNvSpPr>
            <a:spLocks noGrp="1"/>
          </p:cNvSpPr>
          <p:nvPr>
            <p:ph idx="1"/>
          </p:nvPr>
        </p:nvSpPr>
        <p:spPr>
          <a:xfrm>
            <a:off x="457200" y="990599"/>
            <a:ext cx="8229600" cy="5402325"/>
          </a:xfrm>
        </p:spPr>
        <p:txBody>
          <a:bodyPr>
            <a:normAutofit/>
          </a:bodyPr>
          <a:lstStyle/>
          <a:p>
            <a:r>
              <a:rPr lang="en-US" dirty="0"/>
              <a:t>Thermodynamic quantities on anisotropic lattice with periodic boundary conditions</a:t>
            </a:r>
          </a:p>
          <a:p>
            <a:endParaRPr lang="en-US" dirty="0"/>
          </a:p>
          <a:p>
            <a:endParaRPr lang="en-US" dirty="0"/>
          </a:p>
          <a:p>
            <a:endParaRPr lang="en-US" dirty="0"/>
          </a:p>
          <a:p>
            <a:endParaRPr lang="en-US" dirty="0"/>
          </a:p>
          <a:p>
            <a:pPr lvl="1"/>
            <a:endParaRPr lang="en-US" dirty="0"/>
          </a:p>
          <a:p>
            <a:pPr lvl="1"/>
            <a:endParaRPr lang="en-US" dirty="0"/>
          </a:p>
          <a:p>
            <a:pPr lvl="1"/>
            <a:r>
              <a:rPr lang="en-US" dirty="0"/>
              <a:t>Reduction of p, e with T*L qualitatively similar to free, massless scalar theory</a:t>
            </a:r>
          </a:p>
        </p:txBody>
      </p:sp>
      <p:sp>
        <p:nvSpPr>
          <p:cNvPr id="4" name="Date Placeholder 3">
            <a:extLst>
              <a:ext uri="{FF2B5EF4-FFF2-40B4-BE49-F238E27FC236}">
                <a16:creationId xmlns:a16="http://schemas.microsoft.com/office/drawing/2014/main" id="{4A8C391A-90F6-664F-9E54-72BDE28CC083}"/>
              </a:ext>
            </a:extLst>
          </p:cNvPr>
          <p:cNvSpPr>
            <a:spLocks noGrp="1"/>
          </p:cNvSpPr>
          <p:nvPr>
            <p:ph type="dt" sz="half" idx="10"/>
          </p:nvPr>
        </p:nvSpPr>
        <p:spPr/>
        <p:txBody>
          <a:bodyPr/>
          <a:lstStyle/>
          <a:p>
            <a:fld id="{F880C657-B614-074B-A607-82F978B22E0C}" type="datetime1">
              <a:rPr lang="en-US" smtClean="0"/>
              <a:t>3/28/23</a:t>
            </a:fld>
            <a:endParaRPr lang="en-US"/>
          </a:p>
        </p:txBody>
      </p:sp>
      <p:sp>
        <p:nvSpPr>
          <p:cNvPr id="5" name="Footer Placeholder 4">
            <a:extLst>
              <a:ext uri="{FF2B5EF4-FFF2-40B4-BE49-F238E27FC236}">
                <a16:creationId xmlns:a16="http://schemas.microsoft.com/office/drawing/2014/main" id="{60F57F74-2705-D84D-AD36-2A3F6E375CEF}"/>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31660C8A-887C-9B41-BD26-784D38898DE3}"/>
              </a:ext>
            </a:extLst>
          </p:cNvPr>
          <p:cNvSpPr>
            <a:spLocks noGrp="1"/>
          </p:cNvSpPr>
          <p:nvPr>
            <p:ph type="sldNum" sz="quarter" idx="12"/>
          </p:nvPr>
        </p:nvSpPr>
        <p:spPr/>
        <p:txBody>
          <a:bodyPr/>
          <a:lstStyle/>
          <a:p>
            <a:fld id="{B00B5BCB-DCF7-4CB6-B569-5FAD0D0113E3}" type="slidenum">
              <a:rPr lang="en-US" smtClean="0"/>
              <a:pPr/>
              <a:t>15</a:t>
            </a:fld>
            <a:endParaRPr lang="en-US"/>
          </a:p>
        </p:txBody>
      </p:sp>
      <p:grpSp>
        <p:nvGrpSpPr>
          <p:cNvPr id="12" name="Group 11">
            <a:extLst>
              <a:ext uri="{FF2B5EF4-FFF2-40B4-BE49-F238E27FC236}">
                <a16:creationId xmlns:a16="http://schemas.microsoft.com/office/drawing/2014/main" id="{79AD6877-B37A-C344-A261-A594282E89B7}"/>
              </a:ext>
            </a:extLst>
          </p:cNvPr>
          <p:cNvGrpSpPr/>
          <p:nvPr/>
        </p:nvGrpSpPr>
        <p:grpSpPr>
          <a:xfrm>
            <a:off x="-38099" y="2168970"/>
            <a:ext cx="9120017" cy="3241230"/>
            <a:chOff x="-38099" y="1940370"/>
            <a:chExt cx="9120017" cy="3241230"/>
          </a:xfrm>
        </p:grpSpPr>
        <p:pic>
          <p:nvPicPr>
            <p:cNvPr id="8" name="Picture 7">
              <a:extLst>
                <a:ext uri="{FF2B5EF4-FFF2-40B4-BE49-F238E27FC236}">
                  <a16:creationId xmlns:a16="http://schemas.microsoft.com/office/drawing/2014/main" id="{AEBD6EC9-C069-FF4E-93D1-AA862ADD5AD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099" y="1940371"/>
              <a:ext cx="4571999" cy="2977257"/>
            </a:xfrm>
            <a:prstGeom prst="rect">
              <a:avLst/>
            </a:prstGeom>
          </p:spPr>
        </p:pic>
        <p:pic>
          <p:nvPicPr>
            <p:cNvPr id="10" name="Picture 9">
              <a:extLst>
                <a:ext uri="{FF2B5EF4-FFF2-40B4-BE49-F238E27FC236}">
                  <a16:creationId xmlns:a16="http://schemas.microsoft.com/office/drawing/2014/main" id="{7619C457-FA4D-4847-8934-38B7574C254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9919" y="1940370"/>
              <a:ext cx="4571999" cy="3006921"/>
            </a:xfrm>
            <a:prstGeom prst="rect">
              <a:avLst/>
            </a:prstGeom>
          </p:spPr>
        </p:pic>
        <p:sp>
          <p:nvSpPr>
            <p:cNvPr id="11" name="TextBox 10">
              <a:extLst>
                <a:ext uri="{FF2B5EF4-FFF2-40B4-BE49-F238E27FC236}">
                  <a16:creationId xmlns:a16="http://schemas.microsoft.com/office/drawing/2014/main" id="{A8722A09-5AFF-E54F-8114-884BBCE5D89B}"/>
                </a:ext>
              </a:extLst>
            </p:cNvPr>
            <p:cNvSpPr txBox="1"/>
            <p:nvPr/>
          </p:nvSpPr>
          <p:spPr>
            <a:xfrm>
              <a:off x="2816433" y="4904601"/>
              <a:ext cx="3812967" cy="276999"/>
            </a:xfrm>
            <a:prstGeom prst="rect">
              <a:avLst/>
            </a:prstGeom>
            <a:noFill/>
          </p:spPr>
          <p:txBody>
            <a:bodyPr wrap="none" rtlCol="0">
              <a:spAutoFit/>
            </a:bodyPr>
            <a:lstStyle/>
            <a:p>
              <a:r>
                <a:rPr lang="en-US" sz="1200" dirty="0"/>
                <a:t>Kitazawa, </a:t>
              </a:r>
              <a:r>
                <a:rPr lang="en-US" sz="1200" dirty="0" err="1"/>
                <a:t>Mogliacci</a:t>
              </a:r>
              <a:r>
                <a:rPr lang="en-US" sz="1200" dirty="0"/>
                <a:t>, </a:t>
              </a:r>
              <a:r>
                <a:rPr lang="en-US" sz="1200" dirty="0" err="1"/>
                <a:t>Kolbé</a:t>
              </a:r>
              <a:r>
                <a:rPr lang="en-US" sz="1200" dirty="0"/>
                <a:t>, and WAH, PRD99 (2019)</a:t>
              </a:r>
            </a:p>
          </p:txBody>
        </p:sp>
      </p:grpSp>
    </p:spTree>
    <p:extLst>
      <p:ext uri="{BB962C8B-B14F-4D97-AF65-F5344CB8AC3E}">
        <p14:creationId xmlns:p14="http://schemas.microsoft.com/office/powerpoint/2010/main" val="1111159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7FD2-4E11-3848-9F52-B7FD8BA81C1D}"/>
              </a:ext>
            </a:extLst>
          </p:cNvPr>
          <p:cNvSpPr>
            <a:spLocks noGrp="1"/>
          </p:cNvSpPr>
          <p:nvPr>
            <p:ph type="title"/>
          </p:nvPr>
        </p:nvSpPr>
        <p:spPr>
          <a:xfrm>
            <a:off x="0" y="0"/>
            <a:ext cx="9144000" cy="1143000"/>
          </a:xfrm>
        </p:spPr>
        <p:txBody>
          <a:bodyPr/>
          <a:lstStyle/>
          <a:p>
            <a:r>
              <a:rPr lang="en-US" dirty="0"/>
              <a:t>What about Trace Anomaly </a:t>
            </a:r>
            <a:r>
              <a:rPr lang="en-US" dirty="0">
                <a:latin typeface="Symbol" pitchFamily="2" charset="2"/>
              </a:rPr>
              <a:t>D</a:t>
            </a:r>
            <a:r>
              <a:rPr lang="en-US" dirty="0">
                <a:latin typeface="+mn-lt"/>
              </a:rPr>
              <a:t>?</a:t>
            </a:r>
          </a:p>
        </p:txBody>
      </p:sp>
      <p:sp>
        <p:nvSpPr>
          <p:cNvPr id="3" name="Content Placeholder 2">
            <a:extLst>
              <a:ext uri="{FF2B5EF4-FFF2-40B4-BE49-F238E27FC236}">
                <a16:creationId xmlns:a16="http://schemas.microsoft.com/office/drawing/2014/main" id="{E1FB8543-8E86-454D-BE88-5B65C332FFED}"/>
              </a:ext>
            </a:extLst>
          </p:cNvPr>
          <p:cNvSpPr>
            <a:spLocks noGrp="1"/>
          </p:cNvSpPr>
          <p:nvPr>
            <p:ph idx="1"/>
          </p:nvPr>
        </p:nvSpPr>
        <p:spPr>
          <a:xfrm>
            <a:off x="457200" y="990600"/>
            <a:ext cx="8229600" cy="5767450"/>
          </a:xfrm>
        </p:spPr>
        <p:txBody>
          <a:bodyPr>
            <a:normAutofit fontScale="92500" lnSpcReduction="20000"/>
          </a:bodyPr>
          <a:lstStyle/>
          <a:p>
            <a:r>
              <a:rPr lang="en-US" dirty="0">
                <a:latin typeface="Symbol" pitchFamily="2" charset="2"/>
              </a:rPr>
              <a:t>D</a:t>
            </a:r>
            <a:r>
              <a:rPr lang="en-US" dirty="0"/>
              <a:t> =&gt; c</a:t>
            </a:r>
            <a:r>
              <a:rPr lang="en-US" baseline="-25000" dirty="0"/>
              <a:t>s</a:t>
            </a:r>
            <a:r>
              <a:rPr lang="en-US" dirty="0"/>
              <a:t> =&gt; </a:t>
            </a:r>
            <a:r>
              <a:rPr lang="en-US" dirty="0">
                <a:latin typeface="Symbol" pitchFamily="2" charset="2"/>
              </a:rPr>
              <a:t>h</a:t>
            </a:r>
            <a:r>
              <a:rPr lang="en-US" dirty="0"/>
              <a:t>/s</a:t>
            </a:r>
            <a:endParaRPr lang="en-US" baseline="-25000" dirty="0"/>
          </a:p>
          <a:p>
            <a:r>
              <a:rPr lang="en-US" dirty="0"/>
              <a:t>From lattice QCD: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Decreasing system size:</a:t>
            </a:r>
          </a:p>
          <a:p>
            <a:pPr lvl="2"/>
            <a:r>
              <a:rPr lang="en-US" dirty="0"/>
              <a:t>decreases </a:t>
            </a:r>
            <a:r>
              <a:rPr lang="en-US" dirty="0">
                <a:latin typeface="Symbol" pitchFamily="2" charset="2"/>
              </a:rPr>
              <a:t>D</a:t>
            </a:r>
          </a:p>
          <a:p>
            <a:pPr lvl="2"/>
            <a:r>
              <a:rPr lang="en-US" dirty="0"/>
              <a:t>washes out phase transition</a:t>
            </a:r>
          </a:p>
          <a:p>
            <a:endParaRPr lang="en-US" dirty="0"/>
          </a:p>
        </p:txBody>
      </p:sp>
      <p:sp>
        <p:nvSpPr>
          <p:cNvPr id="4" name="Date Placeholder 3">
            <a:extLst>
              <a:ext uri="{FF2B5EF4-FFF2-40B4-BE49-F238E27FC236}">
                <a16:creationId xmlns:a16="http://schemas.microsoft.com/office/drawing/2014/main" id="{9F6EAFF5-E068-814F-BEDC-E4390F6CEBD4}"/>
              </a:ext>
            </a:extLst>
          </p:cNvPr>
          <p:cNvSpPr>
            <a:spLocks noGrp="1"/>
          </p:cNvSpPr>
          <p:nvPr>
            <p:ph type="dt" sz="half" idx="10"/>
          </p:nvPr>
        </p:nvSpPr>
        <p:spPr/>
        <p:txBody>
          <a:bodyPr/>
          <a:lstStyle/>
          <a:p>
            <a:fld id="{000501C5-AB94-8942-8BC5-49BC9924363C}" type="datetime1">
              <a:rPr lang="en-US" smtClean="0"/>
              <a:t>3/28/23</a:t>
            </a:fld>
            <a:endParaRPr lang="en-US"/>
          </a:p>
        </p:txBody>
      </p:sp>
      <p:sp>
        <p:nvSpPr>
          <p:cNvPr id="5" name="Footer Placeholder 4">
            <a:extLst>
              <a:ext uri="{FF2B5EF4-FFF2-40B4-BE49-F238E27FC236}">
                <a16:creationId xmlns:a16="http://schemas.microsoft.com/office/drawing/2014/main" id="{9AD63973-F437-C645-A05E-6EF544DE96B8}"/>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5BE5CC2F-AFAC-2749-A05F-4A4051E58CF6}"/>
              </a:ext>
            </a:extLst>
          </p:cNvPr>
          <p:cNvSpPr>
            <a:spLocks noGrp="1"/>
          </p:cNvSpPr>
          <p:nvPr>
            <p:ph type="sldNum" sz="quarter" idx="12"/>
          </p:nvPr>
        </p:nvSpPr>
        <p:spPr/>
        <p:txBody>
          <a:bodyPr/>
          <a:lstStyle/>
          <a:p>
            <a:fld id="{B00B5BCB-DCF7-4CB6-B569-5FAD0D0113E3}" type="slidenum">
              <a:rPr lang="en-US" smtClean="0"/>
              <a:pPr/>
              <a:t>16</a:t>
            </a:fld>
            <a:endParaRPr lang="en-US"/>
          </a:p>
        </p:txBody>
      </p:sp>
      <p:grpSp>
        <p:nvGrpSpPr>
          <p:cNvPr id="7" name="Group 6">
            <a:extLst>
              <a:ext uri="{FF2B5EF4-FFF2-40B4-BE49-F238E27FC236}">
                <a16:creationId xmlns:a16="http://schemas.microsoft.com/office/drawing/2014/main" id="{81B663B2-3729-1240-9028-ED2C4CC6C062}"/>
              </a:ext>
            </a:extLst>
          </p:cNvPr>
          <p:cNvGrpSpPr/>
          <p:nvPr/>
        </p:nvGrpSpPr>
        <p:grpSpPr>
          <a:xfrm>
            <a:off x="762000" y="1864792"/>
            <a:ext cx="7663199" cy="3850208"/>
            <a:chOff x="762000" y="998791"/>
            <a:chExt cx="7663199" cy="3850208"/>
          </a:xfrm>
        </p:grpSpPr>
        <p:pic>
          <p:nvPicPr>
            <p:cNvPr id="8" name="Picture 7">
              <a:extLst>
                <a:ext uri="{FF2B5EF4-FFF2-40B4-BE49-F238E27FC236}">
                  <a16:creationId xmlns:a16="http://schemas.microsoft.com/office/drawing/2014/main" id="{4F146587-13C7-D04C-A2F9-5C00554EFC9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998791"/>
              <a:ext cx="5940941" cy="3850208"/>
            </a:xfrm>
            <a:prstGeom prst="rect">
              <a:avLst/>
            </a:prstGeom>
          </p:spPr>
        </p:pic>
        <p:sp>
          <p:nvSpPr>
            <p:cNvPr id="9" name="TextBox 8">
              <a:extLst>
                <a:ext uri="{FF2B5EF4-FFF2-40B4-BE49-F238E27FC236}">
                  <a16:creationId xmlns:a16="http://schemas.microsoft.com/office/drawing/2014/main" id="{EF36F8E7-5BFD-2A4E-B608-DDE8233DE6D1}"/>
                </a:ext>
              </a:extLst>
            </p:cNvPr>
            <p:cNvSpPr txBox="1"/>
            <p:nvPr/>
          </p:nvSpPr>
          <p:spPr>
            <a:xfrm>
              <a:off x="5738996" y="4544199"/>
              <a:ext cx="2338204" cy="276999"/>
            </a:xfrm>
            <a:prstGeom prst="rect">
              <a:avLst/>
            </a:prstGeom>
            <a:noFill/>
          </p:spPr>
          <p:txBody>
            <a:bodyPr wrap="none" rtlCol="0">
              <a:spAutoFit/>
            </a:bodyPr>
            <a:lstStyle/>
            <a:p>
              <a:r>
                <a:rPr lang="en-US" sz="1200" dirty="0"/>
                <a:t>WAH and Rothkopf, </a:t>
              </a:r>
              <a:r>
                <a:rPr lang="en-US" sz="1200" i="1" dirty="0"/>
                <a:t>in progress</a:t>
              </a:r>
            </a:p>
          </p:txBody>
        </p:sp>
        <p:sp>
          <p:nvSpPr>
            <p:cNvPr id="10" name="TextBox 9">
              <a:extLst>
                <a:ext uri="{FF2B5EF4-FFF2-40B4-BE49-F238E27FC236}">
                  <a16:creationId xmlns:a16="http://schemas.microsoft.com/office/drawing/2014/main" id="{DE02B0F3-E943-A744-937E-D0A7E2D05DD5}"/>
                </a:ext>
              </a:extLst>
            </p:cNvPr>
            <p:cNvSpPr txBox="1"/>
            <p:nvPr/>
          </p:nvSpPr>
          <p:spPr>
            <a:xfrm>
              <a:off x="6781800" y="1411069"/>
              <a:ext cx="1643399" cy="584775"/>
            </a:xfrm>
            <a:prstGeom prst="rect">
              <a:avLst/>
            </a:prstGeom>
            <a:noFill/>
          </p:spPr>
          <p:txBody>
            <a:bodyPr wrap="none" rtlCol="0">
              <a:spAutoFit/>
            </a:bodyPr>
            <a:lstStyle/>
            <a:p>
              <a:r>
                <a:rPr lang="en-US" sz="1600" dirty="0"/>
                <a:t>Quenched QCD</a:t>
              </a:r>
            </a:p>
            <a:p>
              <a:r>
                <a:rPr lang="en-US" sz="1600" dirty="0"/>
                <a:t>Periodic BCs</a:t>
              </a:r>
            </a:p>
          </p:txBody>
        </p:sp>
        <p:sp>
          <p:nvSpPr>
            <p:cNvPr id="11" name="TextBox 10">
              <a:extLst>
                <a:ext uri="{FF2B5EF4-FFF2-40B4-BE49-F238E27FC236}">
                  <a16:creationId xmlns:a16="http://schemas.microsoft.com/office/drawing/2014/main" id="{6BFAC563-6241-004E-80E2-191BAFCDD83E}"/>
                </a:ext>
              </a:extLst>
            </p:cNvPr>
            <p:cNvSpPr txBox="1"/>
            <p:nvPr/>
          </p:nvSpPr>
          <p:spPr>
            <a:xfrm rot="2286217">
              <a:off x="4754449" y="1817003"/>
              <a:ext cx="2117054" cy="430887"/>
            </a:xfrm>
            <a:prstGeom prst="rect">
              <a:avLst/>
            </a:prstGeom>
            <a:noFill/>
          </p:spPr>
          <p:txBody>
            <a:bodyPr wrap="none" rtlCol="0">
              <a:spAutoFit/>
            </a:bodyPr>
            <a:lstStyle/>
            <a:p>
              <a:r>
                <a:rPr lang="en-US" sz="2200" b="1" u="sng" dirty="0">
                  <a:solidFill>
                    <a:srgbClr val="FF0000"/>
                  </a:solidFill>
                </a:rPr>
                <a:t>PRELIMINARY</a:t>
              </a:r>
            </a:p>
          </p:txBody>
        </p:sp>
      </p:grpSp>
    </p:spTree>
    <p:extLst>
      <p:ext uri="{BB962C8B-B14F-4D97-AF65-F5344CB8AC3E}">
        <p14:creationId xmlns:p14="http://schemas.microsoft.com/office/powerpoint/2010/main" val="54104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6F6D-CD80-EF4F-B1B4-79C9F1D55CB2}"/>
              </a:ext>
            </a:extLst>
          </p:cNvPr>
          <p:cNvSpPr>
            <a:spLocks noGrp="1"/>
          </p:cNvSpPr>
          <p:nvPr>
            <p:ph type="title"/>
          </p:nvPr>
        </p:nvSpPr>
        <p:spPr/>
        <p:txBody>
          <a:bodyPr/>
          <a:lstStyle/>
          <a:p>
            <a:r>
              <a:rPr lang="en-US" dirty="0"/>
              <a:t>Analytic Results for </a:t>
            </a:r>
            <a:r>
              <a:rPr lang="en-US" dirty="0">
                <a:latin typeface="Symbol" pitchFamily="2" charset="2"/>
              </a:rPr>
              <a:t>D</a:t>
            </a:r>
            <a:endParaRPr lang="en-US" dirty="0"/>
          </a:p>
        </p:txBody>
      </p:sp>
      <p:sp>
        <p:nvSpPr>
          <p:cNvPr id="3" name="Content Placeholder 2">
            <a:extLst>
              <a:ext uri="{FF2B5EF4-FFF2-40B4-BE49-F238E27FC236}">
                <a16:creationId xmlns:a16="http://schemas.microsoft.com/office/drawing/2014/main" id="{D09DAAD3-66BF-2B43-BFF1-BAD13E841539}"/>
              </a:ext>
            </a:extLst>
          </p:cNvPr>
          <p:cNvSpPr>
            <a:spLocks noGrp="1"/>
          </p:cNvSpPr>
          <p:nvPr>
            <p:ph idx="1"/>
          </p:nvPr>
        </p:nvSpPr>
        <p:spPr>
          <a:xfrm>
            <a:off x="76200" y="1143000"/>
            <a:ext cx="9220200" cy="5462650"/>
          </a:xfrm>
        </p:spPr>
        <p:txBody>
          <a:bodyPr>
            <a:normAutofit/>
          </a:bodyPr>
          <a:lstStyle/>
          <a:p>
            <a:r>
              <a:rPr lang="en-US" dirty="0">
                <a:latin typeface="Symbol" pitchFamily="2" charset="2"/>
              </a:rPr>
              <a:t>D</a:t>
            </a:r>
            <a:r>
              <a:rPr lang="en-US" dirty="0">
                <a:latin typeface="+mj-lt"/>
              </a:rPr>
              <a:t> = 0 for massless, free scalar theory</a:t>
            </a:r>
            <a:endParaRPr lang="en-US" baseline="30000" dirty="0">
              <a:latin typeface="+mj-lt"/>
            </a:endParaRPr>
          </a:p>
          <a:p>
            <a:pPr lvl="1"/>
            <a:r>
              <a:rPr lang="en-US" dirty="0">
                <a:latin typeface="+mj-lt"/>
              </a:rPr>
              <a:t>Even when in a box!</a:t>
            </a:r>
          </a:p>
          <a:p>
            <a:r>
              <a:rPr lang="en-US" dirty="0">
                <a:latin typeface="Symbol" pitchFamily="2" charset="2"/>
              </a:rPr>
              <a:t>D</a:t>
            </a:r>
            <a:r>
              <a:rPr lang="en-US" dirty="0"/>
              <a:t> = 0 for HTL QCD</a:t>
            </a:r>
          </a:p>
          <a:p>
            <a:pPr lvl="1"/>
            <a:r>
              <a:rPr lang="en-US" dirty="0"/>
              <a:t>Even to g</a:t>
            </a:r>
            <a:r>
              <a:rPr lang="en-US" baseline="30000" dirty="0"/>
              <a:t>5</a:t>
            </a:r>
            <a:r>
              <a:rPr lang="en-US" dirty="0"/>
              <a:t>!</a:t>
            </a:r>
            <a:endParaRPr lang="en-US" baseline="30000" dirty="0"/>
          </a:p>
          <a:p>
            <a:r>
              <a:rPr lang="en-US" dirty="0">
                <a:latin typeface="Symbol" pitchFamily="2" charset="2"/>
              </a:rPr>
              <a:t>D</a:t>
            </a:r>
            <a:r>
              <a:rPr lang="en-US" dirty="0"/>
              <a:t> != 0 </a:t>
            </a:r>
            <a:r>
              <a:rPr lang="en-US" i="1" dirty="0"/>
              <a:t>only</a:t>
            </a:r>
            <a:r>
              <a:rPr lang="en-US" dirty="0"/>
              <a:t> when</a:t>
            </a:r>
            <a:br>
              <a:rPr lang="en-US" dirty="0"/>
            </a:br>
            <a:r>
              <a:rPr lang="en-US" dirty="0"/>
              <a:t>coupling runs</a:t>
            </a:r>
          </a:p>
          <a:p>
            <a:r>
              <a:rPr lang="en-US" dirty="0"/>
              <a:t>Estimate: use HTL</a:t>
            </a:r>
            <a:br>
              <a:rPr lang="en-US" dirty="0"/>
            </a:br>
            <a:r>
              <a:rPr lang="en-US" dirty="0"/>
              <a:t>QCD with lattice </a:t>
            </a:r>
            <a:br>
              <a:rPr lang="en-US" dirty="0"/>
            </a:br>
            <a:r>
              <a:rPr lang="en-US" dirty="0"/>
              <a:t>scalar running coupling</a:t>
            </a:r>
          </a:p>
          <a:p>
            <a:pPr lvl="1"/>
            <a:r>
              <a:rPr lang="en-US" dirty="0">
                <a:latin typeface="Symbol" pitchFamily="2" charset="2"/>
              </a:rPr>
              <a:t>l</a:t>
            </a:r>
            <a:r>
              <a:rPr lang="en-US" dirty="0"/>
              <a:t> decreases and </a:t>
            </a:r>
            <a:r>
              <a:rPr lang="en-US" dirty="0">
                <a:latin typeface="Symbol" pitchFamily="2" charset="2"/>
              </a:rPr>
              <a:t>D</a:t>
            </a:r>
            <a:r>
              <a:rPr lang="en-US" dirty="0"/>
              <a:t> </a:t>
            </a:r>
            <a:r>
              <a:rPr lang="en-US" i="1" dirty="0"/>
              <a:t>significantly</a:t>
            </a:r>
            <a:r>
              <a:rPr lang="en-US" dirty="0"/>
              <a:t> decreases from F.S.</a:t>
            </a:r>
          </a:p>
        </p:txBody>
      </p:sp>
      <p:sp>
        <p:nvSpPr>
          <p:cNvPr id="4" name="Date Placeholder 3">
            <a:extLst>
              <a:ext uri="{FF2B5EF4-FFF2-40B4-BE49-F238E27FC236}">
                <a16:creationId xmlns:a16="http://schemas.microsoft.com/office/drawing/2014/main" id="{4B67495D-264E-F640-B613-707CE66A426F}"/>
              </a:ext>
            </a:extLst>
          </p:cNvPr>
          <p:cNvSpPr>
            <a:spLocks noGrp="1"/>
          </p:cNvSpPr>
          <p:nvPr>
            <p:ph type="dt" sz="half" idx="10"/>
          </p:nvPr>
        </p:nvSpPr>
        <p:spPr/>
        <p:txBody>
          <a:bodyPr/>
          <a:lstStyle/>
          <a:p>
            <a:fld id="{32A3B227-DFA7-F640-9872-D346AFF7F4C1}" type="datetime1">
              <a:rPr lang="en-US" smtClean="0"/>
              <a:t>3/28/23</a:t>
            </a:fld>
            <a:endParaRPr lang="en-US" dirty="0"/>
          </a:p>
        </p:txBody>
      </p:sp>
      <p:sp>
        <p:nvSpPr>
          <p:cNvPr id="5" name="Footer Placeholder 4">
            <a:extLst>
              <a:ext uri="{FF2B5EF4-FFF2-40B4-BE49-F238E27FC236}">
                <a16:creationId xmlns:a16="http://schemas.microsoft.com/office/drawing/2014/main" id="{F7BD6079-25A3-4E44-965B-F45C25B80F52}"/>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F2C9ABC8-5CCF-FE48-919B-7CCB395BB665}"/>
              </a:ext>
            </a:extLst>
          </p:cNvPr>
          <p:cNvSpPr>
            <a:spLocks noGrp="1"/>
          </p:cNvSpPr>
          <p:nvPr>
            <p:ph type="sldNum" sz="quarter" idx="12"/>
          </p:nvPr>
        </p:nvSpPr>
        <p:spPr/>
        <p:txBody>
          <a:bodyPr/>
          <a:lstStyle/>
          <a:p>
            <a:fld id="{B00B5BCB-DCF7-4CB6-B569-5FAD0D0113E3}" type="slidenum">
              <a:rPr lang="en-US" smtClean="0"/>
              <a:pPr/>
              <a:t>17</a:t>
            </a:fld>
            <a:endParaRPr lang="en-US"/>
          </a:p>
        </p:txBody>
      </p:sp>
      <p:grpSp>
        <p:nvGrpSpPr>
          <p:cNvPr id="9" name="Group 8">
            <a:extLst>
              <a:ext uri="{FF2B5EF4-FFF2-40B4-BE49-F238E27FC236}">
                <a16:creationId xmlns:a16="http://schemas.microsoft.com/office/drawing/2014/main" id="{2D78BE26-AA3A-7148-977B-2D976B7D80EB}"/>
              </a:ext>
            </a:extLst>
          </p:cNvPr>
          <p:cNvGrpSpPr/>
          <p:nvPr/>
        </p:nvGrpSpPr>
        <p:grpSpPr>
          <a:xfrm>
            <a:off x="4381500" y="2057400"/>
            <a:ext cx="4686300" cy="3418586"/>
            <a:chOff x="4381500" y="2057400"/>
            <a:chExt cx="4686300" cy="3418586"/>
          </a:xfrm>
        </p:grpSpPr>
        <p:sp>
          <p:nvSpPr>
            <p:cNvPr id="7" name="TextBox 6">
              <a:extLst>
                <a:ext uri="{FF2B5EF4-FFF2-40B4-BE49-F238E27FC236}">
                  <a16:creationId xmlns:a16="http://schemas.microsoft.com/office/drawing/2014/main" id="{95E7F294-E0B3-9D46-9B3C-75996FCA4987}"/>
                </a:ext>
              </a:extLst>
            </p:cNvPr>
            <p:cNvSpPr txBox="1"/>
            <p:nvPr/>
          </p:nvSpPr>
          <p:spPr>
            <a:xfrm>
              <a:off x="5562600" y="5198987"/>
              <a:ext cx="2338204" cy="276999"/>
            </a:xfrm>
            <a:prstGeom prst="rect">
              <a:avLst/>
            </a:prstGeom>
            <a:noFill/>
          </p:spPr>
          <p:txBody>
            <a:bodyPr wrap="none" rtlCol="0">
              <a:spAutoFit/>
            </a:bodyPr>
            <a:lstStyle/>
            <a:p>
              <a:r>
                <a:rPr lang="en-US" sz="1200" dirty="0"/>
                <a:t>WAH and Rothkopf, </a:t>
              </a:r>
              <a:r>
                <a:rPr lang="en-US" sz="1200" i="1" dirty="0"/>
                <a:t>in progress</a:t>
              </a:r>
            </a:p>
          </p:txBody>
        </p:sp>
        <p:pic>
          <p:nvPicPr>
            <p:cNvPr id="8" name="Picture 7">
              <a:extLst>
                <a:ext uri="{FF2B5EF4-FFF2-40B4-BE49-F238E27FC236}">
                  <a16:creationId xmlns:a16="http://schemas.microsoft.com/office/drawing/2014/main" id="{33838CB6-53A6-D343-9D35-0F8C18035B1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81500" y="2057400"/>
              <a:ext cx="4686300" cy="3113786"/>
            </a:xfrm>
            <a:prstGeom prst="rect">
              <a:avLst/>
            </a:prstGeom>
          </p:spPr>
        </p:pic>
      </p:grpSp>
    </p:spTree>
    <p:extLst>
      <p:ext uri="{BB962C8B-B14F-4D97-AF65-F5344CB8AC3E}">
        <p14:creationId xmlns:p14="http://schemas.microsoft.com/office/powerpoint/2010/main" val="16093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8739-DDED-C94F-9046-FD5995DFF334}"/>
              </a:ext>
            </a:extLst>
          </p:cNvPr>
          <p:cNvSpPr>
            <a:spLocks noGrp="1"/>
          </p:cNvSpPr>
          <p:nvPr>
            <p:ph type="title"/>
          </p:nvPr>
        </p:nvSpPr>
        <p:spPr/>
        <p:txBody>
          <a:bodyPr/>
          <a:lstStyle/>
          <a:p>
            <a:r>
              <a:rPr lang="en-US" dirty="0"/>
              <a:t>Analytic FS </a:t>
            </a:r>
            <a:r>
              <a:rPr lang="en-US" dirty="0">
                <a:latin typeface="Symbol" pitchFamily="2" charset="2"/>
              </a:rPr>
              <a:t>D</a:t>
            </a:r>
            <a:r>
              <a:rPr lang="en-US" dirty="0"/>
              <a:t> in QCD</a:t>
            </a:r>
          </a:p>
        </p:txBody>
      </p:sp>
      <p:sp>
        <p:nvSpPr>
          <p:cNvPr id="3" name="Content Placeholder 2">
            <a:extLst>
              <a:ext uri="{FF2B5EF4-FFF2-40B4-BE49-F238E27FC236}">
                <a16:creationId xmlns:a16="http://schemas.microsoft.com/office/drawing/2014/main" id="{C6B22F09-7C4E-5B47-A279-E14F83B1F659}"/>
              </a:ext>
            </a:extLst>
          </p:cNvPr>
          <p:cNvSpPr>
            <a:spLocks noGrp="1"/>
          </p:cNvSpPr>
          <p:nvPr>
            <p:ph idx="1"/>
          </p:nvPr>
        </p:nvSpPr>
        <p:spPr/>
        <p:txBody>
          <a:bodyPr/>
          <a:lstStyle/>
          <a:p>
            <a:r>
              <a:rPr lang="en-US" dirty="0"/>
              <a:t>What happens in QCD?</a:t>
            </a:r>
          </a:p>
          <a:p>
            <a:pPr lvl="1"/>
            <a:r>
              <a:rPr lang="en-US" dirty="0"/>
              <a:t>Does </a:t>
            </a:r>
            <a:r>
              <a:rPr lang="en-US" dirty="0">
                <a:latin typeface="Symbol" pitchFamily="2" charset="2"/>
              </a:rPr>
              <a:t>a</a:t>
            </a:r>
            <a:r>
              <a:rPr lang="en-US" baseline="-25000" dirty="0"/>
              <a:t>s</a:t>
            </a:r>
            <a:r>
              <a:rPr lang="en-US" dirty="0"/>
              <a:t> grow or shrink as L =&gt; 0?</a:t>
            </a:r>
          </a:p>
          <a:p>
            <a:r>
              <a:rPr lang="en-US" dirty="0"/>
              <a:t>Non-trivial conceptual issues:</a:t>
            </a:r>
          </a:p>
          <a:p>
            <a:pPr lvl="1"/>
            <a:r>
              <a:rPr lang="en-US" dirty="0"/>
              <a:t>How to regularize and renormalize?</a:t>
            </a:r>
          </a:p>
          <a:p>
            <a:pPr lvl="2"/>
            <a:r>
              <a:rPr lang="en-US" dirty="0"/>
              <a:t>Dim reg difficult to generalize in F.S. setting</a:t>
            </a:r>
          </a:p>
          <a:p>
            <a:pPr lvl="1"/>
            <a:r>
              <a:rPr lang="en-US" dirty="0" err="1"/>
              <a:t>Torons</a:t>
            </a:r>
            <a:endParaRPr lang="en-US" dirty="0"/>
          </a:p>
          <a:p>
            <a:r>
              <a:rPr lang="en-US" dirty="0"/>
              <a:t>First examine F.S. effects for running coupling in 2 =&gt; 2 scattering in </a:t>
            </a:r>
            <a:r>
              <a:rPr lang="en-US" i="1" dirty="0">
                <a:latin typeface="Symbol" pitchFamily="2" charset="2"/>
              </a:rPr>
              <a:t>f</a:t>
            </a:r>
            <a:r>
              <a:rPr lang="en-US" baseline="30000" dirty="0"/>
              <a:t>4</a:t>
            </a:r>
            <a:r>
              <a:rPr lang="en-US" dirty="0"/>
              <a:t> theory</a:t>
            </a:r>
          </a:p>
        </p:txBody>
      </p:sp>
      <p:sp>
        <p:nvSpPr>
          <p:cNvPr id="4" name="Date Placeholder 3">
            <a:extLst>
              <a:ext uri="{FF2B5EF4-FFF2-40B4-BE49-F238E27FC236}">
                <a16:creationId xmlns:a16="http://schemas.microsoft.com/office/drawing/2014/main" id="{3E1B4AD9-82D4-2A40-8E45-6E466A63308C}"/>
              </a:ext>
            </a:extLst>
          </p:cNvPr>
          <p:cNvSpPr>
            <a:spLocks noGrp="1"/>
          </p:cNvSpPr>
          <p:nvPr>
            <p:ph type="dt" sz="half" idx="10"/>
          </p:nvPr>
        </p:nvSpPr>
        <p:spPr/>
        <p:txBody>
          <a:bodyPr/>
          <a:lstStyle/>
          <a:p>
            <a:fld id="{BF009BE9-EC26-9C47-A48A-3C8B5C9F40A3}" type="datetime1">
              <a:rPr lang="en-US" smtClean="0"/>
              <a:t>3/28/23</a:t>
            </a:fld>
            <a:endParaRPr lang="en-US"/>
          </a:p>
        </p:txBody>
      </p:sp>
      <p:sp>
        <p:nvSpPr>
          <p:cNvPr id="5" name="Footer Placeholder 4">
            <a:extLst>
              <a:ext uri="{FF2B5EF4-FFF2-40B4-BE49-F238E27FC236}">
                <a16:creationId xmlns:a16="http://schemas.microsoft.com/office/drawing/2014/main" id="{7E51570D-921C-104D-A16A-0A0B94A113D6}"/>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0B616370-9912-2546-BB3F-DCBAD615CEA1}"/>
              </a:ext>
            </a:extLst>
          </p:cNvPr>
          <p:cNvSpPr>
            <a:spLocks noGrp="1"/>
          </p:cNvSpPr>
          <p:nvPr>
            <p:ph type="sldNum" sz="quarter" idx="12"/>
          </p:nvPr>
        </p:nvSpPr>
        <p:spPr/>
        <p:txBody>
          <a:bodyPr/>
          <a:lstStyle/>
          <a:p>
            <a:fld id="{B00B5BCB-DCF7-4CB6-B569-5FAD0D0113E3}" type="slidenum">
              <a:rPr lang="en-US" smtClean="0"/>
              <a:pPr/>
              <a:t>18</a:t>
            </a:fld>
            <a:endParaRPr lang="en-US"/>
          </a:p>
        </p:txBody>
      </p:sp>
    </p:spTree>
    <p:extLst>
      <p:ext uri="{BB962C8B-B14F-4D97-AF65-F5344CB8AC3E}">
        <p14:creationId xmlns:p14="http://schemas.microsoft.com/office/powerpoint/2010/main" val="69994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4D870-A451-7D40-927C-CB9BA4E97228}"/>
              </a:ext>
            </a:extLst>
          </p:cNvPr>
          <p:cNvSpPr>
            <a:spLocks noGrp="1"/>
          </p:cNvSpPr>
          <p:nvPr>
            <p:ph type="title"/>
          </p:nvPr>
        </p:nvSpPr>
        <p:spPr/>
        <p:txBody>
          <a:bodyPr/>
          <a:lstStyle/>
          <a:p>
            <a:r>
              <a:rPr lang="en-US" dirty="0"/>
              <a:t>Define New Regularization Scheme</a:t>
            </a:r>
          </a:p>
        </p:txBody>
      </p:sp>
      <p:sp>
        <p:nvSpPr>
          <p:cNvPr id="3" name="Content Placeholder 2">
            <a:extLst>
              <a:ext uri="{FF2B5EF4-FFF2-40B4-BE49-F238E27FC236}">
                <a16:creationId xmlns:a16="http://schemas.microsoft.com/office/drawing/2014/main" id="{750A1715-3949-6E4B-8334-BADCE8D7DADF}"/>
              </a:ext>
            </a:extLst>
          </p:cNvPr>
          <p:cNvSpPr>
            <a:spLocks noGrp="1"/>
          </p:cNvSpPr>
          <p:nvPr>
            <p:ph idx="1"/>
          </p:nvPr>
        </p:nvSpPr>
        <p:spPr>
          <a:xfrm>
            <a:off x="457200" y="1295400"/>
            <a:ext cx="8229600" cy="3802743"/>
          </a:xfrm>
        </p:spPr>
        <p:txBody>
          <a:bodyPr>
            <a:normAutofit fontScale="92500"/>
          </a:bodyPr>
          <a:lstStyle/>
          <a:p>
            <a:r>
              <a:rPr lang="en-US" dirty="0"/>
              <a:t>Denominator regularization (den reg) instead of dimensional regularization (dim reg)</a:t>
            </a:r>
          </a:p>
          <a:p>
            <a:pPr lvl="1"/>
            <a:r>
              <a:rPr lang="en-US" b="1" i="1" u="sng" dirty="0"/>
              <a:t>Number of dimensions fixed</a:t>
            </a:r>
          </a:p>
          <a:p>
            <a:pPr lvl="1"/>
            <a:r>
              <a:rPr lang="en-US" dirty="0"/>
              <a:t>Feynman </a:t>
            </a:r>
            <a:r>
              <a:rPr lang="en-US" i="1" dirty="0"/>
              <a:t>x</a:t>
            </a:r>
            <a:r>
              <a:rPr lang="en-US" dirty="0"/>
              <a:t> combine propagators</a:t>
            </a:r>
          </a:p>
          <a:p>
            <a:pPr lvl="1"/>
            <a:r>
              <a:rPr lang="en-US" dirty="0"/>
              <a:t>Analytically continue the power of the single denominator</a:t>
            </a:r>
          </a:p>
          <a:p>
            <a:pPr lvl="1"/>
            <a:r>
              <a:rPr lang="en-US" dirty="0"/>
              <a:t>Introduce fictitious scale </a:t>
            </a:r>
            <a:r>
              <a:rPr lang="en-US" i="1" dirty="0">
                <a:latin typeface="Symbol" pitchFamily="2" charset="2"/>
              </a:rPr>
              <a:t>m</a:t>
            </a:r>
            <a:r>
              <a:rPr lang="en-US" dirty="0"/>
              <a:t> to maintain dimensions</a:t>
            </a:r>
          </a:p>
          <a:p>
            <a:pPr lvl="1"/>
            <a:endParaRPr lang="en-US" dirty="0"/>
          </a:p>
          <a:p>
            <a:pPr lvl="1"/>
            <a:endParaRPr lang="en-US" dirty="0"/>
          </a:p>
          <a:p>
            <a:pPr lvl="1"/>
            <a:endParaRPr lang="en-US" dirty="0"/>
          </a:p>
          <a:p>
            <a:endParaRPr lang="en-US" dirty="0"/>
          </a:p>
          <a:p>
            <a:endParaRPr lang="en-US" dirty="0"/>
          </a:p>
        </p:txBody>
      </p:sp>
      <p:sp>
        <p:nvSpPr>
          <p:cNvPr id="4" name="Date Placeholder 3">
            <a:extLst>
              <a:ext uri="{FF2B5EF4-FFF2-40B4-BE49-F238E27FC236}">
                <a16:creationId xmlns:a16="http://schemas.microsoft.com/office/drawing/2014/main" id="{4AA35EA9-9BBC-8641-893B-7DECE2FBD7E3}"/>
              </a:ext>
            </a:extLst>
          </p:cNvPr>
          <p:cNvSpPr>
            <a:spLocks noGrp="1"/>
          </p:cNvSpPr>
          <p:nvPr>
            <p:ph type="dt" sz="half" idx="10"/>
          </p:nvPr>
        </p:nvSpPr>
        <p:spPr/>
        <p:txBody>
          <a:bodyPr/>
          <a:lstStyle/>
          <a:p>
            <a:fld id="{0465D082-D36A-124A-AA0F-D107636C6AF2}" type="datetime1">
              <a:rPr lang="en-US" smtClean="0"/>
              <a:t>3/28/23</a:t>
            </a:fld>
            <a:endParaRPr lang="en-US"/>
          </a:p>
        </p:txBody>
      </p:sp>
      <p:sp>
        <p:nvSpPr>
          <p:cNvPr id="5" name="Footer Placeholder 4">
            <a:extLst>
              <a:ext uri="{FF2B5EF4-FFF2-40B4-BE49-F238E27FC236}">
                <a16:creationId xmlns:a16="http://schemas.microsoft.com/office/drawing/2014/main" id="{BDC19794-1CB3-FB48-9B27-D0B2FB9ECE26}"/>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7CEE6964-9D31-0348-B8BD-E4A0BEE23411}"/>
              </a:ext>
            </a:extLst>
          </p:cNvPr>
          <p:cNvSpPr>
            <a:spLocks noGrp="1"/>
          </p:cNvSpPr>
          <p:nvPr>
            <p:ph type="sldNum" sz="quarter" idx="12"/>
          </p:nvPr>
        </p:nvSpPr>
        <p:spPr/>
        <p:txBody>
          <a:bodyPr/>
          <a:lstStyle/>
          <a:p>
            <a:fld id="{B00B5BCB-DCF7-4CB6-B569-5FAD0D0113E3}" type="slidenum">
              <a:rPr lang="en-US" smtClean="0"/>
              <a:pPr/>
              <a:t>19</a:t>
            </a:fld>
            <a:endParaRPr lang="en-US"/>
          </a:p>
        </p:txBody>
      </p:sp>
      <p:grpSp>
        <p:nvGrpSpPr>
          <p:cNvPr id="7" name="Group 6">
            <a:extLst>
              <a:ext uri="{FF2B5EF4-FFF2-40B4-BE49-F238E27FC236}">
                <a16:creationId xmlns:a16="http://schemas.microsoft.com/office/drawing/2014/main" id="{C870CDB9-7D1B-7F6F-ECEE-D44BBD17FA2B}"/>
              </a:ext>
            </a:extLst>
          </p:cNvPr>
          <p:cNvGrpSpPr/>
          <p:nvPr/>
        </p:nvGrpSpPr>
        <p:grpSpPr>
          <a:xfrm>
            <a:off x="1631950" y="4793343"/>
            <a:ext cx="5607050" cy="1735768"/>
            <a:chOff x="1631950" y="2607632"/>
            <a:chExt cx="5607050" cy="1735768"/>
          </a:xfrm>
        </p:grpSpPr>
        <p:pic>
          <p:nvPicPr>
            <p:cNvPr id="8" name="Picture 7">
              <a:extLst>
                <a:ext uri="{FF2B5EF4-FFF2-40B4-BE49-F238E27FC236}">
                  <a16:creationId xmlns:a16="http://schemas.microsoft.com/office/drawing/2014/main" id="{E23D525F-03A5-B841-8831-65A9B77E36A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1950" y="2607632"/>
              <a:ext cx="5607050" cy="914091"/>
            </a:xfrm>
            <a:prstGeom prst="rect">
              <a:avLst/>
            </a:prstGeom>
          </p:spPr>
        </p:pic>
        <p:pic>
          <p:nvPicPr>
            <p:cNvPr id="10" name="Picture 9">
              <a:extLst>
                <a:ext uri="{FF2B5EF4-FFF2-40B4-BE49-F238E27FC236}">
                  <a16:creationId xmlns:a16="http://schemas.microsoft.com/office/drawing/2014/main" id="{3531CCCA-836F-704C-8A1F-3B43F7F399A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9165"/>
            <a:stretch/>
          </p:blipFill>
          <p:spPr>
            <a:xfrm>
              <a:off x="2957195" y="3545812"/>
              <a:ext cx="2453005" cy="797588"/>
            </a:xfrm>
            <a:prstGeom prst="rect">
              <a:avLst/>
            </a:prstGeom>
          </p:spPr>
        </p:pic>
      </p:grpSp>
      <p:sp>
        <p:nvSpPr>
          <p:cNvPr id="9" name="TextBox 8">
            <a:extLst>
              <a:ext uri="{FF2B5EF4-FFF2-40B4-BE49-F238E27FC236}">
                <a16:creationId xmlns:a16="http://schemas.microsoft.com/office/drawing/2014/main" id="{45954B3F-A85E-909C-F470-8EC192857A10}"/>
              </a:ext>
            </a:extLst>
          </p:cNvPr>
          <p:cNvSpPr txBox="1"/>
          <p:nvPr/>
        </p:nvSpPr>
        <p:spPr>
          <a:xfrm>
            <a:off x="1467902" y="5936343"/>
            <a:ext cx="1467068" cy="369332"/>
          </a:xfrm>
          <a:prstGeom prst="rect">
            <a:avLst/>
          </a:prstGeom>
          <a:noFill/>
        </p:spPr>
        <p:txBody>
          <a:bodyPr wrap="none" rtlCol="0">
            <a:spAutoFit/>
          </a:bodyPr>
          <a:lstStyle/>
          <a:p>
            <a:r>
              <a:rPr lang="en-US" dirty="0"/>
              <a:t>Use instead:</a:t>
            </a:r>
          </a:p>
        </p:txBody>
      </p:sp>
      <p:pic>
        <p:nvPicPr>
          <p:cNvPr id="15" name="Picture 14">
            <a:extLst>
              <a:ext uri="{FF2B5EF4-FFF2-40B4-BE49-F238E27FC236}">
                <a16:creationId xmlns:a16="http://schemas.microsoft.com/office/drawing/2014/main" id="{ABCC9D52-DE16-2CBF-8F92-58A364AE819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1" y="5731107"/>
            <a:ext cx="1676400" cy="766798"/>
          </a:xfrm>
          <a:prstGeom prst="rect">
            <a:avLst/>
          </a:prstGeom>
        </p:spPr>
      </p:pic>
    </p:spTree>
    <p:extLst>
      <p:ext uri="{BB962C8B-B14F-4D97-AF65-F5344CB8AC3E}">
        <p14:creationId xmlns:p14="http://schemas.microsoft.com/office/powerpoint/2010/main" val="4225542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 Success of “LO” Jet </a:t>
            </a:r>
            <a:r>
              <a:rPr lang="en-US" dirty="0" err="1"/>
              <a:t>Tomo</a:t>
            </a:r>
            <a:r>
              <a:rPr lang="en-US" dirty="0"/>
              <a:t> in AA</a:t>
            </a:r>
          </a:p>
        </p:txBody>
      </p:sp>
      <p:sp>
        <p:nvSpPr>
          <p:cNvPr id="3" name="Content Placeholder 2"/>
          <p:cNvSpPr>
            <a:spLocks noGrp="1"/>
          </p:cNvSpPr>
          <p:nvPr>
            <p:ph idx="1"/>
          </p:nvPr>
        </p:nvSpPr>
        <p:spPr>
          <a:xfrm>
            <a:off x="457200" y="990600"/>
            <a:ext cx="8534400" cy="4876800"/>
          </a:xfrm>
        </p:spPr>
        <p:txBody>
          <a:bodyPr>
            <a:normAutofit/>
          </a:bodyPr>
          <a:lstStyle/>
          <a:p>
            <a:r>
              <a:rPr lang="en-US" sz="3000" dirty="0"/>
              <a:t>Rad + El, realistic </a:t>
            </a:r>
            <a:r>
              <a:rPr lang="en-US" sz="3000" dirty="0" err="1"/>
              <a:t>geom</a:t>
            </a:r>
            <a:r>
              <a:rPr lang="en-US" sz="3000" dirty="0"/>
              <a:t> AA correct to factor ~2</a:t>
            </a:r>
          </a:p>
        </p:txBody>
      </p:sp>
      <p:sp>
        <p:nvSpPr>
          <p:cNvPr id="4" name="Date Placeholder 3"/>
          <p:cNvSpPr>
            <a:spLocks noGrp="1"/>
          </p:cNvSpPr>
          <p:nvPr>
            <p:ph type="dt" sz="half" idx="10"/>
          </p:nvPr>
        </p:nvSpPr>
        <p:spPr/>
        <p:txBody>
          <a:bodyPr/>
          <a:lstStyle/>
          <a:p>
            <a:fld id="{23CD9124-5008-7D45-A993-A76494FEB5DA}"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2</a:t>
            </a:fld>
            <a:endParaRPr lang="en-US"/>
          </a:p>
        </p:txBody>
      </p:sp>
      <p:pic>
        <p:nvPicPr>
          <p:cNvPr id="7" name="Picture 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4600" y="3866196"/>
            <a:ext cx="3485606" cy="2200332"/>
          </a:xfrm>
          <a:prstGeom prst="rect">
            <a:avLst/>
          </a:prstGeom>
          <a:noFill/>
          <a:ln w="9525">
            <a:noFill/>
            <a:miter lim="800000"/>
            <a:headEnd/>
            <a:tailEnd/>
          </a:ln>
        </p:spPr>
      </p:pic>
      <p:pic>
        <p:nvPicPr>
          <p:cNvPr id="8"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67000" y="1656686"/>
            <a:ext cx="3124200" cy="2077116"/>
          </a:xfrm>
          <a:prstGeom prst="rect">
            <a:avLst/>
          </a:prstGeom>
          <a:noFill/>
          <a:ln w="9525">
            <a:noFill/>
            <a:miter lim="800000"/>
            <a:headEnd/>
            <a:tailEnd/>
          </a:ln>
        </p:spPr>
      </p:pic>
      <p:pic>
        <p:nvPicPr>
          <p:cNvPr id="9"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49958" y="1676400"/>
            <a:ext cx="3217842" cy="2057400"/>
          </a:xfrm>
          <a:prstGeom prst="rect">
            <a:avLst/>
          </a:prstGeom>
          <a:noFill/>
          <a:ln w="9525">
            <a:noFill/>
            <a:miter lim="800000"/>
            <a:headEnd/>
            <a:tailEnd/>
          </a:ln>
        </p:spPr>
      </p:pic>
      <p:pic>
        <p:nvPicPr>
          <p:cNvPr id="10" name="Picture 9" descr="BRAA.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9800" y="3886200"/>
            <a:ext cx="3124200" cy="2241274"/>
          </a:xfrm>
          <a:prstGeom prst="rect">
            <a:avLst/>
          </a:prstGeom>
        </p:spPr>
      </p:pic>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0" y="1676400"/>
            <a:ext cx="2590800" cy="4498708"/>
          </a:xfrm>
          <a:prstGeom prst="rect">
            <a:avLst/>
          </a:prstGeom>
        </p:spPr>
      </p:pic>
      <p:sp>
        <p:nvSpPr>
          <p:cNvPr id="12" name="TextBox 11"/>
          <p:cNvSpPr txBox="1"/>
          <p:nvPr/>
        </p:nvSpPr>
        <p:spPr>
          <a:xfrm>
            <a:off x="76200" y="6172200"/>
            <a:ext cx="1844075" cy="276999"/>
          </a:xfrm>
          <a:prstGeom prst="rect">
            <a:avLst/>
          </a:prstGeom>
          <a:noFill/>
        </p:spPr>
        <p:txBody>
          <a:bodyPr wrap="none" rtlCol="0">
            <a:spAutoFit/>
          </a:bodyPr>
          <a:lstStyle/>
          <a:p>
            <a:r>
              <a:rPr lang="en-US" sz="1200" dirty="0"/>
              <a:t>PHENIX </a:t>
            </a:r>
            <a:r>
              <a:rPr lang="hu-HU" sz="1200" dirty="0"/>
              <a:t>PRL105 (2010)</a:t>
            </a:r>
            <a:endParaRPr lang="en-US" sz="1200" dirty="0" err="1"/>
          </a:p>
        </p:txBody>
      </p:sp>
      <p:sp>
        <p:nvSpPr>
          <p:cNvPr id="13" name="TextBox 12"/>
          <p:cNvSpPr txBox="1"/>
          <p:nvPr/>
        </p:nvSpPr>
        <p:spPr>
          <a:xfrm>
            <a:off x="1600200" y="1905000"/>
            <a:ext cx="748898" cy="369332"/>
          </a:xfrm>
          <a:prstGeom prst="rect">
            <a:avLst/>
          </a:prstGeom>
          <a:noFill/>
        </p:spPr>
        <p:txBody>
          <a:bodyPr wrap="none" rtlCol="0">
            <a:spAutoFit/>
          </a:bodyPr>
          <a:lstStyle/>
          <a:p>
            <a:r>
              <a:rPr lang="en-US" dirty="0"/>
              <a:t>RHIC</a:t>
            </a:r>
          </a:p>
        </p:txBody>
      </p:sp>
      <p:sp>
        <p:nvSpPr>
          <p:cNvPr id="14" name="TextBox 13"/>
          <p:cNvSpPr txBox="1"/>
          <p:nvPr/>
        </p:nvSpPr>
        <p:spPr>
          <a:xfrm>
            <a:off x="8058983" y="1752600"/>
            <a:ext cx="932617" cy="800219"/>
          </a:xfrm>
          <a:prstGeom prst="rect">
            <a:avLst/>
          </a:prstGeom>
          <a:noFill/>
        </p:spPr>
        <p:txBody>
          <a:bodyPr wrap="none" rtlCol="0">
            <a:spAutoFit/>
          </a:bodyPr>
          <a:lstStyle/>
          <a:p>
            <a:r>
              <a:rPr lang="en-US" dirty="0"/>
              <a:t>LHC</a:t>
            </a:r>
          </a:p>
          <a:p>
            <a:r>
              <a:rPr lang="en-US" sz="1400" dirty="0"/>
              <a:t>ALICE D</a:t>
            </a:r>
            <a:endParaRPr lang="en-US" sz="1400" baseline="-25000" dirty="0"/>
          </a:p>
          <a:p>
            <a:r>
              <a:rPr lang="en-US" sz="1400" dirty="0"/>
              <a:t>WHDG D</a:t>
            </a:r>
            <a:endParaRPr lang="en-US" sz="1400" baseline="-25000" dirty="0"/>
          </a:p>
        </p:txBody>
      </p:sp>
      <p:sp>
        <p:nvSpPr>
          <p:cNvPr id="15" name="TextBox 14"/>
          <p:cNvSpPr txBox="1"/>
          <p:nvPr/>
        </p:nvSpPr>
        <p:spPr>
          <a:xfrm>
            <a:off x="2971800" y="1714381"/>
            <a:ext cx="1268050" cy="800219"/>
          </a:xfrm>
          <a:prstGeom prst="rect">
            <a:avLst/>
          </a:prstGeom>
          <a:noFill/>
        </p:spPr>
        <p:txBody>
          <a:bodyPr wrap="none" rtlCol="0">
            <a:spAutoFit/>
          </a:bodyPr>
          <a:lstStyle/>
          <a:p>
            <a:r>
              <a:rPr lang="en-US" dirty="0"/>
              <a:t>LHC</a:t>
            </a:r>
          </a:p>
          <a:p>
            <a:r>
              <a:rPr lang="en-US" sz="1400" dirty="0"/>
              <a:t>CMS h</a:t>
            </a:r>
            <a:r>
              <a:rPr lang="en-US" sz="1400" baseline="30000" dirty="0"/>
              <a:t>±</a:t>
            </a:r>
            <a:r>
              <a:rPr lang="en-US" sz="1400" dirty="0"/>
              <a:t> 0-5%</a:t>
            </a:r>
          </a:p>
          <a:p>
            <a:r>
              <a:rPr lang="en-US" sz="1400" dirty="0"/>
              <a:t>WHDG </a:t>
            </a:r>
            <a:r>
              <a:rPr lang="en-US" sz="1400" dirty="0">
                <a:latin typeface="Symbol" charset="2"/>
                <a:cs typeface="Symbol" charset="2"/>
              </a:rPr>
              <a:t>p</a:t>
            </a:r>
            <a:r>
              <a:rPr lang="en-US" sz="1400" baseline="30000" dirty="0"/>
              <a:t>0</a:t>
            </a:r>
          </a:p>
        </p:txBody>
      </p:sp>
      <p:sp>
        <p:nvSpPr>
          <p:cNvPr id="16" name="TextBox 15"/>
          <p:cNvSpPr txBox="1"/>
          <p:nvPr/>
        </p:nvSpPr>
        <p:spPr>
          <a:xfrm>
            <a:off x="6553200" y="3974068"/>
            <a:ext cx="646443" cy="369332"/>
          </a:xfrm>
          <a:prstGeom prst="rect">
            <a:avLst/>
          </a:prstGeom>
          <a:noFill/>
        </p:spPr>
        <p:txBody>
          <a:bodyPr wrap="none" rtlCol="0">
            <a:spAutoFit/>
          </a:bodyPr>
          <a:lstStyle/>
          <a:p>
            <a:r>
              <a:rPr lang="en-US" dirty="0"/>
              <a:t>LHC</a:t>
            </a:r>
          </a:p>
        </p:txBody>
      </p:sp>
      <p:sp>
        <p:nvSpPr>
          <p:cNvPr id="17" name="TextBox 16"/>
          <p:cNvSpPr txBox="1"/>
          <p:nvPr/>
        </p:nvSpPr>
        <p:spPr>
          <a:xfrm>
            <a:off x="4475851" y="3962400"/>
            <a:ext cx="1467749" cy="800219"/>
          </a:xfrm>
          <a:prstGeom prst="rect">
            <a:avLst/>
          </a:prstGeom>
          <a:noFill/>
        </p:spPr>
        <p:txBody>
          <a:bodyPr wrap="none" rtlCol="0">
            <a:spAutoFit/>
          </a:bodyPr>
          <a:lstStyle/>
          <a:p>
            <a:r>
              <a:rPr lang="en-US" dirty="0"/>
              <a:t>LHC</a:t>
            </a:r>
          </a:p>
          <a:p>
            <a:r>
              <a:rPr lang="en-US" sz="1400" dirty="0"/>
              <a:t>CMS h</a:t>
            </a:r>
            <a:r>
              <a:rPr lang="en-US" sz="1400" baseline="30000" dirty="0"/>
              <a:t>±</a:t>
            </a:r>
            <a:r>
              <a:rPr lang="en-US" sz="1400" dirty="0"/>
              <a:t> 40-50%</a:t>
            </a:r>
          </a:p>
          <a:p>
            <a:r>
              <a:rPr lang="en-US" sz="1400" dirty="0"/>
              <a:t>WHDG </a:t>
            </a:r>
            <a:r>
              <a:rPr lang="en-US" sz="1400" dirty="0">
                <a:latin typeface="Symbol" charset="2"/>
                <a:cs typeface="Symbol" charset="2"/>
              </a:rPr>
              <a:t>p</a:t>
            </a:r>
            <a:r>
              <a:rPr lang="en-US" sz="1400" baseline="30000" dirty="0"/>
              <a:t>0</a:t>
            </a:r>
          </a:p>
        </p:txBody>
      </p:sp>
      <p:sp>
        <p:nvSpPr>
          <p:cNvPr id="18" name="TextBox 17"/>
          <p:cNvSpPr txBox="1"/>
          <p:nvPr/>
        </p:nvSpPr>
        <p:spPr>
          <a:xfrm>
            <a:off x="1600200" y="3897868"/>
            <a:ext cx="748898" cy="369332"/>
          </a:xfrm>
          <a:prstGeom prst="rect">
            <a:avLst/>
          </a:prstGeom>
          <a:noFill/>
        </p:spPr>
        <p:txBody>
          <a:bodyPr wrap="none" rtlCol="0">
            <a:spAutoFit/>
          </a:bodyPr>
          <a:lstStyle/>
          <a:p>
            <a:r>
              <a:rPr lang="en-US" dirty="0"/>
              <a:t>RHIC</a:t>
            </a:r>
          </a:p>
        </p:txBody>
      </p:sp>
      <p:sp>
        <p:nvSpPr>
          <p:cNvPr id="19" name="TextBox 18"/>
          <p:cNvSpPr txBox="1"/>
          <p:nvPr/>
        </p:nvSpPr>
        <p:spPr>
          <a:xfrm>
            <a:off x="6934200" y="6096000"/>
            <a:ext cx="2239140" cy="461665"/>
          </a:xfrm>
          <a:prstGeom prst="rect">
            <a:avLst/>
          </a:prstGeom>
          <a:noFill/>
        </p:spPr>
        <p:txBody>
          <a:bodyPr wrap="none" rtlCol="0">
            <a:spAutoFit/>
          </a:bodyPr>
          <a:lstStyle/>
          <a:p>
            <a:r>
              <a:rPr lang="en-US" sz="1200" dirty="0"/>
              <a:t>ALICE, JHEP1209 (2012) 112</a:t>
            </a:r>
          </a:p>
          <a:p>
            <a:r>
              <a:rPr lang="en-US" sz="1200" dirty="0"/>
              <a:t>CMS, JHEP 1205 (2012) 063</a:t>
            </a:r>
          </a:p>
        </p:txBody>
      </p:sp>
      <p:sp>
        <p:nvSpPr>
          <p:cNvPr id="20" name="TextBox 19"/>
          <p:cNvSpPr txBox="1"/>
          <p:nvPr/>
        </p:nvSpPr>
        <p:spPr>
          <a:xfrm>
            <a:off x="3359503" y="6019800"/>
            <a:ext cx="2203097" cy="461665"/>
          </a:xfrm>
          <a:prstGeom prst="rect">
            <a:avLst/>
          </a:prstGeom>
          <a:noFill/>
        </p:spPr>
        <p:txBody>
          <a:bodyPr wrap="none" rtlCol="0">
            <a:spAutoFit/>
          </a:bodyPr>
          <a:lstStyle/>
          <a:p>
            <a:r>
              <a:rPr lang="en-US" sz="1200" dirty="0"/>
              <a:t>CMS, </a:t>
            </a:r>
            <a:r>
              <a:rPr lang="tr-TR" sz="1200" dirty="0"/>
              <a:t>Eur.Phys.J. C72 (2012)</a:t>
            </a:r>
          </a:p>
          <a:p>
            <a:r>
              <a:rPr lang="tr-TR" sz="1200" dirty="0"/>
              <a:t>CMS, PRL109 (2012)</a:t>
            </a:r>
          </a:p>
        </p:txBody>
      </p:sp>
    </p:spTree>
    <p:extLst>
      <p:ext uri="{BB962C8B-B14F-4D97-AF65-F5344CB8AC3E}">
        <p14:creationId xmlns:p14="http://schemas.microsoft.com/office/powerpoint/2010/main" val="2811090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86A4-FE1B-0148-B96E-E2864CE166A2}"/>
              </a:ext>
            </a:extLst>
          </p:cNvPr>
          <p:cNvSpPr>
            <a:spLocks noGrp="1"/>
          </p:cNvSpPr>
          <p:nvPr>
            <p:ph type="title"/>
          </p:nvPr>
        </p:nvSpPr>
        <p:spPr/>
        <p:txBody>
          <a:bodyPr>
            <a:normAutofit/>
          </a:bodyPr>
          <a:lstStyle/>
          <a:p>
            <a:r>
              <a:rPr lang="en-US" dirty="0"/>
              <a:t>2 =&gt; 2 at NLO in </a:t>
            </a:r>
            <a:r>
              <a:rPr lang="en-US" i="1" dirty="0">
                <a:latin typeface="Symbol" pitchFamily="2" charset="2"/>
              </a:rPr>
              <a:t>f</a:t>
            </a:r>
            <a:r>
              <a:rPr lang="en-US" baseline="30000" dirty="0"/>
              <a:t>4</a:t>
            </a:r>
            <a:r>
              <a:rPr lang="en-US" dirty="0"/>
              <a:t> in Finite System</a:t>
            </a:r>
            <a:endParaRPr lang="en-US" baseline="30000" dirty="0"/>
          </a:p>
        </p:txBody>
      </p:sp>
      <p:sp>
        <p:nvSpPr>
          <p:cNvPr id="3" name="Content Placeholder 2">
            <a:extLst>
              <a:ext uri="{FF2B5EF4-FFF2-40B4-BE49-F238E27FC236}">
                <a16:creationId xmlns:a16="http://schemas.microsoft.com/office/drawing/2014/main" id="{A19B56EC-F771-9246-9D68-4CE641239292}"/>
              </a:ext>
            </a:extLst>
          </p:cNvPr>
          <p:cNvSpPr>
            <a:spLocks noGrp="1"/>
          </p:cNvSpPr>
          <p:nvPr>
            <p:ph idx="1"/>
          </p:nvPr>
        </p:nvSpPr>
        <p:spPr>
          <a:xfrm>
            <a:off x="457200" y="1295400"/>
            <a:ext cx="8229600" cy="5257800"/>
          </a:xfrm>
        </p:spPr>
        <p:txBody>
          <a:bodyPr>
            <a:normAutofit/>
          </a:bodyPr>
          <a:lstStyle/>
          <a:p>
            <a:r>
              <a:rPr lang="en-US" dirty="0"/>
              <a:t>Feynman Diagrams:</a:t>
            </a:r>
          </a:p>
          <a:p>
            <a:pPr lvl="1"/>
            <a:endParaRPr lang="en-US" dirty="0"/>
          </a:p>
          <a:p>
            <a:pPr lvl="1"/>
            <a:endParaRPr lang="en-US" dirty="0"/>
          </a:p>
          <a:p>
            <a:pPr lvl="2"/>
            <a:endParaRPr lang="en-US" dirty="0"/>
          </a:p>
          <a:p>
            <a:pPr lvl="2"/>
            <a:endParaRPr lang="en-US" dirty="0"/>
          </a:p>
          <a:p>
            <a:r>
              <a:rPr lang="en-US" dirty="0"/>
              <a:t>Define</a:t>
            </a:r>
          </a:p>
          <a:p>
            <a:pPr lvl="4"/>
            <a:endParaRPr lang="en-US" dirty="0"/>
          </a:p>
          <a:p>
            <a:r>
              <a:rPr lang="en-US" dirty="0"/>
              <a:t>Impose Periodic B.C.’s</a:t>
            </a:r>
          </a:p>
        </p:txBody>
      </p:sp>
      <p:sp>
        <p:nvSpPr>
          <p:cNvPr id="4" name="Date Placeholder 3">
            <a:extLst>
              <a:ext uri="{FF2B5EF4-FFF2-40B4-BE49-F238E27FC236}">
                <a16:creationId xmlns:a16="http://schemas.microsoft.com/office/drawing/2014/main" id="{C4C233D8-9BC1-AB44-BB85-9D551C6EFAFF}"/>
              </a:ext>
            </a:extLst>
          </p:cNvPr>
          <p:cNvSpPr>
            <a:spLocks noGrp="1"/>
          </p:cNvSpPr>
          <p:nvPr>
            <p:ph type="dt" sz="half" idx="10"/>
          </p:nvPr>
        </p:nvSpPr>
        <p:spPr/>
        <p:txBody>
          <a:bodyPr/>
          <a:lstStyle/>
          <a:p>
            <a:fld id="{5FCF0A9E-C3E5-7E4C-95A1-B91B0C4BB4BB}" type="datetime1">
              <a:rPr lang="en-US" smtClean="0"/>
              <a:t>3/28/23</a:t>
            </a:fld>
            <a:endParaRPr lang="en-US"/>
          </a:p>
        </p:txBody>
      </p:sp>
      <p:sp>
        <p:nvSpPr>
          <p:cNvPr id="5" name="Footer Placeholder 4">
            <a:extLst>
              <a:ext uri="{FF2B5EF4-FFF2-40B4-BE49-F238E27FC236}">
                <a16:creationId xmlns:a16="http://schemas.microsoft.com/office/drawing/2014/main" id="{22FD250A-4405-4A41-B62A-DBBDA8FD19C2}"/>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410244C9-E3CB-F240-BF3D-904AE322F49C}"/>
              </a:ext>
            </a:extLst>
          </p:cNvPr>
          <p:cNvSpPr>
            <a:spLocks noGrp="1"/>
          </p:cNvSpPr>
          <p:nvPr>
            <p:ph type="sldNum" sz="quarter" idx="12"/>
          </p:nvPr>
        </p:nvSpPr>
        <p:spPr/>
        <p:txBody>
          <a:bodyPr/>
          <a:lstStyle/>
          <a:p>
            <a:fld id="{B00B5BCB-DCF7-4CB6-B569-5FAD0D0113E3}" type="slidenum">
              <a:rPr lang="en-US" smtClean="0"/>
              <a:pPr/>
              <a:t>20</a:t>
            </a:fld>
            <a:endParaRPr lang="en-US"/>
          </a:p>
        </p:txBody>
      </p:sp>
      <p:grpSp>
        <p:nvGrpSpPr>
          <p:cNvPr id="7" name="Group 6">
            <a:extLst>
              <a:ext uri="{FF2B5EF4-FFF2-40B4-BE49-F238E27FC236}">
                <a16:creationId xmlns:a16="http://schemas.microsoft.com/office/drawing/2014/main" id="{C1FCF1E7-E783-5441-A115-0596C28CBD37}"/>
              </a:ext>
            </a:extLst>
          </p:cNvPr>
          <p:cNvGrpSpPr/>
          <p:nvPr/>
        </p:nvGrpSpPr>
        <p:grpSpPr>
          <a:xfrm>
            <a:off x="228600" y="2133600"/>
            <a:ext cx="8740473" cy="1366844"/>
            <a:chOff x="0" y="2133278"/>
            <a:chExt cx="6883400" cy="1076433"/>
          </a:xfrm>
        </p:grpSpPr>
        <p:pic>
          <p:nvPicPr>
            <p:cNvPr id="8" name="Picture 7">
              <a:extLst>
                <a:ext uri="{FF2B5EF4-FFF2-40B4-BE49-F238E27FC236}">
                  <a16:creationId xmlns:a16="http://schemas.microsoft.com/office/drawing/2014/main" id="{6931EBB8-36D2-9447-8773-34D63E25AF5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209800"/>
              <a:ext cx="835347" cy="794056"/>
            </a:xfrm>
            <a:prstGeom prst="rect">
              <a:avLst/>
            </a:prstGeom>
          </p:spPr>
        </p:pic>
        <p:pic>
          <p:nvPicPr>
            <p:cNvPr id="10" name="Picture 9">
              <a:extLst>
                <a:ext uri="{FF2B5EF4-FFF2-40B4-BE49-F238E27FC236}">
                  <a16:creationId xmlns:a16="http://schemas.microsoft.com/office/drawing/2014/main" id="{A97EB711-6DC0-604F-87BD-B6BDBBC9302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9660" y="2483462"/>
              <a:ext cx="269540" cy="259738"/>
            </a:xfrm>
            <a:prstGeom prst="rect">
              <a:avLst/>
            </a:prstGeom>
          </p:spPr>
        </p:pic>
        <p:pic>
          <p:nvPicPr>
            <p:cNvPr id="12" name="Picture 11">
              <a:extLst>
                <a:ext uri="{FF2B5EF4-FFF2-40B4-BE49-F238E27FC236}">
                  <a16:creationId xmlns:a16="http://schemas.microsoft.com/office/drawing/2014/main" id="{1887DCFB-F1F8-B74C-923C-8F8C294ECEE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400" y="2133278"/>
              <a:ext cx="3016671" cy="1076433"/>
            </a:xfrm>
            <a:prstGeom prst="rect">
              <a:avLst/>
            </a:prstGeom>
          </p:spPr>
        </p:pic>
        <p:pic>
          <p:nvPicPr>
            <p:cNvPr id="14" name="Picture 13">
              <a:extLst>
                <a:ext uri="{FF2B5EF4-FFF2-40B4-BE49-F238E27FC236}">
                  <a16:creationId xmlns:a16="http://schemas.microsoft.com/office/drawing/2014/main" id="{9518C66E-67C9-D042-8AD0-45F9A5C708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600" y="2398167"/>
              <a:ext cx="2463800" cy="573633"/>
            </a:xfrm>
            <a:prstGeom prst="rect">
              <a:avLst/>
            </a:prstGeom>
          </p:spPr>
        </p:pic>
      </p:grpSp>
      <p:pic>
        <p:nvPicPr>
          <p:cNvPr id="18" name="Picture 17">
            <a:extLst>
              <a:ext uri="{FF2B5EF4-FFF2-40B4-BE49-F238E27FC236}">
                <a16:creationId xmlns:a16="http://schemas.microsoft.com/office/drawing/2014/main" id="{14E6C439-FB77-1942-B751-68C59C243BB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9800" y="3719411"/>
            <a:ext cx="3296071" cy="928789"/>
          </a:xfrm>
          <a:prstGeom prst="rect">
            <a:avLst/>
          </a:prstGeom>
        </p:spPr>
      </p:pic>
      <p:pic>
        <p:nvPicPr>
          <p:cNvPr id="9" name="Picture 8">
            <a:extLst>
              <a:ext uri="{FF2B5EF4-FFF2-40B4-BE49-F238E27FC236}">
                <a16:creationId xmlns:a16="http://schemas.microsoft.com/office/drawing/2014/main" id="{878F0C22-EDB1-8775-A96F-9E62C47C015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019" y="5373720"/>
            <a:ext cx="7251762" cy="950880"/>
          </a:xfrm>
          <a:prstGeom prst="rect">
            <a:avLst/>
          </a:prstGeom>
        </p:spPr>
      </p:pic>
    </p:spTree>
    <p:extLst>
      <p:ext uri="{BB962C8B-B14F-4D97-AF65-F5344CB8AC3E}">
        <p14:creationId xmlns:p14="http://schemas.microsoft.com/office/powerpoint/2010/main" val="351305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E6D7-0FB6-4541-AC4A-3F9DAFFEA6CB}"/>
              </a:ext>
            </a:extLst>
          </p:cNvPr>
          <p:cNvSpPr>
            <a:spLocks noGrp="1"/>
          </p:cNvSpPr>
          <p:nvPr>
            <p:ph type="title"/>
          </p:nvPr>
        </p:nvSpPr>
        <p:spPr/>
        <p:txBody>
          <a:bodyPr/>
          <a:lstStyle/>
          <a:p>
            <a:r>
              <a:rPr lang="en-US" dirty="0"/>
              <a:t>Capture the Divergence</a:t>
            </a:r>
          </a:p>
        </p:txBody>
      </p:sp>
      <p:sp>
        <p:nvSpPr>
          <p:cNvPr id="3" name="Content Placeholder 2">
            <a:extLst>
              <a:ext uri="{FF2B5EF4-FFF2-40B4-BE49-F238E27FC236}">
                <a16:creationId xmlns:a16="http://schemas.microsoft.com/office/drawing/2014/main" id="{136A0C6D-B809-A842-9E1B-19AF214255CE}"/>
              </a:ext>
            </a:extLst>
          </p:cNvPr>
          <p:cNvSpPr>
            <a:spLocks noGrp="1"/>
          </p:cNvSpPr>
          <p:nvPr>
            <p:ph idx="1"/>
          </p:nvPr>
        </p:nvSpPr>
        <p:spPr>
          <a:xfrm>
            <a:off x="457200" y="1143000"/>
            <a:ext cx="8229600" cy="4876800"/>
          </a:xfrm>
        </p:spPr>
        <p:txBody>
          <a:bodyPr/>
          <a:lstStyle/>
          <a:p>
            <a:r>
              <a:rPr lang="en-US" dirty="0"/>
              <a:t>Result is a generalized Epstein Zeta </a:t>
            </a:r>
            <a:r>
              <a:rPr lang="en-US" dirty="0" err="1"/>
              <a:t>fcn</a:t>
            </a:r>
            <a:endParaRPr lang="en-US" dirty="0"/>
          </a:p>
          <a:p>
            <a:pPr lvl="2"/>
            <a:endParaRPr lang="en-US" dirty="0"/>
          </a:p>
          <a:p>
            <a:pPr lvl="2"/>
            <a:endParaRPr lang="en-US" dirty="0"/>
          </a:p>
          <a:p>
            <a:pPr lvl="1"/>
            <a:endParaRPr lang="en-US" dirty="0"/>
          </a:p>
          <a:p>
            <a:r>
              <a:rPr lang="en-US" dirty="0"/>
              <a:t>Poisson Summation Formula:</a:t>
            </a:r>
          </a:p>
          <a:p>
            <a:pPr lvl="3"/>
            <a:endParaRPr lang="en-US" dirty="0"/>
          </a:p>
          <a:p>
            <a:r>
              <a:rPr lang="en-US" dirty="0"/>
              <a:t>Yields new analytic continuation for </a:t>
            </a:r>
            <a:r>
              <a:rPr lang="en-US" dirty="0" err="1"/>
              <a:t>g.E.Z</a:t>
            </a:r>
            <a:r>
              <a:rPr lang="en-US" dirty="0"/>
              <a:t>:</a:t>
            </a:r>
          </a:p>
        </p:txBody>
      </p:sp>
      <p:sp>
        <p:nvSpPr>
          <p:cNvPr id="4" name="Date Placeholder 3">
            <a:extLst>
              <a:ext uri="{FF2B5EF4-FFF2-40B4-BE49-F238E27FC236}">
                <a16:creationId xmlns:a16="http://schemas.microsoft.com/office/drawing/2014/main" id="{AC85E3FF-AC98-0042-95AF-0E67D1ACDB02}"/>
              </a:ext>
            </a:extLst>
          </p:cNvPr>
          <p:cNvSpPr>
            <a:spLocks noGrp="1"/>
          </p:cNvSpPr>
          <p:nvPr>
            <p:ph type="dt" sz="half" idx="10"/>
          </p:nvPr>
        </p:nvSpPr>
        <p:spPr/>
        <p:txBody>
          <a:bodyPr/>
          <a:lstStyle/>
          <a:p>
            <a:fld id="{52E3F96F-DCAC-2147-8C87-063102A60E4E}" type="datetime1">
              <a:rPr lang="en-US" smtClean="0"/>
              <a:t>3/28/23</a:t>
            </a:fld>
            <a:endParaRPr lang="en-US"/>
          </a:p>
        </p:txBody>
      </p:sp>
      <p:sp>
        <p:nvSpPr>
          <p:cNvPr id="5" name="Footer Placeholder 4">
            <a:extLst>
              <a:ext uri="{FF2B5EF4-FFF2-40B4-BE49-F238E27FC236}">
                <a16:creationId xmlns:a16="http://schemas.microsoft.com/office/drawing/2014/main" id="{F058A126-98BC-E74B-8C93-86EF6CE2C3E9}"/>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C8806924-ED74-284D-BFE5-404CD3FF135C}"/>
              </a:ext>
            </a:extLst>
          </p:cNvPr>
          <p:cNvSpPr>
            <a:spLocks noGrp="1"/>
          </p:cNvSpPr>
          <p:nvPr>
            <p:ph type="sldNum" sz="quarter" idx="12"/>
          </p:nvPr>
        </p:nvSpPr>
        <p:spPr/>
        <p:txBody>
          <a:bodyPr/>
          <a:lstStyle/>
          <a:p>
            <a:fld id="{B00B5BCB-DCF7-4CB6-B569-5FAD0D0113E3}" type="slidenum">
              <a:rPr lang="en-US" smtClean="0"/>
              <a:pPr/>
              <a:t>21</a:t>
            </a:fld>
            <a:endParaRPr lang="en-US"/>
          </a:p>
        </p:txBody>
      </p:sp>
      <p:pic>
        <p:nvPicPr>
          <p:cNvPr id="8" name="Picture 7">
            <a:extLst>
              <a:ext uri="{FF2B5EF4-FFF2-40B4-BE49-F238E27FC236}">
                <a16:creationId xmlns:a16="http://schemas.microsoft.com/office/drawing/2014/main" id="{1C35D939-6CF7-7C49-97F5-884DD8BFB67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59533"/>
            <a:ext cx="9144000" cy="1036067"/>
          </a:xfrm>
          <a:prstGeom prst="rect">
            <a:avLst/>
          </a:prstGeom>
        </p:spPr>
      </p:pic>
      <p:pic>
        <p:nvPicPr>
          <p:cNvPr id="10" name="Picture 9">
            <a:extLst>
              <a:ext uri="{FF2B5EF4-FFF2-40B4-BE49-F238E27FC236}">
                <a16:creationId xmlns:a16="http://schemas.microsoft.com/office/drawing/2014/main" id="{0238F79F-69BA-BB4A-B462-E07AA1537A2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9850" y="3127131"/>
            <a:ext cx="2400300" cy="759069"/>
          </a:xfrm>
          <a:prstGeom prst="rect">
            <a:avLst/>
          </a:prstGeom>
        </p:spPr>
      </p:pic>
      <p:pic>
        <p:nvPicPr>
          <p:cNvPr id="12" name="Picture 11">
            <a:extLst>
              <a:ext uri="{FF2B5EF4-FFF2-40B4-BE49-F238E27FC236}">
                <a16:creationId xmlns:a16="http://schemas.microsoft.com/office/drawing/2014/main" id="{C82CF6A2-F477-A34F-87FE-4D8397D7B28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800600"/>
            <a:ext cx="9144000" cy="1403640"/>
          </a:xfrm>
          <a:prstGeom prst="rect">
            <a:avLst/>
          </a:prstGeom>
        </p:spPr>
      </p:pic>
    </p:spTree>
    <p:extLst>
      <p:ext uri="{BB962C8B-B14F-4D97-AF65-F5344CB8AC3E}">
        <p14:creationId xmlns:p14="http://schemas.microsoft.com/office/powerpoint/2010/main" val="1751812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11AC-32A3-3F4E-AA2D-675EB3487D44}"/>
              </a:ext>
            </a:extLst>
          </p:cNvPr>
          <p:cNvSpPr>
            <a:spLocks noGrp="1"/>
          </p:cNvSpPr>
          <p:nvPr>
            <p:ph type="title"/>
          </p:nvPr>
        </p:nvSpPr>
        <p:spPr/>
        <p:txBody>
          <a:bodyPr/>
          <a:lstStyle/>
          <a:p>
            <a:r>
              <a:rPr lang="en-US" dirty="0"/>
              <a:t>Finite Size Result at NLO</a:t>
            </a:r>
          </a:p>
        </p:txBody>
      </p:sp>
      <p:sp>
        <p:nvSpPr>
          <p:cNvPr id="3" name="Content Placeholder 2">
            <a:extLst>
              <a:ext uri="{FF2B5EF4-FFF2-40B4-BE49-F238E27FC236}">
                <a16:creationId xmlns:a16="http://schemas.microsoft.com/office/drawing/2014/main" id="{11D906D4-F7BC-9549-8895-64BC8038E492}"/>
              </a:ext>
            </a:extLst>
          </p:cNvPr>
          <p:cNvSpPr>
            <a:spLocks noGrp="1"/>
          </p:cNvSpPr>
          <p:nvPr>
            <p:ph idx="1"/>
          </p:nvPr>
        </p:nvSpPr>
        <p:spPr>
          <a:xfrm>
            <a:off x="457200" y="1066800"/>
            <a:ext cx="8229600" cy="5791200"/>
          </a:xfrm>
        </p:spPr>
        <p:txBody>
          <a:bodyPr>
            <a:normAutofit/>
          </a:bodyPr>
          <a:lstStyle/>
          <a:p>
            <a:r>
              <a:rPr lang="en-US" dirty="0"/>
              <a:t>Found the pole!  And the F.S. correction!</a:t>
            </a:r>
          </a:p>
          <a:p>
            <a:endParaRPr lang="en-US" dirty="0"/>
          </a:p>
          <a:p>
            <a:endParaRPr lang="en-US" dirty="0"/>
          </a:p>
          <a:p>
            <a:pPr lvl="1"/>
            <a:r>
              <a:rPr lang="en-US" dirty="0"/>
              <a:t>Correction</a:t>
            </a:r>
          </a:p>
          <a:p>
            <a:pPr lvl="2"/>
            <a:r>
              <a:rPr lang="en-US" dirty="0"/>
              <a:t>goes to 0 as </a:t>
            </a:r>
            <a:r>
              <a:rPr lang="en-US" i="1" dirty="0"/>
              <a:t>L</a:t>
            </a:r>
            <a:r>
              <a:rPr lang="en-US" i="1" baseline="-25000" dirty="0"/>
              <a:t>i</a:t>
            </a:r>
            <a:r>
              <a:rPr lang="en-US" dirty="0"/>
              <a:t>, </a:t>
            </a:r>
            <a:r>
              <a:rPr lang="en-US" i="1" dirty="0"/>
              <a:t>p</a:t>
            </a:r>
            <a:r>
              <a:rPr lang="en-US" dirty="0"/>
              <a:t> =&gt; infinity</a:t>
            </a:r>
          </a:p>
          <a:p>
            <a:pPr lvl="2"/>
            <a:r>
              <a:rPr lang="en-US" dirty="0"/>
              <a:t>satisfies unitarity/optical theorem</a:t>
            </a:r>
          </a:p>
          <a:p>
            <a:r>
              <a:rPr lang="en-US" dirty="0"/>
              <a:t>Optical </a:t>
            </a:r>
            <a:r>
              <a:rPr lang="en-US" dirty="0" err="1"/>
              <a:t>thm</a:t>
            </a:r>
            <a:r>
              <a:rPr lang="en-US" dirty="0"/>
              <a:t> check highly non-</a:t>
            </a:r>
            <a:br>
              <a:rPr lang="en-US" dirty="0"/>
            </a:br>
            <a:r>
              <a:rPr lang="en-US" dirty="0"/>
              <a:t>trivial</a:t>
            </a:r>
          </a:p>
          <a:p>
            <a:pPr lvl="1"/>
            <a:r>
              <a:rPr lang="en-US" dirty="0"/>
              <a:t>Requires generalization of a </a:t>
            </a:r>
            <a:br>
              <a:rPr lang="en-US" dirty="0"/>
            </a:br>
            <a:r>
              <a:rPr lang="en-US" dirty="0"/>
              <a:t>number theory result from Hardy/Ramanujan</a:t>
            </a:r>
          </a:p>
        </p:txBody>
      </p:sp>
      <p:sp>
        <p:nvSpPr>
          <p:cNvPr id="4" name="Date Placeholder 3">
            <a:extLst>
              <a:ext uri="{FF2B5EF4-FFF2-40B4-BE49-F238E27FC236}">
                <a16:creationId xmlns:a16="http://schemas.microsoft.com/office/drawing/2014/main" id="{E71A49C2-2A32-D146-8A76-04068133CEB5}"/>
              </a:ext>
            </a:extLst>
          </p:cNvPr>
          <p:cNvSpPr>
            <a:spLocks noGrp="1"/>
          </p:cNvSpPr>
          <p:nvPr>
            <p:ph type="dt" sz="half" idx="10"/>
          </p:nvPr>
        </p:nvSpPr>
        <p:spPr/>
        <p:txBody>
          <a:bodyPr/>
          <a:lstStyle/>
          <a:p>
            <a:fld id="{7EF57346-08BD-234B-94E8-3FC17B82920F}" type="datetime1">
              <a:rPr lang="en-US" smtClean="0"/>
              <a:t>3/28/23</a:t>
            </a:fld>
            <a:endParaRPr lang="en-US" dirty="0"/>
          </a:p>
        </p:txBody>
      </p:sp>
      <p:sp>
        <p:nvSpPr>
          <p:cNvPr id="5" name="Footer Placeholder 4">
            <a:extLst>
              <a:ext uri="{FF2B5EF4-FFF2-40B4-BE49-F238E27FC236}">
                <a16:creationId xmlns:a16="http://schemas.microsoft.com/office/drawing/2014/main" id="{6A638FA6-23A5-8146-8CBA-86B1E3FC61BA}"/>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D6AB699E-A58E-D74A-8E92-3BEAB11156DE}"/>
              </a:ext>
            </a:extLst>
          </p:cNvPr>
          <p:cNvSpPr>
            <a:spLocks noGrp="1"/>
          </p:cNvSpPr>
          <p:nvPr>
            <p:ph type="sldNum" sz="quarter" idx="12"/>
          </p:nvPr>
        </p:nvSpPr>
        <p:spPr/>
        <p:txBody>
          <a:bodyPr/>
          <a:lstStyle/>
          <a:p>
            <a:fld id="{B00B5BCB-DCF7-4CB6-B569-5FAD0D0113E3}" type="slidenum">
              <a:rPr lang="en-US" smtClean="0"/>
              <a:pPr/>
              <a:t>22</a:t>
            </a:fld>
            <a:endParaRPr lang="en-US"/>
          </a:p>
        </p:txBody>
      </p:sp>
      <p:pic>
        <p:nvPicPr>
          <p:cNvPr id="8" name="Picture 7">
            <a:extLst>
              <a:ext uri="{FF2B5EF4-FFF2-40B4-BE49-F238E27FC236}">
                <a16:creationId xmlns:a16="http://schemas.microsoft.com/office/drawing/2014/main" id="{53346652-ADFA-BB46-A11A-A9819B22912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943176"/>
            <a:ext cx="9144000" cy="723824"/>
          </a:xfrm>
          <a:prstGeom prst="rect">
            <a:avLst/>
          </a:prstGeom>
        </p:spPr>
      </p:pic>
      <p:pic>
        <p:nvPicPr>
          <p:cNvPr id="9" name="Picture 8">
            <a:extLst>
              <a:ext uri="{FF2B5EF4-FFF2-40B4-BE49-F238E27FC236}">
                <a16:creationId xmlns:a16="http://schemas.microsoft.com/office/drawing/2014/main" id="{95D7A5E9-6A3E-812A-EB3D-7FA7646B7EBF}"/>
              </a:ext>
            </a:extLst>
          </p:cNvPr>
          <p:cNvPicPr>
            <a:picLocks noChangeAspect="1"/>
          </p:cNvPicPr>
          <p:nvPr/>
        </p:nvPicPr>
        <p:blipFill rotWithShape="1">
          <a:blip r:embed="rId4">
            <a:extLst>
              <a:ext uri="{28A0092B-C50C-407E-A947-70E740481C1C}">
                <a14:useLocalDpi xmlns:a14="http://schemas.microsoft.com/office/drawing/2010/main" val="0"/>
              </a:ext>
            </a:extLst>
          </a:blip>
          <a:srcRect l="25019" t="7778" r="16693" b="43332"/>
          <a:stretch/>
        </p:blipFill>
        <p:spPr>
          <a:xfrm>
            <a:off x="6934200" y="2971800"/>
            <a:ext cx="1828800" cy="2299062"/>
          </a:xfrm>
          <a:prstGeom prst="rect">
            <a:avLst/>
          </a:prstGeom>
        </p:spPr>
      </p:pic>
      <p:sp>
        <p:nvSpPr>
          <p:cNvPr id="7" name="TextBox 6">
            <a:extLst>
              <a:ext uri="{FF2B5EF4-FFF2-40B4-BE49-F238E27FC236}">
                <a16:creationId xmlns:a16="http://schemas.microsoft.com/office/drawing/2014/main" id="{0EA8C7EF-3F62-E902-4A42-405A13DC0A22}"/>
              </a:ext>
            </a:extLst>
          </p:cNvPr>
          <p:cNvSpPr txBox="1"/>
          <p:nvPr/>
        </p:nvSpPr>
        <p:spPr>
          <a:xfrm>
            <a:off x="7239000" y="5285601"/>
            <a:ext cx="1258678" cy="276999"/>
          </a:xfrm>
          <a:prstGeom prst="rect">
            <a:avLst/>
          </a:prstGeom>
          <a:noFill/>
        </p:spPr>
        <p:txBody>
          <a:bodyPr wrap="none" rtlCol="0">
            <a:spAutoFit/>
          </a:bodyPr>
          <a:lstStyle/>
          <a:p>
            <a:r>
              <a:rPr lang="en-US" sz="1200" dirty="0"/>
              <a:t>Jean du Plessis</a:t>
            </a:r>
          </a:p>
        </p:txBody>
      </p:sp>
    </p:spTree>
    <p:extLst>
      <p:ext uri="{BB962C8B-B14F-4D97-AF65-F5344CB8AC3E}">
        <p14:creationId xmlns:p14="http://schemas.microsoft.com/office/powerpoint/2010/main" val="2655724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E8BF-5195-0DBC-E4D0-A1FF7DEDED68}"/>
              </a:ext>
            </a:extLst>
          </p:cNvPr>
          <p:cNvSpPr>
            <a:spLocks noGrp="1"/>
          </p:cNvSpPr>
          <p:nvPr>
            <p:ph type="title"/>
          </p:nvPr>
        </p:nvSpPr>
        <p:spPr/>
        <p:txBody>
          <a:bodyPr>
            <a:normAutofit fontScale="90000"/>
          </a:bodyPr>
          <a:lstStyle/>
          <a:p>
            <a:r>
              <a:rPr lang="en-US" dirty="0"/>
              <a:t>Numerical Results with 1 Compact D</a:t>
            </a:r>
          </a:p>
        </p:txBody>
      </p:sp>
      <p:sp>
        <p:nvSpPr>
          <p:cNvPr id="3" name="Content Placeholder 2">
            <a:extLst>
              <a:ext uri="{FF2B5EF4-FFF2-40B4-BE49-F238E27FC236}">
                <a16:creationId xmlns:a16="http://schemas.microsoft.com/office/drawing/2014/main" id="{39037B2F-6EBA-BEB9-A255-D66AE78812F4}"/>
              </a:ext>
            </a:extLst>
          </p:cNvPr>
          <p:cNvSpPr>
            <a:spLocks noGrp="1"/>
          </p:cNvSpPr>
          <p:nvPr>
            <p:ph sz="half" idx="1"/>
          </p:nvPr>
        </p:nvSpPr>
        <p:spPr>
          <a:xfrm>
            <a:off x="457200" y="1143000"/>
            <a:ext cx="8458200" cy="5715000"/>
          </a:xfrm>
        </p:spPr>
        <p:txBody>
          <a:bodyPr>
            <a:normAutofit/>
          </a:bodyPr>
          <a:lstStyle/>
          <a:p>
            <a:r>
              <a:rPr lang="en-US" dirty="0"/>
              <a:t>s channel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Correction =&gt; 0 in L and p</a:t>
            </a:r>
          </a:p>
          <a:p>
            <a:pPr lvl="1"/>
            <a:r>
              <a:rPr lang="en-US" dirty="0"/>
              <a:t>Non-trivial behavior from x int over </a:t>
            </a:r>
            <a:r>
              <a:rPr lang="en-US" dirty="0" err="1"/>
              <a:t>BesselK</a:t>
            </a:r>
            <a:endParaRPr lang="en-US" dirty="0"/>
          </a:p>
        </p:txBody>
      </p:sp>
      <p:sp>
        <p:nvSpPr>
          <p:cNvPr id="9" name="Content Placeholder 8">
            <a:extLst>
              <a:ext uri="{FF2B5EF4-FFF2-40B4-BE49-F238E27FC236}">
                <a16:creationId xmlns:a16="http://schemas.microsoft.com/office/drawing/2014/main" id="{778ADC7C-62EA-7600-49D4-1F236A5B5FD3}"/>
              </a:ext>
            </a:extLst>
          </p:cNvPr>
          <p:cNvSpPr>
            <a:spLocks noGrp="1"/>
          </p:cNvSpPr>
          <p:nvPr>
            <p:ph sz="half" idx="2"/>
          </p:nvPr>
        </p:nvSpPr>
        <p:spPr>
          <a:xfrm>
            <a:off x="4648200" y="1143000"/>
            <a:ext cx="4038600" cy="4525963"/>
          </a:xfrm>
        </p:spPr>
        <p:txBody>
          <a:bodyPr>
            <a:normAutofit/>
          </a:bodyPr>
          <a:lstStyle/>
          <a:p>
            <a:r>
              <a:rPr lang="en-US" dirty="0"/>
              <a:t>t channel</a:t>
            </a:r>
          </a:p>
        </p:txBody>
      </p:sp>
      <p:sp>
        <p:nvSpPr>
          <p:cNvPr id="4" name="Date Placeholder 3">
            <a:extLst>
              <a:ext uri="{FF2B5EF4-FFF2-40B4-BE49-F238E27FC236}">
                <a16:creationId xmlns:a16="http://schemas.microsoft.com/office/drawing/2014/main" id="{7E142FB6-8FF6-6E6F-8996-4C9F3075592B}"/>
              </a:ext>
            </a:extLst>
          </p:cNvPr>
          <p:cNvSpPr>
            <a:spLocks noGrp="1"/>
          </p:cNvSpPr>
          <p:nvPr>
            <p:ph type="dt" sz="half" idx="10"/>
          </p:nvPr>
        </p:nvSpPr>
        <p:spPr/>
        <p:txBody>
          <a:bodyPr/>
          <a:lstStyle/>
          <a:p>
            <a:fld id="{9BDBDF37-0B9C-984C-9F5F-A2839A284413}" type="datetime1">
              <a:rPr lang="en-US" smtClean="0"/>
              <a:t>3/28/23</a:t>
            </a:fld>
            <a:endParaRPr lang="en-US"/>
          </a:p>
        </p:txBody>
      </p:sp>
      <p:sp>
        <p:nvSpPr>
          <p:cNvPr id="5" name="Footer Placeholder 4">
            <a:extLst>
              <a:ext uri="{FF2B5EF4-FFF2-40B4-BE49-F238E27FC236}">
                <a16:creationId xmlns:a16="http://schemas.microsoft.com/office/drawing/2014/main" id="{197EAE81-808E-29A2-EC00-EFB24031D920}"/>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17C40F59-D43A-ACC5-7A80-41B1A2EF2C68}"/>
              </a:ext>
            </a:extLst>
          </p:cNvPr>
          <p:cNvSpPr>
            <a:spLocks noGrp="1"/>
          </p:cNvSpPr>
          <p:nvPr>
            <p:ph type="sldNum" sz="quarter" idx="12"/>
          </p:nvPr>
        </p:nvSpPr>
        <p:spPr/>
        <p:txBody>
          <a:bodyPr/>
          <a:lstStyle/>
          <a:p>
            <a:fld id="{B00B5BCB-DCF7-4CB6-B569-5FAD0D0113E3}" type="slidenum">
              <a:rPr lang="en-US" smtClean="0"/>
              <a:pPr/>
              <a:t>23</a:t>
            </a:fld>
            <a:endParaRPr lang="en-US"/>
          </a:p>
        </p:txBody>
      </p:sp>
      <p:pic>
        <p:nvPicPr>
          <p:cNvPr id="8" name="Picture 7">
            <a:extLst>
              <a:ext uri="{FF2B5EF4-FFF2-40B4-BE49-F238E27FC236}">
                <a16:creationId xmlns:a16="http://schemas.microsoft.com/office/drawing/2014/main" id="{F3C42972-B323-6C99-22D8-80AB8D1B026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1676400"/>
            <a:ext cx="3204579" cy="4114800"/>
          </a:xfrm>
          <a:prstGeom prst="rect">
            <a:avLst/>
          </a:prstGeom>
        </p:spPr>
      </p:pic>
      <p:pic>
        <p:nvPicPr>
          <p:cNvPr id="11" name="Picture 10">
            <a:extLst>
              <a:ext uri="{FF2B5EF4-FFF2-40B4-BE49-F238E27FC236}">
                <a16:creationId xmlns:a16="http://schemas.microsoft.com/office/drawing/2014/main" id="{FD2E634C-704F-49F2-2E63-CBF47307EB4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8200" y="1632643"/>
            <a:ext cx="3276600" cy="4170853"/>
          </a:xfrm>
          <a:prstGeom prst="rect">
            <a:avLst/>
          </a:prstGeom>
        </p:spPr>
      </p:pic>
    </p:spTree>
    <p:extLst>
      <p:ext uri="{BB962C8B-B14F-4D97-AF65-F5344CB8AC3E}">
        <p14:creationId xmlns:p14="http://schemas.microsoft.com/office/powerpoint/2010/main" val="372118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1F2D-FECF-291D-D7A5-37C47990301A}"/>
              </a:ext>
            </a:extLst>
          </p:cNvPr>
          <p:cNvSpPr>
            <a:spLocks noGrp="1"/>
          </p:cNvSpPr>
          <p:nvPr>
            <p:ph type="title"/>
          </p:nvPr>
        </p:nvSpPr>
        <p:spPr/>
        <p:txBody>
          <a:bodyPr/>
          <a:lstStyle/>
          <a:p>
            <a:r>
              <a:rPr lang="en-US" dirty="0"/>
              <a:t>Running Coupling in 1 Compact D</a:t>
            </a:r>
          </a:p>
        </p:txBody>
      </p:sp>
      <p:sp>
        <p:nvSpPr>
          <p:cNvPr id="8" name="Content Placeholder 7">
            <a:extLst>
              <a:ext uri="{FF2B5EF4-FFF2-40B4-BE49-F238E27FC236}">
                <a16:creationId xmlns:a16="http://schemas.microsoft.com/office/drawing/2014/main" id="{15614579-7BD4-F48E-3B88-63FE3CAF9893}"/>
              </a:ext>
            </a:extLst>
          </p:cNvPr>
          <p:cNvSpPr>
            <a:spLocks noGrp="1"/>
          </p:cNvSpPr>
          <p:nvPr>
            <p:ph idx="1"/>
          </p:nvPr>
        </p:nvSpPr>
        <p:spPr>
          <a:xfrm>
            <a:off x="457200" y="990600"/>
            <a:ext cx="8229600" cy="5767450"/>
          </a:xfrm>
        </p:spPr>
        <p:txBody>
          <a:bodyPr/>
          <a:lstStyle/>
          <a:p>
            <a:pPr lvl="1"/>
            <a:r>
              <a:rPr lang="en-US" dirty="0"/>
              <a:t>Sum the geometric series of bubbles</a:t>
            </a:r>
          </a:p>
          <a:p>
            <a:endParaRPr lang="en-US" dirty="0"/>
          </a:p>
          <a:p>
            <a:endParaRPr lang="en-US" dirty="0"/>
          </a:p>
          <a:p>
            <a:endParaRPr lang="en-US" dirty="0"/>
          </a:p>
          <a:p>
            <a:endParaRPr lang="en-US" dirty="0"/>
          </a:p>
          <a:p>
            <a:endParaRPr lang="en-US" dirty="0"/>
          </a:p>
          <a:p>
            <a:endParaRPr lang="en-US" dirty="0"/>
          </a:p>
          <a:p>
            <a:endParaRPr lang="en-US" dirty="0"/>
          </a:p>
          <a:p>
            <a:pPr lvl="2"/>
            <a:r>
              <a:rPr lang="en-US" dirty="0"/>
              <a:t>Result depends on coupling at initial scale</a:t>
            </a:r>
          </a:p>
          <a:p>
            <a:pPr lvl="2"/>
            <a:r>
              <a:rPr lang="en-US" dirty="0"/>
              <a:t>No pole in full series; </a:t>
            </a:r>
            <a:r>
              <a:rPr lang="en-US" dirty="0" err="1"/>
              <a:t>cf</a:t>
            </a:r>
            <a:r>
              <a:rPr lang="en-US" dirty="0"/>
              <a:t> LL from beta </a:t>
            </a:r>
            <a:r>
              <a:rPr lang="en-US" dirty="0" err="1"/>
              <a:t>fcn</a:t>
            </a:r>
            <a:endParaRPr lang="en-US" dirty="0"/>
          </a:p>
        </p:txBody>
      </p:sp>
      <p:sp>
        <p:nvSpPr>
          <p:cNvPr id="5" name="Date Placeholder 4">
            <a:extLst>
              <a:ext uri="{FF2B5EF4-FFF2-40B4-BE49-F238E27FC236}">
                <a16:creationId xmlns:a16="http://schemas.microsoft.com/office/drawing/2014/main" id="{96211970-67CC-7DD1-9333-772082A4D60D}"/>
              </a:ext>
            </a:extLst>
          </p:cNvPr>
          <p:cNvSpPr>
            <a:spLocks noGrp="1"/>
          </p:cNvSpPr>
          <p:nvPr>
            <p:ph type="dt" sz="half" idx="10"/>
          </p:nvPr>
        </p:nvSpPr>
        <p:spPr/>
        <p:txBody>
          <a:bodyPr/>
          <a:lstStyle/>
          <a:p>
            <a:fld id="{62F98B4B-A489-3646-A9B9-315DF9152E57}" type="datetime1">
              <a:rPr lang="en-US" smtClean="0"/>
              <a:t>3/28/23</a:t>
            </a:fld>
            <a:endParaRPr lang="en-US"/>
          </a:p>
        </p:txBody>
      </p:sp>
      <p:sp>
        <p:nvSpPr>
          <p:cNvPr id="6" name="Footer Placeholder 5">
            <a:extLst>
              <a:ext uri="{FF2B5EF4-FFF2-40B4-BE49-F238E27FC236}">
                <a16:creationId xmlns:a16="http://schemas.microsoft.com/office/drawing/2014/main" id="{2E7D0D22-1B25-906F-C6A3-588627BF74E5}"/>
              </a:ext>
            </a:extLst>
          </p:cNvPr>
          <p:cNvSpPr>
            <a:spLocks noGrp="1"/>
          </p:cNvSpPr>
          <p:nvPr>
            <p:ph type="ftr" sz="quarter" idx="11"/>
          </p:nvPr>
        </p:nvSpPr>
        <p:spPr/>
        <p:txBody>
          <a:bodyPr/>
          <a:lstStyle/>
          <a:p>
            <a:r>
              <a:rPr lang="en-US"/>
              <a:t>HP2023</a:t>
            </a:r>
            <a:endParaRPr lang="en-US" dirty="0"/>
          </a:p>
        </p:txBody>
      </p:sp>
      <p:sp>
        <p:nvSpPr>
          <p:cNvPr id="7" name="Slide Number Placeholder 6">
            <a:extLst>
              <a:ext uri="{FF2B5EF4-FFF2-40B4-BE49-F238E27FC236}">
                <a16:creationId xmlns:a16="http://schemas.microsoft.com/office/drawing/2014/main" id="{F0B181F8-2CFC-B34A-399E-A41F4DB1B596}"/>
              </a:ext>
            </a:extLst>
          </p:cNvPr>
          <p:cNvSpPr>
            <a:spLocks noGrp="1"/>
          </p:cNvSpPr>
          <p:nvPr>
            <p:ph type="sldNum" sz="quarter" idx="12"/>
          </p:nvPr>
        </p:nvSpPr>
        <p:spPr/>
        <p:txBody>
          <a:bodyPr/>
          <a:lstStyle/>
          <a:p>
            <a:fld id="{B00B5BCB-DCF7-4CB6-B569-5FAD0D0113E3}" type="slidenum">
              <a:rPr lang="en-US" smtClean="0"/>
              <a:pPr/>
              <a:t>24</a:t>
            </a:fld>
            <a:endParaRPr lang="en-US"/>
          </a:p>
        </p:txBody>
      </p:sp>
      <p:pic>
        <p:nvPicPr>
          <p:cNvPr id="10" name="Picture 9">
            <a:extLst>
              <a:ext uri="{FF2B5EF4-FFF2-40B4-BE49-F238E27FC236}">
                <a16:creationId xmlns:a16="http://schemas.microsoft.com/office/drawing/2014/main" id="{BA68506E-0363-C494-0CD7-188553F0F1C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050" y="1447800"/>
            <a:ext cx="6535950" cy="4233756"/>
          </a:xfrm>
          <a:prstGeom prst="rect">
            <a:avLst/>
          </a:prstGeom>
        </p:spPr>
      </p:pic>
    </p:spTree>
    <p:extLst>
      <p:ext uri="{BB962C8B-B14F-4D97-AF65-F5344CB8AC3E}">
        <p14:creationId xmlns:p14="http://schemas.microsoft.com/office/powerpoint/2010/main" val="1220249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2E8BF-5195-0DBC-E4D0-A1FF7DEDED68}"/>
              </a:ext>
            </a:extLst>
          </p:cNvPr>
          <p:cNvSpPr>
            <a:spLocks noGrp="1"/>
          </p:cNvSpPr>
          <p:nvPr>
            <p:ph type="title"/>
          </p:nvPr>
        </p:nvSpPr>
        <p:spPr/>
        <p:txBody>
          <a:bodyPr>
            <a:normAutofit fontScale="90000"/>
          </a:bodyPr>
          <a:lstStyle/>
          <a:p>
            <a:r>
              <a:rPr lang="en-US" dirty="0"/>
              <a:t>Numerical Results with 2 Compact D’s</a:t>
            </a:r>
          </a:p>
        </p:txBody>
      </p:sp>
      <p:sp>
        <p:nvSpPr>
          <p:cNvPr id="3" name="Content Placeholder 2">
            <a:extLst>
              <a:ext uri="{FF2B5EF4-FFF2-40B4-BE49-F238E27FC236}">
                <a16:creationId xmlns:a16="http://schemas.microsoft.com/office/drawing/2014/main" id="{39037B2F-6EBA-BEB9-A255-D66AE78812F4}"/>
              </a:ext>
            </a:extLst>
          </p:cNvPr>
          <p:cNvSpPr>
            <a:spLocks noGrp="1"/>
          </p:cNvSpPr>
          <p:nvPr>
            <p:ph sz="half" idx="1"/>
          </p:nvPr>
        </p:nvSpPr>
        <p:spPr>
          <a:xfrm>
            <a:off x="457200" y="914400"/>
            <a:ext cx="8458200" cy="5943600"/>
          </a:xfrm>
        </p:spPr>
        <p:txBody>
          <a:bodyPr>
            <a:normAutofit/>
          </a:bodyPr>
          <a:lstStyle/>
          <a:p>
            <a:r>
              <a:rPr lang="en-US" dirty="0"/>
              <a:t>s channel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Extremely difficult numerical problem for Re of s channel</a:t>
            </a:r>
          </a:p>
          <a:p>
            <a:pPr lvl="1"/>
            <a:r>
              <a:rPr lang="en-US" dirty="0"/>
              <a:t>3D compact is trivial</a:t>
            </a:r>
          </a:p>
        </p:txBody>
      </p:sp>
      <p:sp>
        <p:nvSpPr>
          <p:cNvPr id="9" name="Content Placeholder 8">
            <a:extLst>
              <a:ext uri="{FF2B5EF4-FFF2-40B4-BE49-F238E27FC236}">
                <a16:creationId xmlns:a16="http://schemas.microsoft.com/office/drawing/2014/main" id="{778ADC7C-62EA-7600-49D4-1F236A5B5FD3}"/>
              </a:ext>
            </a:extLst>
          </p:cNvPr>
          <p:cNvSpPr>
            <a:spLocks noGrp="1"/>
          </p:cNvSpPr>
          <p:nvPr>
            <p:ph sz="half" idx="2"/>
          </p:nvPr>
        </p:nvSpPr>
        <p:spPr>
          <a:xfrm>
            <a:off x="4648200" y="1143000"/>
            <a:ext cx="4038600" cy="4525963"/>
          </a:xfrm>
        </p:spPr>
        <p:txBody>
          <a:bodyPr>
            <a:normAutofit/>
          </a:bodyPr>
          <a:lstStyle/>
          <a:p>
            <a:r>
              <a:rPr lang="en-US" dirty="0"/>
              <a:t>t channel</a:t>
            </a:r>
          </a:p>
        </p:txBody>
      </p:sp>
      <p:sp>
        <p:nvSpPr>
          <p:cNvPr id="4" name="Date Placeholder 3">
            <a:extLst>
              <a:ext uri="{FF2B5EF4-FFF2-40B4-BE49-F238E27FC236}">
                <a16:creationId xmlns:a16="http://schemas.microsoft.com/office/drawing/2014/main" id="{7E142FB6-8FF6-6E6F-8996-4C9F3075592B}"/>
              </a:ext>
            </a:extLst>
          </p:cNvPr>
          <p:cNvSpPr>
            <a:spLocks noGrp="1"/>
          </p:cNvSpPr>
          <p:nvPr>
            <p:ph type="dt" sz="half" idx="10"/>
          </p:nvPr>
        </p:nvSpPr>
        <p:spPr/>
        <p:txBody>
          <a:bodyPr/>
          <a:lstStyle/>
          <a:p>
            <a:fld id="{2DD8FCE0-2238-584F-BB88-D5DAA85DB38C}" type="datetime1">
              <a:rPr lang="en-US" smtClean="0"/>
              <a:t>3/28/23</a:t>
            </a:fld>
            <a:endParaRPr lang="en-US"/>
          </a:p>
        </p:txBody>
      </p:sp>
      <p:sp>
        <p:nvSpPr>
          <p:cNvPr id="5" name="Footer Placeholder 4">
            <a:extLst>
              <a:ext uri="{FF2B5EF4-FFF2-40B4-BE49-F238E27FC236}">
                <a16:creationId xmlns:a16="http://schemas.microsoft.com/office/drawing/2014/main" id="{197EAE81-808E-29A2-EC00-EFB24031D920}"/>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17C40F59-D43A-ACC5-7A80-41B1A2EF2C68}"/>
              </a:ext>
            </a:extLst>
          </p:cNvPr>
          <p:cNvSpPr>
            <a:spLocks noGrp="1"/>
          </p:cNvSpPr>
          <p:nvPr>
            <p:ph type="sldNum" sz="quarter" idx="12"/>
          </p:nvPr>
        </p:nvSpPr>
        <p:spPr/>
        <p:txBody>
          <a:bodyPr/>
          <a:lstStyle/>
          <a:p>
            <a:fld id="{B00B5BCB-DCF7-4CB6-B569-5FAD0D0113E3}" type="slidenum">
              <a:rPr lang="en-US" smtClean="0"/>
              <a:pPr/>
              <a:t>25</a:t>
            </a:fld>
            <a:endParaRPr lang="en-US"/>
          </a:p>
        </p:txBody>
      </p:sp>
      <p:pic>
        <p:nvPicPr>
          <p:cNvPr id="10" name="Picture 9">
            <a:extLst>
              <a:ext uri="{FF2B5EF4-FFF2-40B4-BE49-F238E27FC236}">
                <a16:creationId xmlns:a16="http://schemas.microsoft.com/office/drawing/2014/main" id="{93F0A0FC-21DC-93AC-8908-5B1529A7C95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1447800"/>
            <a:ext cx="3133288" cy="4114800"/>
          </a:xfrm>
          <a:prstGeom prst="rect">
            <a:avLst/>
          </a:prstGeom>
        </p:spPr>
      </p:pic>
      <p:pic>
        <p:nvPicPr>
          <p:cNvPr id="13" name="Picture 12">
            <a:extLst>
              <a:ext uri="{FF2B5EF4-FFF2-40B4-BE49-F238E27FC236}">
                <a16:creationId xmlns:a16="http://schemas.microsoft.com/office/drawing/2014/main" id="{51584679-490B-BF1C-1B78-B6FCDCD7A68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3505" y="1447800"/>
            <a:ext cx="3235095" cy="4216616"/>
          </a:xfrm>
          <a:prstGeom prst="rect">
            <a:avLst/>
          </a:prstGeom>
        </p:spPr>
      </p:pic>
    </p:spTree>
    <p:extLst>
      <p:ext uri="{BB962C8B-B14F-4D97-AF65-F5344CB8AC3E}">
        <p14:creationId xmlns:p14="http://schemas.microsoft.com/office/powerpoint/2010/main" val="397855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7ADE-BF2F-A613-1911-CC5197634451}"/>
              </a:ext>
            </a:extLst>
          </p:cNvPr>
          <p:cNvSpPr>
            <a:spLocks noGrp="1"/>
          </p:cNvSpPr>
          <p:nvPr>
            <p:ph type="title"/>
          </p:nvPr>
        </p:nvSpPr>
        <p:spPr/>
        <p:txBody>
          <a:bodyPr/>
          <a:lstStyle/>
          <a:p>
            <a:r>
              <a:rPr lang="en-US" dirty="0"/>
              <a:t>Running Coupling in 2 Compact D’s</a:t>
            </a:r>
          </a:p>
        </p:txBody>
      </p:sp>
      <p:sp>
        <p:nvSpPr>
          <p:cNvPr id="8" name="Content Placeholder 7">
            <a:extLst>
              <a:ext uri="{FF2B5EF4-FFF2-40B4-BE49-F238E27FC236}">
                <a16:creationId xmlns:a16="http://schemas.microsoft.com/office/drawing/2014/main" id="{652EAEE3-CD6B-4485-A8B6-DF0F16B7C094}"/>
              </a:ext>
            </a:extLst>
          </p:cNvPr>
          <p:cNvSpPr>
            <a:spLocks noGrp="1"/>
          </p:cNvSpPr>
          <p:nvPr>
            <p:ph idx="1"/>
          </p:nvPr>
        </p:nvSpPr>
        <p:spPr/>
        <p:txBody>
          <a:bodyPr/>
          <a:lstStyle/>
          <a:p>
            <a:endParaRPr lang="en-US" dirty="0"/>
          </a:p>
        </p:txBody>
      </p:sp>
      <p:sp>
        <p:nvSpPr>
          <p:cNvPr id="5" name="Date Placeholder 4">
            <a:extLst>
              <a:ext uri="{FF2B5EF4-FFF2-40B4-BE49-F238E27FC236}">
                <a16:creationId xmlns:a16="http://schemas.microsoft.com/office/drawing/2014/main" id="{427B3EF7-C847-5EFD-FF60-851788672FDA}"/>
              </a:ext>
            </a:extLst>
          </p:cNvPr>
          <p:cNvSpPr>
            <a:spLocks noGrp="1"/>
          </p:cNvSpPr>
          <p:nvPr>
            <p:ph type="dt" sz="half" idx="10"/>
          </p:nvPr>
        </p:nvSpPr>
        <p:spPr/>
        <p:txBody>
          <a:bodyPr/>
          <a:lstStyle/>
          <a:p>
            <a:fld id="{D1F2CDED-A50B-8646-9072-49BD9352A70F}" type="datetime1">
              <a:rPr lang="en-US" smtClean="0"/>
              <a:t>3/28/23</a:t>
            </a:fld>
            <a:endParaRPr lang="en-US"/>
          </a:p>
        </p:txBody>
      </p:sp>
      <p:sp>
        <p:nvSpPr>
          <p:cNvPr id="6" name="Footer Placeholder 5">
            <a:extLst>
              <a:ext uri="{FF2B5EF4-FFF2-40B4-BE49-F238E27FC236}">
                <a16:creationId xmlns:a16="http://schemas.microsoft.com/office/drawing/2014/main" id="{8197EBD3-E36B-792D-124C-C7EEBE9D92BC}"/>
              </a:ext>
            </a:extLst>
          </p:cNvPr>
          <p:cNvSpPr>
            <a:spLocks noGrp="1"/>
          </p:cNvSpPr>
          <p:nvPr>
            <p:ph type="ftr" sz="quarter" idx="11"/>
          </p:nvPr>
        </p:nvSpPr>
        <p:spPr/>
        <p:txBody>
          <a:bodyPr/>
          <a:lstStyle/>
          <a:p>
            <a:r>
              <a:rPr lang="en-US"/>
              <a:t>HP2023</a:t>
            </a:r>
            <a:endParaRPr lang="en-US" dirty="0"/>
          </a:p>
        </p:txBody>
      </p:sp>
      <p:sp>
        <p:nvSpPr>
          <p:cNvPr id="7" name="Slide Number Placeholder 6">
            <a:extLst>
              <a:ext uri="{FF2B5EF4-FFF2-40B4-BE49-F238E27FC236}">
                <a16:creationId xmlns:a16="http://schemas.microsoft.com/office/drawing/2014/main" id="{CD4D25CC-7768-D814-8A5D-A151DA24F84F}"/>
              </a:ext>
            </a:extLst>
          </p:cNvPr>
          <p:cNvSpPr>
            <a:spLocks noGrp="1"/>
          </p:cNvSpPr>
          <p:nvPr>
            <p:ph type="sldNum" sz="quarter" idx="12"/>
          </p:nvPr>
        </p:nvSpPr>
        <p:spPr/>
        <p:txBody>
          <a:bodyPr/>
          <a:lstStyle/>
          <a:p>
            <a:fld id="{B00B5BCB-DCF7-4CB6-B569-5FAD0D0113E3}" type="slidenum">
              <a:rPr lang="en-US" smtClean="0"/>
              <a:pPr/>
              <a:t>26</a:t>
            </a:fld>
            <a:endParaRPr lang="en-US"/>
          </a:p>
        </p:txBody>
      </p:sp>
      <p:pic>
        <p:nvPicPr>
          <p:cNvPr id="10" name="Picture 9">
            <a:extLst>
              <a:ext uri="{FF2B5EF4-FFF2-40B4-BE49-F238E27FC236}">
                <a16:creationId xmlns:a16="http://schemas.microsoft.com/office/drawing/2014/main" id="{2EC8B163-6FBD-C406-94C3-484FBCFFD6E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920" y="1363725"/>
            <a:ext cx="3784600" cy="4876800"/>
          </a:xfrm>
          <a:prstGeom prst="rect">
            <a:avLst/>
          </a:prstGeom>
        </p:spPr>
      </p:pic>
      <p:pic>
        <p:nvPicPr>
          <p:cNvPr id="12" name="Picture 11">
            <a:extLst>
              <a:ext uri="{FF2B5EF4-FFF2-40B4-BE49-F238E27FC236}">
                <a16:creationId xmlns:a16="http://schemas.microsoft.com/office/drawing/2014/main" id="{8871F60E-67DC-9D76-EAA1-1C6F4C84CA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83061" y="1352296"/>
            <a:ext cx="3725936" cy="4888230"/>
          </a:xfrm>
          <a:prstGeom prst="rect">
            <a:avLst/>
          </a:prstGeom>
        </p:spPr>
      </p:pic>
    </p:spTree>
    <p:extLst>
      <p:ext uri="{BB962C8B-B14F-4D97-AF65-F5344CB8AC3E}">
        <p14:creationId xmlns:p14="http://schemas.microsoft.com/office/powerpoint/2010/main" val="292366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0C2A-71A7-D22B-A835-39A9E7E993E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53CCAD85-0890-B42E-EBC0-B3CDE30377F6}"/>
              </a:ext>
            </a:extLst>
          </p:cNvPr>
          <p:cNvSpPr>
            <a:spLocks noGrp="1"/>
          </p:cNvSpPr>
          <p:nvPr>
            <p:ph idx="1"/>
          </p:nvPr>
        </p:nvSpPr>
        <p:spPr>
          <a:xfrm>
            <a:off x="457200" y="1066800"/>
            <a:ext cx="8229600" cy="5486400"/>
          </a:xfrm>
        </p:spPr>
        <p:txBody>
          <a:bodyPr>
            <a:normAutofit fontScale="92500" lnSpcReduction="20000"/>
          </a:bodyPr>
          <a:lstStyle/>
          <a:p>
            <a:r>
              <a:rPr lang="en-US" dirty="0"/>
              <a:t>Presented first (</a:t>
            </a:r>
            <a:r>
              <a:rPr lang="en-US" i="1" dirty="0"/>
              <a:t>and only</a:t>
            </a:r>
            <a:r>
              <a:rPr lang="en-US" dirty="0"/>
              <a:t>) analytic small L correction to E-loss derivation</a:t>
            </a:r>
          </a:p>
          <a:p>
            <a:pPr lvl="1"/>
            <a:r>
              <a:rPr lang="en-US" dirty="0"/>
              <a:t>Correction grows w 1/L, E; breaks color triviality</a:t>
            </a:r>
          </a:p>
          <a:p>
            <a:r>
              <a:rPr lang="en-US" dirty="0"/>
              <a:t>First </a:t>
            </a:r>
            <a:r>
              <a:rPr lang="en-US" dirty="0" err="1"/>
              <a:t>pheno</a:t>
            </a:r>
            <a:r>
              <a:rPr lang="en-US" dirty="0"/>
              <a:t> results.  Small L correction:</a:t>
            </a:r>
          </a:p>
          <a:p>
            <a:pPr lvl="1"/>
            <a:r>
              <a:rPr lang="en-US" dirty="0"/>
              <a:t>Reduces suppression</a:t>
            </a:r>
          </a:p>
          <a:p>
            <a:pPr lvl="1"/>
            <a:r>
              <a:rPr lang="en-US" dirty="0"/>
              <a:t>Increases rise with </a:t>
            </a:r>
            <a:r>
              <a:rPr lang="en-US" dirty="0" err="1"/>
              <a:t>p</a:t>
            </a:r>
            <a:r>
              <a:rPr lang="en-US" baseline="-25000" dirty="0" err="1"/>
              <a:t>T</a:t>
            </a:r>
            <a:endParaRPr lang="en-US" baseline="-25000" dirty="0"/>
          </a:p>
          <a:p>
            <a:pPr lvl="1"/>
            <a:r>
              <a:rPr lang="en-US" dirty="0"/>
              <a:t>~10% effect for heavy flavor R</a:t>
            </a:r>
            <a:r>
              <a:rPr lang="en-US" baseline="-25000" dirty="0"/>
              <a:t>AA</a:t>
            </a:r>
          </a:p>
          <a:p>
            <a:pPr lvl="1"/>
            <a:r>
              <a:rPr lang="en-US" dirty="0"/>
              <a:t>Broken color triviality =&gt; large effect for light hadrons</a:t>
            </a:r>
          </a:p>
          <a:p>
            <a:pPr lvl="1"/>
            <a:r>
              <a:rPr lang="en-US" dirty="0"/>
              <a:t>Significant </a:t>
            </a:r>
            <a:r>
              <a:rPr lang="en-US" dirty="0" err="1"/>
              <a:t>pathlenths</a:t>
            </a:r>
            <a:r>
              <a:rPr lang="en-US" dirty="0"/>
              <a:t> in </a:t>
            </a:r>
            <a:r>
              <a:rPr lang="en-US" dirty="0" err="1"/>
              <a:t>pA</a:t>
            </a:r>
            <a:r>
              <a:rPr lang="en-US" dirty="0"/>
              <a:t>; hints of </a:t>
            </a:r>
            <a:r>
              <a:rPr lang="en-US" dirty="0" err="1"/>
              <a:t>R</a:t>
            </a:r>
            <a:r>
              <a:rPr lang="en-US" baseline="-25000" dirty="0" err="1"/>
              <a:t>pA</a:t>
            </a:r>
            <a:r>
              <a:rPr lang="en-US" dirty="0"/>
              <a:t> &gt; 1; </a:t>
            </a:r>
            <a:r>
              <a:rPr lang="en-US" b="1" i="1" dirty="0"/>
              <a:t>must</a:t>
            </a:r>
            <a:r>
              <a:rPr lang="en-US" dirty="0"/>
              <a:t> compute small pathlength corrections for elastic energy loss</a:t>
            </a:r>
          </a:p>
          <a:p>
            <a:r>
              <a:rPr lang="en-US" dirty="0"/>
              <a:t>To do: see caveats; then </a:t>
            </a:r>
            <a:r>
              <a:rPr lang="en-US" dirty="0" err="1"/>
              <a:t>v</a:t>
            </a:r>
            <a:r>
              <a:rPr lang="en-US" baseline="-25000" dirty="0" err="1"/>
              <a:t>n</a:t>
            </a:r>
            <a:r>
              <a:rPr lang="en-US" dirty="0" err="1"/>
              <a:t>’s</a:t>
            </a:r>
            <a:r>
              <a:rPr lang="en-US" dirty="0"/>
              <a:t> for AA and </a:t>
            </a:r>
            <a:r>
              <a:rPr lang="en-US" dirty="0" err="1"/>
              <a:t>pA</a:t>
            </a:r>
            <a:r>
              <a:rPr lang="en-US" dirty="0"/>
              <a:t>, high multiplicity pp, …</a:t>
            </a:r>
          </a:p>
          <a:p>
            <a:endParaRPr lang="en-US" dirty="0"/>
          </a:p>
        </p:txBody>
      </p:sp>
      <p:sp>
        <p:nvSpPr>
          <p:cNvPr id="4" name="Date Placeholder 3">
            <a:extLst>
              <a:ext uri="{FF2B5EF4-FFF2-40B4-BE49-F238E27FC236}">
                <a16:creationId xmlns:a16="http://schemas.microsoft.com/office/drawing/2014/main" id="{DF37EF7D-2CBE-257B-9F37-D7355B2B58D5}"/>
              </a:ext>
            </a:extLst>
          </p:cNvPr>
          <p:cNvSpPr>
            <a:spLocks noGrp="1"/>
          </p:cNvSpPr>
          <p:nvPr>
            <p:ph type="dt" sz="half" idx="10"/>
          </p:nvPr>
        </p:nvSpPr>
        <p:spPr/>
        <p:txBody>
          <a:bodyPr/>
          <a:lstStyle/>
          <a:p>
            <a:fld id="{3F2DA702-BCA2-BA4C-90DA-5BBE5DDAEFC8}" type="datetime1">
              <a:rPr lang="en-US" smtClean="0"/>
              <a:t>3/28/23</a:t>
            </a:fld>
            <a:endParaRPr lang="en-US"/>
          </a:p>
        </p:txBody>
      </p:sp>
      <p:sp>
        <p:nvSpPr>
          <p:cNvPr id="5" name="Footer Placeholder 4">
            <a:extLst>
              <a:ext uri="{FF2B5EF4-FFF2-40B4-BE49-F238E27FC236}">
                <a16:creationId xmlns:a16="http://schemas.microsoft.com/office/drawing/2014/main" id="{89B19EAE-2BE4-6EDF-70B3-E773059C81E4}"/>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DE6AE3AE-22FA-0425-65ED-E280EB734FCF}"/>
              </a:ext>
            </a:extLst>
          </p:cNvPr>
          <p:cNvSpPr>
            <a:spLocks noGrp="1"/>
          </p:cNvSpPr>
          <p:nvPr>
            <p:ph type="sldNum" sz="quarter" idx="12"/>
          </p:nvPr>
        </p:nvSpPr>
        <p:spPr/>
        <p:txBody>
          <a:bodyPr/>
          <a:lstStyle/>
          <a:p>
            <a:fld id="{B00B5BCB-DCF7-4CB6-B569-5FAD0D0113E3}" type="slidenum">
              <a:rPr lang="en-US" smtClean="0"/>
              <a:pPr/>
              <a:t>27</a:t>
            </a:fld>
            <a:endParaRPr lang="en-US"/>
          </a:p>
        </p:txBody>
      </p:sp>
    </p:spTree>
    <p:extLst>
      <p:ext uri="{BB962C8B-B14F-4D97-AF65-F5344CB8AC3E}">
        <p14:creationId xmlns:p14="http://schemas.microsoft.com/office/powerpoint/2010/main" val="275836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477D-C8A9-25C3-DF28-F6D603584C06}"/>
              </a:ext>
            </a:extLst>
          </p:cNvPr>
          <p:cNvSpPr>
            <a:spLocks noGrp="1"/>
          </p:cNvSpPr>
          <p:nvPr>
            <p:ph type="title"/>
          </p:nvPr>
        </p:nvSpPr>
        <p:spPr/>
        <p:txBody>
          <a:bodyPr/>
          <a:lstStyle/>
          <a:p>
            <a:r>
              <a:rPr lang="en-US" dirty="0"/>
              <a:t>Bonus Conclusions</a:t>
            </a:r>
          </a:p>
        </p:txBody>
      </p:sp>
      <p:sp>
        <p:nvSpPr>
          <p:cNvPr id="3" name="Content Placeholder 2">
            <a:extLst>
              <a:ext uri="{FF2B5EF4-FFF2-40B4-BE49-F238E27FC236}">
                <a16:creationId xmlns:a16="http://schemas.microsoft.com/office/drawing/2014/main" id="{E6F5C238-A01F-FA9B-0FB4-C93281B66721}"/>
              </a:ext>
            </a:extLst>
          </p:cNvPr>
          <p:cNvSpPr>
            <a:spLocks noGrp="1"/>
          </p:cNvSpPr>
          <p:nvPr>
            <p:ph idx="1"/>
          </p:nvPr>
        </p:nvSpPr>
        <p:spPr/>
        <p:txBody>
          <a:bodyPr>
            <a:normAutofit fontScale="85000" lnSpcReduction="10000"/>
          </a:bodyPr>
          <a:lstStyle/>
          <a:p>
            <a:r>
              <a:rPr lang="en-US" dirty="0"/>
              <a:t>Massive, free scalar field in a box</a:t>
            </a:r>
          </a:p>
          <a:p>
            <a:pPr lvl="1"/>
            <a:r>
              <a:rPr lang="en-US" dirty="0"/>
              <a:t>Thermodynamics significantly altered; mimics QCD</a:t>
            </a:r>
          </a:p>
          <a:p>
            <a:pPr lvl="1"/>
            <a:r>
              <a:rPr lang="en-US" dirty="0"/>
              <a:t>Quenched lattice confirms qualitative physics</a:t>
            </a:r>
          </a:p>
          <a:p>
            <a:r>
              <a:rPr lang="en-US" dirty="0"/>
              <a:t>NLO 2 =&gt; 2 scattering in </a:t>
            </a:r>
            <a:r>
              <a:rPr lang="en-US" i="1" dirty="0">
                <a:latin typeface="Symbol" pitchFamily="2" charset="2"/>
              </a:rPr>
              <a:t>f</a:t>
            </a:r>
            <a:r>
              <a:rPr lang="en-US" baseline="30000" dirty="0"/>
              <a:t>4</a:t>
            </a:r>
            <a:r>
              <a:rPr lang="en-US" dirty="0"/>
              <a:t> in 1, 2, and 3 compact dim’s</a:t>
            </a:r>
            <a:endParaRPr lang="en-US" baseline="30000" dirty="0"/>
          </a:p>
          <a:p>
            <a:pPr lvl="1"/>
            <a:r>
              <a:rPr lang="en-US" dirty="0"/>
              <a:t>Analytic continuation of the generalized Epstein zeta function</a:t>
            </a:r>
          </a:p>
          <a:p>
            <a:pPr lvl="1"/>
            <a:r>
              <a:rPr lang="en-US" dirty="0"/>
              <a:t>Captured finite size corrections</a:t>
            </a:r>
          </a:p>
          <a:p>
            <a:pPr lvl="1"/>
            <a:r>
              <a:rPr lang="en-US" dirty="0"/>
              <a:t>Checked unitarity</a:t>
            </a:r>
          </a:p>
          <a:p>
            <a:pPr lvl="1"/>
            <a:r>
              <a:rPr lang="en-US" dirty="0"/>
              <a:t>Showed first results for running coupling in 1, 2, and 3 compact dim’s</a:t>
            </a:r>
          </a:p>
          <a:p>
            <a:r>
              <a:rPr lang="en-US" dirty="0"/>
              <a:t>A lot of interesting work to do!!</a:t>
            </a:r>
          </a:p>
        </p:txBody>
      </p:sp>
      <p:sp>
        <p:nvSpPr>
          <p:cNvPr id="4" name="Date Placeholder 3">
            <a:extLst>
              <a:ext uri="{FF2B5EF4-FFF2-40B4-BE49-F238E27FC236}">
                <a16:creationId xmlns:a16="http://schemas.microsoft.com/office/drawing/2014/main" id="{CD97C1C1-C0C3-61F1-77F6-FD07A6CB98F3}"/>
              </a:ext>
            </a:extLst>
          </p:cNvPr>
          <p:cNvSpPr>
            <a:spLocks noGrp="1"/>
          </p:cNvSpPr>
          <p:nvPr>
            <p:ph type="dt" sz="half" idx="10"/>
          </p:nvPr>
        </p:nvSpPr>
        <p:spPr/>
        <p:txBody>
          <a:bodyPr/>
          <a:lstStyle/>
          <a:p>
            <a:fld id="{CFC77906-08AA-5243-9BC6-6E943A07CCC0}" type="datetime1">
              <a:rPr lang="en-US" smtClean="0"/>
              <a:t>3/29/23</a:t>
            </a:fld>
            <a:endParaRPr lang="en-US"/>
          </a:p>
        </p:txBody>
      </p:sp>
      <p:sp>
        <p:nvSpPr>
          <p:cNvPr id="5" name="Footer Placeholder 4">
            <a:extLst>
              <a:ext uri="{FF2B5EF4-FFF2-40B4-BE49-F238E27FC236}">
                <a16:creationId xmlns:a16="http://schemas.microsoft.com/office/drawing/2014/main" id="{EE8D2FA9-977D-9275-1D21-984FDE3D1C09}"/>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50FAD343-435E-889B-AA3E-E1138553564D}"/>
              </a:ext>
            </a:extLst>
          </p:cNvPr>
          <p:cNvSpPr>
            <a:spLocks noGrp="1"/>
          </p:cNvSpPr>
          <p:nvPr>
            <p:ph type="sldNum" sz="quarter" idx="12"/>
          </p:nvPr>
        </p:nvSpPr>
        <p:spPr/>
        <p:txBody>
          <a:bodyPr/>
          <a:lstStyle/>
          <a:p>
            <a:fld id="{B00B5BCB-DCF7-4CB6-B569-5FAD0D0113E3}" type="slidenum">
              <a:rPr lang="en-US" smtClean="0"/>
              <a:pPr/>
              <a:t>28</a:t>
            </a:fld>
            <a:endParaRPr lang="en-US"/>
          </a:p>
        </p:txBody>
      </p:sp>
    </p:spTree>
    <p:extLst>
      <p:ext uri="{BB962C8B-B14F-4D97-AF65-F5344CB8AC3E}">
        <p14:creationId xmlns:p14="http://schemas.microsoft.com/office/powerpoint/2010/main" val="317577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971A-8CCA-EA50-E7BD-1950970A442B}"/>
              </a:ext>
            </a:extLst>
          </p:cNvPr>
          <p:cNvSpPr>
            <a:spLocks noGrp="1"/>
          </p:cNvSpPr>
          <p:nvPr>
            <p:ph type="title"/>
          </p:nvPr>
        </p:nvSpPr>
        <p:spPr/>
        <p:txBody>
          <a:bodyPr/>
          <a:lstStyle/>
          <a:p>
            <a:r>
              <a:rPr lang="en-US" dirty="0"/>
              <a:t>Very Preliminary </a:t>
            </a:r>
            <a:r>
              <a:rPr lang="en-US" dirty="0" err="1"/>
              <a:t>v</a:t>
            </a:r>
            <a:r>
              <a:rPr lang="en-US" baseline="-25000" dirty="0" err="1"/>
              <a:t>n</a:t>
            </a:r>
            <a:r>
              <a:rPr lang="en-US" dirty="0" err="1"/>
              <a:t>’s</a:t>
            </a:r>
            <a:endParaRPr lang="en-US" dirty="0"/>
          </a:p>
        </p:txBody>
      </p:sp>
      <p:sp>
        <p:nvSpPr>
          <p:cNvPr id="3" name="Content Placeholder 2">
            <a:extLst>
              <a:ext uri="{FF2B5EF4-FFF2-40B4-BE49-F238E27FC236}">
                <a16:creationId xmlns:a16="http://schemas.microsoft.com/office/drawing/2014/main" id="{C34E1F16-11FC-F90B-5EEC-6ABA7F76E6DE}"/>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EBBFCD6A-2ABF-383F-90E0-4406C74EE1C3}"/>
              </a:ext>
            </a:extLst>
          </p:cNvPr>
          <p:cNvSpPr>
            <a:spLocks noGrp="1"/>
          </p:cNvSpPr>
          <p:nvPr>
            <p:ph type="dt" sz="half" idx="10"/>
          </p:nvPr>
        </p:nvSpPr>
        <p:spPr/>
        <p:txBody>
          <a:bodyPr/>
          <a:lstStyle/>
          <a:p>
            <a:fld id="{D7418C1D-DAA3-B841-919D-64DF228A066C}" type="datetime1">
              <a:rPr lang="en-US" smtClean="0"/>
              <a:t>3/28/23</a:t>
            </a:fld>
            <a:endParaRPr lang="en-US"/>
          </a:p>
        </p:txBody>
      </p:sp>
      <p:sp>
        <p:nvSpPr>
          <p:cNvPr id="5" name="Footer Placeholder 4">
            <a:extLst>
              <a:ext uri="{FF2B5EF4-FFF2-40B4-BE49-F238E27FC236}">
                <a16:creationId xmlns:a16="http://schemas.microsoft.com/office/drawing/2014/main" id="{F0CB6ED7-6AD2-D5EB-BF6A-6CAAA10F099C}"/>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CA9A3D07-A143-B8D8-34CA-637E4C0A06D8}"/>
              </a:ext>
            </a:extLst>
          </p:cNvPr>
          <p:cNvSpPr>
            <a:spLocks noGrp="1"/>
          </p:cNvSpPr>
          <p:nvPr>
            <p:ph type="sldNum" sz="quarter" idx="12"/>
          </p:nvPr>
        </p:nvSpPr>
        <p:spPr/>
        <p:txBody>
          <a:bodyPr/>
          <a:lstStyle/>
          <a:p>
            <a:fld id="{B00B5BCB-DCF7-4CB6-B569-5FAD0D0113E3}" type="slidenum">
              <a:rPr lang="en-US" smtClean="0"/>
              <a:pPr/>
              <a:t>29</a:t>
            </a:fld>
            <a:endParaRPr lang="en-US"/>
          </a:p>
        </p:txBody>
      </p:sp>
      <p:pic>
        <p:nvPicPr>
          <p:cNvPr id="9" name="Picture 8">
            <a:extLst>
              <a:ext uri="{FF2B5EF4-FFF2-40B4-BE49-F238E27FC236}">
                <a16:creationId xmlns:a16="http://schemas.microsoft.com/office/drawing/2014/main" id="{C6206AC1-EA6B-2A37-DE7E-A925269B7CC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9850" y="1024763"/>
            <a:ext cx="6388100" cy="5486400"/>
          </a:xfrm>
          <a:prstGeom prst="rect">
            <a:avLst/>
          </a:prstGeom>
        </p:spPr>
      </p:pic>
      <p:sp>
        <p:nvSpPr>
          <p:cNvPr id="10" name="TextBox 9">
            <a:extLst>
              <a:ext uri="{FF2B5EF4-FFF2-40B4-BE49-F238E27FC236}">
                <a16:creationId xmlns:a16="http://schemas.microsoft.com/office/drawing/2014/main" id="{A79A7AAE-D92F-ADF6-51E2-C9832AD29FB8}"/>
              </a:ext>
            </a:extLst>
          </p:cNvPr>
          <p:cNvSpPr txBox="1"/>
          <p:nvPr/>
        </p:nvSpPr>
        <p:spPr>
          <a:xfrm>
            <a:off x="3429000" y="6248400"/>
            <a:ext cx="1996765" cy="276999"/>
          </a:xfrm>
          <a:prstGeom prst="rect">
            <a:avLst/>
          </a:prstGeom>
          <a:noFill/>
        </p:spPr>
        <p:txBody>
          <a:bodyPr wrap="none" rtlCol="0">
            <a:spAutoFit/>
          </a:bodyPr>
          <a:lstStyle/>
          <a:p>
            <a:r>
              <a:rPr lang="en-US" sz="1200" dirty="0"/>
              <a:t>Faraday and WAH, </a:t>
            </a:r>
            <a:r>
              <a:rPr lang="en-US" sz="1200" i="1" dirty="0"/>
              <a:t>in prep</a:t>
            </a:r>
            <a:endParaRPr lang="en-US" sz="1200" dirty="0"/>
          </a:p>
        </p:txBody>
      </p:sp>
    </p:spTree>
    <p:extLst>
      <p:ext uri="{BB962C8B-B14F-4D97-AF65-F5344CB8AC3E}">
        <p14:creationId xmlns:p14="http://schemas.microsoft.com/office/powerpoint/2010/main" val="326598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C6A69-43CC-05DF-2108-308B9B406302}"/>
              </a:ext>
            </a:extLst>
          </p:cNvPr>
          <p:cNvSpPr>
            <a:spLocks noGrp="1"/>
          </p:cNvSpPr>
          <p:nvPr>
            <p:ph type="title"/>
          </p:nvPr>
        </p:nvSpPr>
        <p:spPr>
          <a:xfrm>
            <a:off x="0" y="152400"/>
            <a:ext cx="9144000" cy="1143000"/>
          </a:xfrm>
        </p:spPr>
        <p:txBody>
          <a:bodyPr>
            <a:normAutofit fontScale="90000"/>
          </a:bodyPr>
          <a:lstStyle/>
          <a:p>
            <a:r>
              <a:rPr lang="en-US" dirty="0"/>
              <a:t>Correlations and Suppression </a:t>
            </a:r>
            <a:br>
              <a:rPr lang="en-US" dirty="0"/>
            </a:br>
            <a:r>
              <a:rPr lang="en-US" dirty="0"/>
              <a:t>in Small Systems</a:t>
            </a:r>
          </a:p>
        </p:txBody>
      </p:sp>
      <p:sp>
        <p:nvSpPr>
          <p:cNvPr id="3" name="Content Placeholder 2">
            <a:extLst>
              <a:ext uri="{FF2B5EF4-FFF2-40B4-BE49-F238E27FC236}">
                <a16:creationId xmlns:a16="http://schemas.microsoft.com/office/drawing/2014/main" id="{77D7123D-6C9C-E791-480F-18FD5B32E5D7}"/>
              </a:ext>
            </a:extLst>
          </p:cNvPr>
          <p:cNvSpPr>
            <a:spLocks noGrp="1"/>
          </p:cNvSpPr>
          <p:nvPr>
            <p:ph sz="half" idx="1"/>
          </p:nvPr>
        </p:nvSpPr>
        <p:spPr/>
        <p:txBody>
          <a:bodyPr/>
          <a:lstStyle/>
          <a:p>
            <a:r>
              <a:rPr lang="en-US" dirty="0"/>
              <a:t>Flow (?) in </a:t>
            </a:r>
            <a:r>
              <a:rPr lang="en-US" dirty="0" err="1"/>
              <a:t>p+p</a:t>
            </a:r>
            <a:endParaRPr lang="en-US" dirty="0"/>
          </a:p>
        </p:txBody>
      </p:sp>
      <p:sp>
        <p:nvSpPr>
          <p:cNvPr id="9" name="Content Placeholder 8">
            <a:extLst>
              <a:ext uri="{FF2B5EF4-FFF2-40B4-BE49-F238E27FC236}">
                <a16:creationId xmlns:a16="http://schemas.microsoft.com/office/drawing/2014/main" id="{BD2B96C4-7FD5-5102-418F-C573BCFA7E77}"/>
              </a:ext>
            </a:extLst>
          </p:cNvPr>
          <p:cNvSpPr>
            <a:spLocks noGrp="1"/>
          </p:cNvSpPr>
          <p:nvPr>
            <p:ph sz="half" idx="2"/>
          </p:nvPr>
        </p:nvSpPr>
        <p:spPr/>
        <p:txBody>
          <a:bodyPr/>
          <a:lstStyle/>
          <a:p>
            <a:r>
              <a:rPr lang="en-US" dirty="0"/>
              <a:t>E-loss (?) in </a:t>
            </a:r>
            <a:r>
              <a:rPr lang="en-US" dirty="0" err="1"/>
              <a:t>pPb</a:t>
            </a:r>
            <a:endParaRPr lang="en-US" dirty="0"/>
          </a:p>
        </p:txBody>
      </p:sp>
      <p:sp>
        <p:nvSpPr>
          <p:cNvPr id="4" name="Date Placeholder 3">
            <a:extLst>
              <a:ext uri="{FF2B5EF4-FFF2-40B4-BE49-F238E27FC236}">
                <a16:creationId xmlns:a16="http://schemas.microsoft.com/office/drawing/2014/main" id="{C446675F-1301-0D05-739E-ABAC1962DA2D}"/>
              </a:ext>
            </a:extLst>
          </p:cNvPr>
          <p:cNvSpPr>
            <a:spLocks noGrp="1"/>
          </p:cNvSpPr>
          <p:nvPr>
            <p:ph type="dt" sz="half" idx="10"/>
          </p:nvPr>
        </p:nvSpPr>
        <p:spPr/>
        <p:txBody>
          <a:bodyPr/>
          <a:lstStyle/>
          <a:p>
            <a:fld id="{33D3FD09-77CB-D648-87A8-4DC6F2708078}" type="datetime1">
              <a:rPr lang="en-US" smtClean="0"/>
              <a:t>3/28/23</a:t>
            </a:fld>
            <a:endParaRPr lang="en-US"/>
          </a:p>
        </p:txBody>
      </p:sp>
      <p:sp>
        <p:nvSpPr>
          <p:cNvPr id="5" name="Footer Placeholder 4">
            <a:extLst>
              <a:ext uri="{FF2B5EF4-FFF2-40B4-BE49-F238E27FC236}">
                <a16:creationId xmlns:a16="http://schemas.microsoft.com/office/drawing/2014/main" id="{47694C6C-A45E-95EE-1AE4-02D70181C692}"/>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DB279BFB-E8E2-DC19-773B-B7F0451EF4B7}"/>
              </a:ext>
            </a:extLst>
          </p:cNvPr>
          <p:cNvSpPr>
            <a:spLocks noGrp="1"/>
          </p:cNvSpPr>
          <p:nvPr>
            <p:ph type="sldNum" sz="quarter" idx="12"/>
          </p:nvPr>
        </p:nvSpPr>
        <p:spPr/>
        <p:txBody>
          <a:bodyPr/>
          <a:lstStyle/>
          <a:p>
            <a:fld id="{B00B5BCB-DCF7-4CB6-B569-5FAD0D0113E3}" type="slidenum">
              <a:rPr lang="en-US" smtClean="0"/>
              <a:pPr/>
              <a:t>3</a:t>
            </a:fld>
            <a:endParaRPr lang="en-US"/>
          </a:p>
        </p:txBody>
      </p:sp>
      <p:pic>
        <p:nvPicPr>
          <p:cNvPr id="8" name="Picture 7">
            <a:extLst>
              <a:ext uri="{FF2B5EF4-FFF2-40B4-BE49-F238E27FC236}">
                <a16:creationId xmlns:a16="http://schemas.microsoft.com/office/drawing/2014/main" id="{34B9664F-A5A3-EEF0-F39D-7483B42A071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90" y="2187224"/>
            <a:ext cx="4176689" cy="3070575"/>
          </a:xfrm>
          <a:prstGeom prst="rect">
            <a:avLst/>
          </a:prstGeom>
        </p:spPr>
      </p:pic>
      <p:sp>
        <p:nvSpPr>
          <p:cNvPr id="12" name="TextBox 11">
            <a:extLst>
              <a:ext uri="{FF2B5EF4-FFF2-40B4-BE49-F238E27FC236}">
                <a16:creationId xmlns:a16="http://schemas.microsoft.com/office/drawing/2014/main" id="{29EAFE37-C013-8035-731A-39CA92CAC3DA}"/>
              </a:ext>
            </a:extLst>
          </p:cNvPr>
          <p:cNvSpPr txBox="1"/>
          <p:nvPr/>
        </p:nvSpPr>
        <p:spPr>
          <a:xfrm>
            <a:off x="623081" y="5369514"/>
            <a:ext cx="3117007" cy="276999"/>
          </a:xfrm>
          <a:prstGeom prst="rect">
            <a:avLst/>
          </a:prstGeom>
          <a:noFill/>
        </p:spPr>
        <p:txBody>
          <a:bodyPr wrap="none" rtlCol="0">
            <a:spAutoFit/>
          </a:bodyPr>
          <a:lstStyle/>
          <a:p>
            <a:r>
              <a:rPr lang="en-US" sz="1200" dirty="0"/>
              <a:t>Weller and </a:t>
            </a:r>
            <a:r>
              <a:rPr lang="en-US" sz="1200" dirty="0" err="1"/>
              <a:t>Romatschke</a:t>
            </a:r>
            <a:r>
              <a:rPr lang="en-US" sz="1200" dirty="0"/>
              <a:t>, PLB B 774 (2017)</a:t>
            </a:r>
          </a:p>
        </p:txBody>
      </p:sp>
      <p:pic>
        <p:nvPicPr>
          <p:cNvPr id="10" name="Picture 9">
            <a:extLst>
              <a:ext uri="{FF2B5EF4-FFF2-40B4-BE49-F238E27FC236}">
                <a16:creationId xmlns:a16="http://schemas.microsoft.com/office/drawing/2014/main" id="{9417F0BD-A377-1DAC-4063-64F849085AA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1681" y="2306338"/>
            <a:ext cx="3859238" cy="3713462"/>
          </a:xfrm>
          <a:prstGeom prst="rect">
            <a:avLst/>
          </a:prstGeom>
        </p:spPr>
      </p:pic>
      <p:sp>
        <p:nvSpPr>
          <p:cNvPr id="14" name="TextBox 13">
            <a:extLst>
              <a:ext uri="{FF2B5EF4-FFF2-40B4-BE49-F238E27FC236}">
                <a16:creationId xmlns:a16="http://schemas.microsoft.com/office/drawing/2014/main" id="{8A1458FB-A1FC-5721-6C68-EAA63A0B3E54}"/>
              </a:ext>
            </a:extLst>
          </p:cNvPr>
          <p:cNvSpPr txBox="1"/>
          <p:nvPr/>
        </p:nvSpPr>
        <p:spPr>
          <a:xfrm>
            <a:off x="6096000" y="5895201"/>
            <a:ext cx="1029449" cy="276999"/>
          </a:xfrm>
          <a:prstGeom prst="rect">
            <a:avLst/>
          </a:prstGeom>
          <a:noFill/>
        </p:spPr>
        <p:txBody>
          <a:bodyPr wrap="none" rtlCol="0">
            <a:spAutoFit/>
          </a:bodyPr>
          <a:lstStyle/>
          <a:p>
            <a:r>
              <a:rPr lang="en-US" sz="1200" dirty="0"/>
              <a:t>CMS, HP’13</a:t>
            </a:r>
          </a:p>
        </p:txBody>
      </p:sp>
    </p:spTree>
    <p:extLst>
      <p:ext uri="{BB962C8B-B14F-4D97-AF65-F5344CB8AC3E}">
        <p14:creationId xmlns:p14="http://schemas.microsoft.com/office/powerpoint/2010/main" val="226980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pQCD</a:t>
            </a:r>
            <a:r>
              <a:rPr lang="en-US" dirty="0"/>
              <a:t> E-Loss in </a:t>
            </a:r>
            <a:r>
              <a:rPr lang="en-US" dirty="0" err="1"/>
              <a:t>pA</a:t>
            </a:r>
            <a:endParaRPr lang="en-US" dirty="0"/>
          </a:p>
        </p:txBody>
      </p:sp>
      <p:sp>
        <p:nvSpPr>
          <p:cNvPr id="3" name="Content Placeholder 2"/>
          <p:cNvSpPr>
            <a:spLocks noGrp="1"/>
          </p:cNvSpPr>
          <p:nvPr>
            <p:ph idx="1"/>
          </p:nvPr>
        </p:nvSpPr>
        <p:spPr>
          <a:xfrm>
            <a:off x="228600" y="1143000"/>
            <a:ext cx="8458200" cy="1905000"/>
          </a:xfrm>
        </p:spPr>
        <p:txBody>
          <a:bodyPr>
            <a:normAutofit fontScale="85000" lnSpcReduction="10000"/>
          </a:bodyPr>
          <a:lstStyle/>
          <a:p>
            <a:r>
              <a:rPr lang="en-US" dirty="0"/>
              <a:t>Take seriously possibility of E-loss in small systems</a:t>
            </a:r>
          </a:p>
          <a:p>
            <a:r>
              <a:rPr lang="en-US" dirty="0"/>
              <a:t>Wish to apply DGLV to small systems</a:t>
            </a:r>
          </a:p>
          <a:p>
            <a:pPr lvl="1"/>
            <a:r>
              <a:rPr lang="en-US" dirty="0"/>
              <a:t>However, DGLV assumes an ordering of scales: 1/</a:t>
            </a:r>
            <a:r>
              <a:rPr lang="en-US" dirty="0" err="1">
                <a:latin typeface="Symbol" charset="2"/>
                <a:cs typeface="Symbol" charset="2"/>
              </a:rPr>
              <a:t>m</a:t>
            </a:r>
            <a:r>
              <a:rPr lang="en-US" baseline="-25000" dirty="0" err="1">
                <a:cs typeface="Symbol" charset="2"/>
              </a:rPr>
              <a:t>Debye</a:t>
            </a:r>
            <a:r>
              <a:rPr lang="en-US" dirty="0"/>
              <a:t> &lt;&lt; </a:t>
            </a:r>
            <a:r>
              <a:rPr lang="en-US" dirty="0" err="1">
                <a:latin typeface="Symbol" charset="2"/>
                <a:cs typeface="Symbol" charset="2"/>
              </a:rPr>
              <a:t>l</a:t>
            </a:r>
            <a:r>
              <a:rPr lang="en-US" baseline="-25000" dirty="0" err="1"/>
              <a:t>mfp</a:t>
            </a:r>
            <a:r>
              <a:rPr lang="en-US" dirty="0"/>
              <a:t> &lt;&lt; </a:t>
            </a:r>
            <a:r>
              <a:rPr lang="en-US" dirty="0" err="1">
                <a:latin typeface="Symbol" charset="2"/>
                <a:cs typeface="Symbol" charset="2"/>
              </a:rPr>
              <a:t>t</a:t>
            </a:r>
            <a:r>
              <a:rPr lang="en-US" baseline="-25000" dirty="0" err="1"/>
              <a:t>form</a:t>
            </a:r>
            <a:r>
              <a:rPr lang="en-US" dirty="0"/>
              <a:t> &lt;&lt; </a:t>
            </a:r>
            <a:r>
              <a:rPr lang="en-US" dirty="0" err="1"/>
              <a:t>L</a:t>
            </a:r>
            <a:r>
              <a:rPr lang="en-US" baseline="-25000" dirty="0" err="1"/>
              <a:t>pathlength</a:t>
            </a:r>
            <a:endParaRPr lang="en-US" dirty="0"/>
          </a:p>
        </p:txBody>
      </p:sp>
      <p:sp>
        <p:nvSpPr>
          <p:cNvPr id="4" name="Date Placeholder 3"/>
          <p:cNvSpPr>
            <a:spLocks noGrp="1"/>
          </p:cNvSpPr>
          <p:nvPr>
            <p:ph type="dt" sz="half" idx="10"/>
          </p:nvPr>
        </p:nvSpPr>
        <p:spPr/>
        <p:txBody>
          <a:bodyPr/>
          <a:lstStyle/>
          <a:p>
            <a:fld id="{6B320F42-C6EC-8C47-AB8B-4207BA3DC649}"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4</a:t>
            </a:fld>
            <a:endParaRPr lang="en-US"/>
          </a:p>
        </p:txBody>
      </p:sp>
      <p:pic>
        <p:nvPicPr>
          <p:cNvPr id="7" name="Picture 6" descr="IKolbe_healed_tall.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19800" y="3200400"/>
            <a:ext cx="2786855" cy="3048000"/>
          </a:xfrm>
          <a:prstGeom prst="rect">
            <a:avLst/>
          </a:prstGeom>
        </p:spPr>
      </p:pic>
      <p:sp>
        <p:nvSpPr>
          <p:cNvPr id="8" name="Content Placeholder 2"/>
          <p:cNvSpPr txBox="1">
            <a:spLocks/>
          </p:cNvSpPr>
          <p:nvPr/>
        </p:nvSpPr>
        <p:spPr>
          <a:xfrm>
            <a:off x="228600" y="3048000"/>
            <a:ext cx="5486400" cy="3505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rgbClr val="66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54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D4D4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Desire: derive the 1/L corrections to DGLV </a:t>
            </a:r>
            <a:br>
              <a:rPr lang="en-US" dirty="0"/>
            </a:br>
            <a:r>
              <a:rPr lang="en-US" dirty="0"/>
              <a:t>1</a:t>
            </a:r>
            <a:r>
              <a:rPr lang="en-US" baseline="30000" dirty="0"/>
              <a:t>st</a:t>
            </a:r>
            <a:r>
              <a:rPr lang="en-US" dirty="0"/>
              <a:t> order in opacity</a:t>
            </a:r>
          </a:p>
          <a:p>
            <a:pPr lvl="1"/>
            <a:r>
              <a:rPr lang="en-US" dirty="0"/>
              <a:t>Requires reevaluation of all 11 diagrams, no longer neglecting certain poles originating from the Yukawa scattering potential</a:t>
            </a:r>
          </a:p>
          <a:p>
            <a:pPr lvl="1"/>
            <a:r>
              <a:rPr lang="en-US" dirty="0"/>
              <a:t>Calculated by Isobel </a:t>
            </a:r>
            <a:r>
              <a:rPr lang="en-US" dirty="0" err="1"/>
              <a:t>Kolbé</a:t>
            </a:r>
            <a:endParaRPr lang="en-US" dirty="0"/>
          </a:p>
        </p:txBody>
      </p:sp>
    </p:spTree>
    <p:extLst>
      <p:ext uri="{BB962C8B-B14F-4D97-AF65-F5344CB8AC3E}">
        <p14:creationId xmlns:p14="http://schemas.microsoft.com/office/powerpoint/2010/main" val="21825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EA5B-AE65-7A45-981A-A39F2E1148BB}"/>
              </a:ext>
            </a:extLst>
          </p:cNvPr>
          <p:cNvSpPr>
            <a:spLocks noGrp="1"/>
          </p:cNvSpPr>
          <p:nvPr>
            <p:ph type="title"/>
          </p:nvPr>
        </p:nvSpPr>
        <p:spPr>
          <a:xfrm>
            <a:off x="0" y="381000"/>
            <a:ext cx="8867942" cy="1143000"/>
          </a:xfrm>
        </p:spPr>
        <p:txBody>
          <a:bodyPr/>
          <a:lstStyle/>
          <a:p>
            <a:pPr algn="r"/>
            <a:r>
              <a:rPr lang="en-US" dirty="0"/>
              <a:t>Neglected Poles</a:t>
            </a:r>
          </a:p>
        </p:txBody>
      </p:sp>
      <p:pic>
        <p:nvPicPr>
          <p:cNvPr id="12" name="Content Placeholder 11">
            <a:extLst>
              <a:ext uri="{FF2B5EF4-FFF2-40B4-BE49-F238E27FC236}">
                <a16:creationId xmlns:a16="http://schemas.microsoft.com/office/drawing/2014/main" id="{DBD20587-50E9-9042-896C-637B0B9F7214}"/>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 y="3403600"/>
            <a:ext cx="5372100" cy="1790700"/>
          </a:xfrm>
        </p:spPr>
      </p:pic>
      <p:sp>
        <p:nvSpPr>
          <p:cNvPr id="4" name="Date Placeholder 3">
            <a:extLst>
              <a:ext uri="{FF2B5EF4-FFF2-40B4-BE49-F238E27FC236}">
                <a16:creationId xmlns:a16="http://schemas.microsoft.com/office/drawing/2014/main" id="{37B4C9F4-F01C-8342-B928-65574E78CE36}"/>
              </a:ext>
            </a:extLst>
          </p:cNvPr>
          <p:cNvSpPr>
            <a:spLocks noGrp="1"/>
          </p:cNvSpPr>
          <p:nvPr>
            <p:ph type="dt" sz="half" idx="10"/>
          </p:nvPr>
        </p:nvSpPr>
        <p:spPr/>
        <p:txBody>
          <a:bodyPr/>
          <a:lstStyle/>
          <a:p>
            <a:fld id="{A7EF235E-C61E-DA47-9D1B-BD3AF5B27C27}" type="datetime1">
              <a:rPr lang="en-US" smtClean="0"/>
              <a:t>3/28/23</a:t>
            </a:fld>
            <a:endParaRPr lang="en-US"/>
          </a:p>
        </p:txBody>
      </p:sp>
      <p:sp>
        <p:nvSpPr>
          <p:cNvPr id="5" name="Footer Placeholder 4">
            <a:extLst>
              <a:ext uri="{FF2B5EF4-FFF2-40B4-BE49-F238E27FC236}">
                <a16:creationId xmlns:a16="http://schemas.microsoft.com/office/drawing/2014/main" id="{3EC9740E-EC57-B840-8D48-00D60A957773}"/>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9853CD2E-1CB3-7848-BEB0-18DE0B7F3401}"/>
              </a:ext>
            </a:extLst>
          </p:cNvPr>
          <p:cNvSpPr>
            <a:spLocks noGrp="1"/>
          </p:cNvSpPr>
          <p:nvPr>
            <p:ph type="sldNum" sz="quarter" idx="12"/>
          </p:nvPr>
        </p:nvSpPr>
        <p:spPr/>
        <p:txBody>
          <a:bodyPr/>
          <a:lstStyle/>
          <a:p>
            <a:fld id="{B00B5BCB-DCF7-4CB6-B569-5FAD0D0113E3}" type="slidenum">
              <a:rPr lang="en-US" smtClean="0"/>
              <a:pPr/>
              <a:t>5</a:t>
            </a:fld>
            <a:endParaRPr lang="en-US"/>
          </a:p>
        </p:txBody>
      </p:sp>
      <p:pic>
        <p:nvPicPr>
          <p:cNvPr id="9" name="Picture 8">
            <a:extLst>
              <a:ext uri="{FF2B5EF4-FFF2-40B4-BE49-F238E27FC236}">
                <a16:creationId xmlns:a16="http://schemas.microsoft.com/office/drawing/2014/main" id="{7AE1E642-EEBC-864D-9538-F1FB079F289E}"/>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0" y="212558"/>
            <a:ext cx="3124200" cy="1540042"/>
          </a:xfrm>
          <a:prstGeom prst="rect">
            <a:avLst/>
          </a:prstGeom>
        </p:spPr>
      </p:pic>
      <p:pic>
        <p:nvPicPr>
          <p:cNvPr id="10" name="Picture 9">
            <a:extLst>
              <a:ext uri="{FF2B5EF4-FFF2-40B4-BE49-F238E27FC236}">
                <a16:creationId xmlns:a16="http://schemas.microsoft.com/office/drawing/2014/main" id="{ED2C3B99-6DD7-2348-808D-82A95898A5D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6603" y="1933418"/>
            <a:ext cx="8394700" cy="1384300"/>
          </a:xfrm>
          <a:prstGeom prst="rect">
            <a:avLst/>
          </a:prstGeom>
        </p:spPr>
      </p:pic>
      <p:grpSp>
        <p:nvGrpSpPr>
          <p:cNvPr id="11" name="Group 10">
            <a:extLst>
              <a:ext uri="{FF2B5EF4-FFF2-40B4-BE49-F238E27FC236}">
                <a16:creationId xmlns:a16="http://schemas.microsoft.com/office/drawing/2014/main" id="{A56BE7C0-ECB1-6283-4BD5-4B5502B41756}"/>
              </a:ext>
            </a:extLst>
          </p:cNvPr>
          <p:cNvGrpSpPr/>
          <p:nvPr/>
        </p:nvGrpSpPr>
        <p:grpSpPr>
          <a:xfrm>
            <a:off x="1168400" y="5194300"/>
            <a:ext cx="4254500" cy="1054100"/>
            <a:chOff x="1168400" y="5194300"/>
            <a:chExt cx="4254500" cy="1054100"/>
          </a:xfrm>
        </p:grpSpPr>
        <p:pic>
          <p:nvPicPr>
            <p:cNvPr id="14" name="Picture 13">
              <a:extLst>
                <a:ext uri="{FF2B5EF4-FFF2-40B4-BE49-F238E27FC236}">
                  <a16:creationId xmlns:a16="http://schemas.microsoft.com/office/drawing/2014/main" id="{91BC6387-9593-9A49-AD73-510003616F2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68400" y="5194300"/>
              <a:ext cx="4254500" cy="901700"/>
            </a:xfrm>
            <a:prstGeom prst="rect">
              <a:avLst/>
            </a:prstGeom>
          </p:spPr>
        </p:pic>
        <p:sp>
          <p:nvSpPr>
            <p:cNvPr id="3" name="Rectangle 2">
              <a:extLst>
                <a:ext uri="{FF2B5EF4-FFF2-40B4-BE49-F238E27FC236}">
                  <a16:creationId xmlns:a16="http://schemas.microsoft.com/office/drawing/2014/main" id="{FE0CF69D-4E0D-3E7B-BAE4-DB7EA9403055}"/>
                </a:ext>
              </a:extLst>
            </p:cNvPr>
            <p:cNvSpPr/>
            <p:nvPr/>
          </p:nvSpPr>
          <p:spPr bwMode="auto">
            <a:xfrm>
              <a:off x="1168400" y="5194300"/>
              <a:ext cx="4254500" cy="1054100"/>
            </a:xfrm>
            <a:prstGeom prst="rect">
              <a:avLst/>
            </a:prstGeom>
            <a:noFill/>
            <a:ln w="25400">
              <a:solidFill>
                <a:srgbClr val="FF0000"/>
              </a:solidFill>
              <a:miter lim="800000"/>
              <a:headEnd/>
              <a:tailEnd/>
            </a:ln>
            <a:effectLst/>
          </p:spPr>
          <p:txBody>
            <a:bodyPr wrap="none" rtlCol="0" anchor="ctr">
              <a:spAutoFit/>
            </a:bodyPr>
            <a:lstStyle/>
            <a:p>
              <a:pPr algn="ctr"/>
              <a:endParaRPr lang="en-US" sz="1200" dirty="0"/>
            </a:p>
          </p:txBody>
        </p:sp>
      </p:grpSp>
      <p:pic>
        <p:nvPicPr>
          <p:cNvPr id="8" name="Picture 7">
            <a:extLst>
              <a:ext uri="{FF2B5EF4-FFF2-40B4-BE49-F238E27FC236}">
                <a16:creationId xmlns:a16="http://schemas.microsoft.com/office/drawing/2014/main" id="{895ADFFB-C0F9-ADFA-50D3-4B998A0A54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7553" y="3428999"/>
            <a:ext cx="2245179" cy="2895823"/>
          </a:xfrm>
          <a:prstGeom prst="rect">
            <a:avLst/>
          </a:prstGeom>
        </p:spPr>
      </p:pic>
      <p:grpSp>
        <p:nvGrpSpPr>
          <p:cNvPr id="7" name="Group 6">
            <a:extLst>
              <a:ext uri="{FF2B5EF4-FFF2-40B4-BE49-F238E27FC236}">
                <a16:creationId xmlns:a16="http://schemas.microsoft.com/office/drawing/2014/main" id="{AC869290-8211-7FD3-F143-93B12DCCA3D4}"/>
              </a:ext>
            </a:extLst>
          </p:cNvPr>
          <p:cNvGrpSpPr/>
          <p:nvPr/>
        </p:nvGrpSpPr>
        <p:grpSpPr>
          <a:xfrm>
            <a:off x="7105969" y="4876800"/>
            <a:ext cx="1199831" cy="855187"/>
            <a:chOff x="7105969" y="4876800"/>
            <a:chExt cx="1199831" cy="855187"/>
          </a:xfrm>
        </p:grpSpPr>
        <p:pic>
          <p:nvPicPr>
            <p:cNvPr id="13" name="Picture 12">
              <a:extLst>
                <a:ext uri="{FF2B5EF4-FFF2-40B4-BE49-F238E27FC236}">
                  <a16:creationId xmlns:a16="http://schemas.microsoft.com/office/drawing/2014/main" id="{29586C0A-3B17-7D7C-BCC3-6973F98DDFE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9454" t="14118"/>
            <a:stretch/>
          </p:blipFill>
          <p:spPr>
            <a:xfrm>
              <a:off x="8029121" y="4876800"/>
              <a:ext cx="276679" cy="838200"/>
            </a:xfrm>
            <a:prstGeom prst="rect">
              <a:avLst/>
            </a:prstGeom>
          </p:spPr>
        </p:pic>
        <p:pic>
          <p:nvPicPr>
            <p:cNvPr id="15" name="Picture 14">
              <a:extLst>
                <a:ext uri="{FF2B5EF4-FFF2-40B4-BE49-F238E27FC236}">
                  <a16:creationId xmlns:a16="http://schemas.microsoft.com/office/drawing/2014/main" id="{1B633806-F5AA-D4E0-D217-CB4CA0B6BE43}"/>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9454" t="14118"/>
            <a:stretch/>
          </p:blipFill>
          <p:spPr>
            <a:xfrm flipH="1">
              <a:off x="7105969" y="4893787"/>
              <a:ext cx="276679" cy="838200"/>
            </a:xfrm>
            <a:prstGeom prst="rect">
              <a:avLst/>
            </a:prstGeom>
          </p:spPr>
        </p:pic>
      </p:grpSp>
      <p:pic>
        <p:nvPicPr>
          <p:cNvPr id="1026" name="Picture 2">
            <a:extLst>
              <a:ext uri="{FF2B5EF4-FFF2-40B4-BE49-F238E27FC236}">
                <a16:creationId xmlns:a16="http://schemas.microsoft.com/office/drawing/2014/main" id="{FE2F8E17-F6DA-DA36-17E6-312E19CF5245}"/>
              </a:ext>
            </a:extLst>
          </p:cNvPr>
          <p:cNvPicPr>
            <a:picLocks noChangeAspect="1" noChangeArrowheads="1"/>
          </p:cNvPicPr>
          <p:nvPr/>
        </p:nvPicPr>
        <p:blipFill rotWithShape="1">
          <a:blip r:embed="rId9">
            <a:clrChange>
              <a:clrFrom>
                <a:srgbClr val="FEF200"/>
              </a:clrFrom>
              <a:clrTo>
                <a:srgbClr val="FEF200">
                  <a:alpha val="0"/>
                </a:srgbClr>
              </a:clrTo>
            </a:clrChange>
            <a:extLst>
              <a:ext uri="{28A0092B-C50C-407E-A947-70E740481C1C}">
                <a14:useLocalDpi xmlns:a14="http://schemas.microsoft.com/office/drawing/2010/main" val="0"/>
              </a:ext>
            </a:extLst>
          </a:blip>
          <a:srcRect l="4361" t="36564" b="10663"/>
          <a:stretch/>
        </p:blipFill>
        <p:spPr bwMode="auto">
          <a:xfrm>
            <a:off x="7105969" y="5060046"/>
            <a:ext cx="1318047" cy="78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Summed, Squared Result</a:t>
            </a:r>
          </a:p>
        </p:txBody>
      </p:sp>
      <p:sp>
        <p:nvSpPr>
          <p:cNvPr id="4" name="Date Placeholder 3"/>
          <p:cNvSpPr>
            <a:spLocks noGrp="1"/>
          </p:cNvSpPr>
          <p:nvPr>
            <p:ph type="dt" sz="half" idx="10"/>
          </p:nvPr>
        </p:nvSpPr>
        <p:spPr/>
        <p:txBody>
          <a:bodyPr/>
          <a:lstStyle/>
          <a:p>
            <a:fld id="{96D4FFFD-FC59-AD41-9148-632505DF7E4F}"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6</a:t>
            </a:fld>
            <a:endParaRPr lang="en-US"/>
          </a:p>
        </p:txBody>
      </p:sp>
      <p:grpSp>
        <p:nvGrpSpPr>
          <p:cNvPr id="12" name="Group 11"/>
          <p:cNvGrpSpPr/>
          <p:nvPr/>
        </p:nvGrpSpPr>
        <p:grpSpPr>
          <a:xfrm>
            <a:off x="228600" y="1600200"/>
            <a:ext cx="8233775" cy="4451600"/>
            <a:chOff x="228600" y="2101600"/>
            <a:chExt cx="8233775" cy="4451600"/>
          </a:xfrm>
        </p:grpSpPr>
        <p:pic>
          <p:nvPicPr>
            <p:cNvPr id="7" name="Picture 6" descr="Screen Shot 2015-09-23 at 9.04.58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2101600"/>
              <a:ext cx="5969000" cy="4451600"/>
            </a:xfrm>
            <a:prstGeom prst="rect">
              <a:avLst/>
            </a:prstGeom>
          </p:spPr>
        </p:pic>
        <p:sp>
          <p:nvSpPr>
            <p:cNvPr id="8" name="Right Brace 7"/>
            <p:cNvSpPr/>
            <p:nvPr/>
          </p:nvSpPr>
          <p:spPr>
            <a:xfrm>
              <a:off x="6324600" y="2787400"/>
              <a:ext cx="304800" cy="1219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a:off x="6324600" y="4082800"/>
              <a:ext cx="304800" cy="2286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6924857" y="3168400"/>
              <a:ext cx="999943" cy="461665"/>
            </a:xfrm>
            <a:prstGeom prst="rect">
              <a:avLst/>
            </a:prstGeom>
            <a:noFill/>
          </p:spPr>
          <p:txBody>
            <a:bodyPr wrap="none" rtlCol="0">
              <a:spAutoFit/>
            </a:bodyPr>
            <a:lstStyle/>
            <a:p>
              <a:r>
                <a:rPr lang="en-US" sz="2400" dirty="0"/>
                <a:t>DGLV</a:t>
              </a:r>
            </a:p>
          </p:txBody>
        </p:sp>
        <p:sp>
          <p:nvSpPr>
            <p:cNvPr id="11" name="TextBox 10"/>
            <p:cNvSpPr txBox="1"/>
            <p:nvPr/>
          </p:nvSpPr>
          <p:spPr>
            <a:xfrm>
              <a:off x="6858000" y="4844800"/>
              <a:ext cx="1604375" cy="830997"/>
            </a:xfrm>
            <a:prstGeom prst="rect">
              <a:avLst/>
            </a:prstGeom>
            <a:noFill/>
          </p:spPr>
          <p:txBody>
            <a:bodyPr wrap="none" rtlCol="0">
              <a:spAutoFit/>
            </a:bodyPr>
            <a:lstStyle/>
            <a:p>
              <a:pPr algn="ctr"/>
              <a:r>
                <a:rPr lang="en-US" sz="2400" dirty="0"/>
                <a:t>“Small L”</a:t>
              </a:r>
            </a:p>
            <a:p>
              <a:pPr algn="ctr"/>
              <a:r>
                <a:rPr lang="en-US" sz="2400" dirty="0"/>
                <a:t>Correction</a:t>
              </a:r>
            </a:p>
          </p:txBody>
        </p:sp>
      </p:grpSp>
      <p:sp>
        <p:nvSpPr>
          <p:cNvPr id="13" name="Content Placeholder 12"/>
          <p:cNvSpPr>
            <a:spLocks noGrp="1"/>
          </p:cNvSpPr>
          <p:nvPr>
            <p:ph idx="1"/>
          </p:nvPr>
        </p:nvSpPr>
        <p:spPr/>
        <p:txBody>
          <a:bodyPr/>
          <a:lstStyle/>
          <a:p>
            <a:endParaRPr lang="en-US" dirty="0"/>
          </a:p>
        </p:txBody>
      </p:sp>
    </p:spTree>
    <p:extLst>
      <p:ext uri="{BB962C8B-B14F-4D97-AF65-F5344CB8AC3E}">
        <p14:creationId xmlns:p14="http://schemas.microsoft.com/office/powerpoint/2010/main" val="99764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the Short Path Correction</a:t>
            </a:r>
          </a:p>
        </p:txBody>
      </p:sp>
      <p:sp>
        <p:nvSpPr>
          <p:cNvPr id="3" name="Content Placeholder 2"/>
          <p:cNvSpPr>
            <a:spLocks noGrp="1"/>
          </p:cNvSpPr>
          <p:nvPr>
            <p:ph idx="1"/>
          </p:nvPr>
        </p:nvSpPr>
        <p:spPr>
          <a:xfrm>
            <a:off x="76200" y="1752600"/>
            <a:ext cx="4419600" cy="4876800"/>
          </a:xfrm>
        </p:spPr>
        <p:txBody>
          <a:bodyPr/>
          <a:lstStyle/>
          <a:p>
            <a:r>
              <a:rPr lang="en-US" dirty="0"/>
              <a:t>Correction:</a:t>
            </a:r>
          </a:p>
          <a:p>
            <a:pPr lvl="1"/>
            <a:r>
              <a:rPr lang="en-US" dirty="0"/>
              <a:t>=&gt; 0 as </a:t>
            </a:r>
            <a:r>
              <a:rPr lang="en-US" dirty="0" err="1">
                <a:latin typeface="Symbol" charset="2"/>
                <a:cs typeface="Symbol" charset="2"/>
              </a:rPr>
              <a:t>D</a:t>
            </a:r>
            <a:r>
              <a:rPr lang="en-US" dirty="0" err="1"/>
              <a:t>z</a:t>
            </a:r>
            <a:r>
              <a:rPr lang="en-US" dirty="0"/>
              <a:t> =&gt; 0 (destructive interference)</a:t>
            </a:r>
          </a:p>
          <a:p>
            <a:pPr lvl="1"/>
            <a:r>
              <a:rPr lang="en-US" dirty="0"/>
              <a:t>=&gt; 0 as </a:t>
            </a:r>
            <a:r>
              <a:rPr lang="en-US" dirty="0">
                <a:latin typeface="Symbol" charset="2"/>
                <a:cs typeface="Symbol" charset="2"/>
              </a:rPr>
              <a:t>m</a:t>
            </a:r>
            <a:r>
              <a:rPr lang="en-US" dirty="0"/>
              <a:t> =&gt; </a:t>
            </a:r>
            <a:r>
              <a:rPr lang="en-US" dirty="0">
                <a:latin typeface="Zapf Dingbats" charset="2"/>
                <a:cs typeface="Zapf Dingbats" charset="2"/>
              </a:rPr>
              <a:t>∞</a:t>
            </a:r>
            <a:r>
              <a:rPr lang="en-US" dirty="0">
                <a:cs typeface="Zapf Dingbats" charset="2"/>
              </a:rPr>
              <a:t> </a:t>
            </a:r>
            <a:br>
              <a:rPr lang="en-US" dirty="0">
                <a:cs typeface="Zapf Dingbats" charset="2"/>
              </a:rPr>
            </a:br>
            <a:r>
              <a:rPr lang="en-US" dirty="0">
                <a:cs typeface="Zapf Dingbats" charset="2"/>
              </a:rPr>
              <a:t>(all paths are long)</a:t>
            </a:r>
            <a:endParaRPr lang="en-US" dirty="0"/>
          </a:p>
          <a:p>
            <a:pPr lvl="1"/>
            <a:r>
              <a:rPr lang="en-US" dirty="0"/>
              <a:t>breaks color triviality</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fld id="{70941A4F-FF9F-974E-BFD8-71079ACFACCF}" type="datetime1">
              <a:rPr lang="en-US" smtClean="0"/>
              <a:t>3/28/23</a:t>
            </a:fld>
            <a:endParaRPr lang="en-US"/>
          </a:p>
        </p:txBody>
      </p:sp>
      <p:sp>
        <p:nvSpPr>
          <p:cNvPr id="5" name="Footer Placeholder 4"/>
          <p:cNvSpPr>
            <a:spLocks noGrp="1"/>
          </p:cNvSpPr>
          <p:nvPr>
            <p:ph type="ftr" sz="quarter" idx="11"/>
          </p:nvPr>
        </p:nvSpPr>
        <p:spPr/>
        <p:txBody>
          <a:bodyPr/>
          <a:lstStyle/>
          <a:p>
            <a:r>
              <a:rPr lang="en-US"/>
              <a:t>HP2023</a:t>
            </a:r>
            <a:endParaRPr lang="en-US" dirty="0"/>
          </a:p>
        </p:txBody>
      </p:sp>
      <p:sp>
        <p:nvSpPr>
          <p:cNvPr id="6" name="Slide Number Placeholder 5"/>
          <p:cNvSpPr>
            <a:spLocks noGrp="1"/>
          </p:cNvSpPr>
          <p:nvPr>
            <p:ph type="sldNum" sz="quarter" idx="12"/>
          </p:nvPr>
        </p:nvSpPr>
        <p:spPr/>
        <p:txBody>
          <a:bodyPr/>
          <a:lstStyle/>
          <a:p>
            <a:fld id="{B00B5BCB-DCF7-4CB6-B569-5FAD0D0113E3}" type="slidenum">
              <a:rPr lang="en-US" smtClean="0"/>
              <a:pPr/>
              <a:t>7</a:t>
            </a:fld>
            <a:endParaRPr lang="en-US"/>
          </a:p>
        </p:txBody>
      </p:sp>
      <p:pic>
        <p:nvPicPr>
          <p:cNvPr id="7" name="Picture 6" descr="Screen Shot 2015-09-23 at 9.04.58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1400" y="1676400"/>
            <a:ext cx="5619570" cy="4191000"/>
          </a:xfrm>
          <a:prstGeom prst="rect">
            <a:avLst/>
          </a:prstGeom>
        </p:spPr>
      </p:pic>
    </p:spTree>
    <p:extLst>
      <p:ext uri="{BB962C8B-B14F-4D97-AF65-F5344CB8AC3E}">
        <p14:creationId xmlns:p14="http://schemas.microsoft.com/office/powerpoint/2010/main" val="272021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FC51-20EC-FC4F-B0FB-8990AE502A1E}"/>
              </a:ext>
            </a:extLst>
          </p:cNvPr>
          <p:cNvSpPr>
            <a:spLocks noGrp="1"/>
          </p:cNvSpPr>
          <p:nvPr>
            <p:ph type="title"/>
          </p:nvPr>
        </p:nvSpPr>
        <p:spPr>
          <a:xfrm>
            <a:off x="0" y="-152400"/>
            <a:ext cx="9144000" cy="1143000"/>
          </a:xfrm>
        </p:spPr>
        <p:txBody>
          <a:bodyPr/>
          <a:lstStyle/>
          <a:p>
            <a:r>
              <a:rPr lang="en-US" dirty="0"/>
              <a:t>Num. Investigation of Correction</a:t>
            </a:r>
          </a:p>
        </p:txBody>
      </p:sp>
      <p:sp>
        <p:nvSpPr>
          <p:cNvPr id="3" name="Content Placeholder 2">
            <a:extLst>
              <a:ext uri="{FF2B5EF4-FFF2-40B4-BE49-F238E27FC236}">
                <a16:creationId xmlns:a16="http://schemas.microsoft.com/office/drawing/2014/main" id="{BC4E5C2E-9ACF-BF47-9D7D-FE85E459B02F}"/>
              </a:ext>
            </a:extLst>
          </p:cNvPr>
          <p:cNvSpPr>
            <a:spLocks noGrp="1"/>
          </p:cNvSpPr>
          <p:nvPr>
            <p:ph idx="1"/>
          </p:nvPr>
        </p:nvSpPr>
        <p:spPr>
          <a:xfrm>
            <a:off x="457200" y="4876800"/>
            <a:ext cx="8229600" cy="1752600"/>
          </a:xfrm>
        </p:spPr>
        <p:txBody>
          <a:bodyPr>
            <a:normAutofit fontScale="92500" lnSpcReduction="20000"/>
          </a:bodyPr>
          <a:lstStyle/>
          <a:p>
            <a:pPr lvl="2"/>
            <a:r>
              <a:rPr lang="en-US" dirty="0"/>
              <a:t>Surprise 1: Correction leads to </a:t>
            </a:r>
            <a:r>
              <a:rPr lang="en-US" i="1" u="sng" dirty="0"/>
              <a:t>reduction</a:t>
            </a:r>
            <a:r>
              <a:rPr lang="en-US" dirty="0"/>
              <a:t> in E-loss</a:t>
            </a:r>
          </a:p>
          <a:p>
            <a:pPr lvl="2"/>
            <a:r>
              <a:rPr lang="en-US" dirty="0"/>
              <a:t>Surprise 2: Affects </a:t>
            </a:r>
            <a:r>
              <a:rPr lang="en-US" i="1" dirty="0"/>
              <a:t>all</a:t>
            </a:r>
            <a:r>
              <a:rPr lang="en-US" dirty="0"/>
              <a:t> pathlengths L</a:t>
            </a:r>
          </a:p>
          <a:p>
            <a:pPr lvl="3"/>
            <a:r>
              <a:rPr lang="en-US" dirty="0"/>
              <a:t>Due to integrating over all distances to scattering </a:t>
            </a:r>
            <a:r>
              <a:rPr lang="en-US" dirty="0" err="1">
                <a:latin typeface="Symbol" charset="2"/>
                <a:cs typeface="Symbol" charset="2"/>
              </a:rPr>
              <a:t>D</a:t>
            </a:r>
            <a:r>
              <a:rPr lang="en-US" dirty="0" err="1"/>
              <a:t>z</a:t>
            </a:r>
            <a:r>
              <a:rPr lang="en-US" dirty="0"/>
              <a:t> in [0,L]</a:t>
            </a:r>
          </a:p>
          <a:p>
            <a:pPr lvl="2"/>
            <a:r>
              <a:rPr lang="en-US" dirty="0"/>
              <a:t>Surprise 3: Correction </a:t>
            </a:r>
            <a:r>
              <a:rPr lang="en-US" i="1" u="sng" dirty="0"/>
              <a:t>grows</a:t>
            </a:r>
            <a:r>
              <a:rPr lang="en-US" dirty="0"/>
              <a:t> with </a:t>
            </a:r>
            <a:r>
              <a:rPr lang="en-US" dirty="0" err="1"/>
              <a:t>p</a:t>
            </a:r>
            <a:r>
              <a:rPr lang="en-US" baseline="-25000" dirty="0" err="1"/>
              <a:t>T</a:t>
            </a:r>
            <a:endParaRPr lang="en-US" baseline="-25000" dirty="0"/>
          </a:p>
          <a:p>
            <a:pPr lvl="2"/>
            <a:r>
              <a:rPr lang="en-US" dirty="0"/>
              <a:t>Need to think more carefully re small systems?</a:t>
            </a:r>
          </a:p>
        </p:txBody>
      </p:sp>
      <p:sp>
        <p:nvSpPr>
          <p:cNvPr id="4" name="Date Placeholder 3">
            <a:extLst>
              <a:ext uri="{FF2B5EF4-FFF2-40B4-BE49-F238E27FC236}">
                <a16:creationId xmlns:a16="http://schemas.microsoft.com/office/drawing/2014/main" id="{1B2B99C0-6DFD-E343-8D93-93C6C52F354F}"/>
              </a:ext>
            </a:extLst>
          </p:cNvPr>
          <p:cNvSpPr>
            <a:spLocks noGrp="1"/>
          </p:cNvSpPr>
          <p:nvPr>
            <p:ph type="dt" sz="half" idx="10"/>
          </p:nvPr>
        </p:nvSpPr>
        <p:spPr/>
        <p:txBody>
          <a:bodyPr/>
          <a:lstStyle/>
          <a:p>
            <a:fld id="{B362DBC3-4780-BB4C-8DC9-2541529E8BCB}" type="datetime1">
              <a:rPr lang="en-US" smtClean="0"/>
              <a:t>3/28/23</a:t>
            </a:fld>
            <a:endParaRPr lang="en-US"/>
          </a:p>
        </p:txBody>
      </p:sp>
      <p:sp>
        <p:nvSpPr>
          <p:cNvPr id="5" name="Footer Placeholder 4">
            <a:extLst>
              <a:ext uri="{FF2B5EF4-FFF2-40B4-BE49-F238E27FC236}">
                <a16:creationId xmlns:a16="http://schemas.microsoft.com/office/drawing/2014/main" id="{40467553-F1D0-C545-9A8D-485E8E81A7A1}"/>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1F69676E-D43D-DD40-8F9B-408A0C4CAC40}"/>
              </a:ext>
            </a:extLst>
          </p:cNvPr>
          <p:cNvSpPr>
            <a:spLocks noGrp="1"/>
          </p:cNvSpPr>
          <p:nvPr>
            <p:ph type="sldNum" sz="quarter" idx="12"/>
          </p:nvPr>
        </p:nvSpPr>
        <p:spPr/>
        <p:txBody>
          <a:bodyPr/>
          <a:lstStyle/>
          <a:p>
            <a:fld id="{B00B5BCB-DCF7-4CB6-B569-5FAD0D0113E3}" type="slidenum">
              <a:rPr lang="en-US" smtClean="0"/>
              <a:pPr/>
              <a:t>8</a:t>
            </a:fld>
            <a:endParaRPr lang="en-US"/>
          </a:p>
        </p:txBody>
      </p:sp>
      <p:pic>
        <p:nvPicPr>
          <p:cNvPr id="8" name="Picture 7">
            <a:extLst>
              <a:ext uri="{FF2B5EF4-FFF2-40B4-BE49-F238E27FC236}">
                <a16:creationId xmlns:a16="http://schemas.microsoft.com/office/drawing/2014/main" id="{78175FB1-59B6-E244-8BEE-3B918CADA69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6800" y="685800"/>
            <a:ext cx="6109290" cy="4267200"/>
          </a:xfrm>
          <a:prstGeom prst="rect">
            <a:avLst/>
          </a:prstGeom>
        </p:spPr>
      </p:pic>
      <p:sp>
        <p:nvSpPr>
          <p:cNvPr id="9" name="TextBox 8">
            <a:extLst>
              <a:ext uri="{FF2B5EF4-FFF2-40B4-BE49-F238E27FC236}">
                <a16:creationId xmlns:a16="http://schemas.microsoft.com/office/drawing/2014/main" id="{453E74D0-BA8A-194A-AAF4-15AC0959F34C}"/>
              </a:ext>
            </a:extLst>
          </p:cNvPr>
          <p:cNvSpPr txBox="1"/>
          <p:nvPr/>
        </p:nvSpPr>
        <p:spPr>
          <a:xfrm>
            <a:off x="169240" y="2767126"/>
            <a:ext cx="2421560" cy="276999"/>
          </a:xfrm>
          <a:prstGeom prst="rect">
            <a:avLst/>
          </a:prstGeom>
          <a:noFill/>
        </p:spPr>
        <p:txBody>
          <a:bodyPr wrap="none" rtlCol="0">
            <a:spAutoFit/>
          </a:bodyPr>
          <a:lstStyle/>
          <a:p>
            <a:r>
              <a:rPr lang="en-US" sz="1200" dirty="0" err="1"/>
              <a:t>Kolbé</a:t>
            </a:r>
            <a:r>
              <a:rPr lang="en-US" sz="1200" dirty="0"/>
              <a:t> and WAH, PRC100 (2019)</a:t>
            </a:r>
          </a:p>
        </p:txBody>
      </p:sp>
    </p:spTree>
    <p:extLst>
      <p:ext uri="{BB962C8B-B14F-4D97-AF65-F5344CB8AC3E}">
        <p14:creationId xmlns:p14="http://schemas.microsoft.com/office/powerpoint/2010/main" val="3364713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C9E1-9E4B-EDE5-021A-237C94248793}"/>
              </a:ext>
            </a:extLst>
          </p:cNvPr>
          <p:cNvSpPr>
            <a:spLocks noGrp="1"/>
          </p:cNvSpPr>
          <p:nvPr>
            <p:ph type="title"/>
          </p:nvPr>
        </p:nvSpPr>
        <p:spPr/>
        <p:txBody>
          <a:bodyPr/>
          <a:lstStyle/>
          <a:p>
            <a:r>
              <a:rPr lang="en-US" dirty="0" err="1"/>
              <a:t>Pheno</a:t>
            </a:r>
            <a:r>
              <a:rPr lang="en-US" dirty="0"/>
              <a:t> Investigation</a:t>
            </a:r>
          </a:p>
        </p:txBody>
      </p:sp>
      <p:sp>
        <p:nvSpPr>
          <p:cNvPr id="3" name="Content Placeholder 2">
            <a:extLst>
              <a:ext uri="{FF2B5EF4-FFF2-40B4-BE49-F238E27FC236}">
                <a16:creationId xmlns:a16="http://schemas.microsoft.com/office/drawing/2014/main" id="{0328D3A5-04ED-4A4B-6063-F6BEB547B872}"/>
              </a:ext>
            </a:extLst>
          </p:cNvPr>
          <p:cNvSpPr>
            <a:spLocks noGrp="1"/>
          </p:cNvSpPr>
          <p:nvPr>
            <p:ph idx="1"/>
          </p:nvPr>
        </p:nvSpPr>
        <p:spPr>
          <a:xfrm>
            <a:off x="457200" y="1219200"/>
            <a:ext cx="6858000" cy="5181600"/>
          </a:xfrm>
        </p:spPr>
        <p:txBody>
          <a:bodyPr>
            <a:normAutofit fontScale="70000" lnSpcReduction="20000"/>
          </a:bodyPr>
          <a:lstStyle/>
          <a:p>
            <a:r>
              <a:rPr lang="en-US" dirty="0"/>
              <a:t>Reasons to be excited:</a:t>
            </a:r>
          </a:p>
          <a:p>
            <a:pPr lvl="1"/>
            <a:r>
              <a:rPr lang="en-US" dirty="0"/>
              <a:t>Destructive interference =&gt; </a:t>
            </a:r>
            <a:r>
              <a:rPr lang="en-US" dirty="0" err="1"/>
              <a:t>R</a:t>
            </a:r>
            <a:r>
              <a:rPr lang="en-US" baseline="-25000" dirty="0" err="1"/>
              <a:t>pA</a:t>
            </a:r>
            <a:r>
              <a:rPr lang="en-US" dirty="0"/>
              <a:t> &gt; 1 similar to data?</a:t>
            </a:r>
          </a:p>
          <a:p>
            <a:pPr lvl="1"/>
            <a:r>
              <a:rPr lang="en-US" dirty="0"/>
              <a:t>E (vs ln E) dependence =&gt; faster rise in R</a:t>
            </a:r>
            <a:r>
              <a:rPr lang="en-US" baseline="-25000" dirty="0"/>
              <a:t>AA</a:t>
            </a:r>
            <a:r>
              <a:rPr lang="en-US" dirty="0"/>
              <a:t>(</a:t>
            </a:r>
            <a:r>
              <a:rPr lang="en-US" dirty="0" err="1"/>
              <a:t>p</a:t>
            </a:r>
            <a:r>
              <a:rPr lang="en-US" baseline="-25000" dirty="0" err="1"/>
              <a:t>T</a:t>
            </a:r>
            <a:r>
              <a:rPr lang="en-US" dirty="0"/>
              <a:t>)?</a:t>
            </a:r>
          </a:p>
          <a:p>
            <a:r>
              <a:rPr lang="en-US" dirty="0"/>
              <a:t>Modest ambition:</a:t>
            </a:r>
          </a:p>
          <a:p>
            <a:pPr lvl="1"/>
            <a:r>
              <a:rPr lang="en-US" dirty="0"/>
              <a:t>How important is short L corr. vs original WHDG in AA? </a:t>
            </a:r>
            <a:r>
              <a:rPr lang="en-US" dirty="0" err="1"/>
              <a:t>pA</a:t>
            </a:r>
            <a:r>
              <a:rPr lang="en-US" dirty="0"/>
              <a:t>? pp?</a:t>
            </a:r>
          </a:p>
          <a:p>
            <a:r>
              <a:rPr lang="en-US" dirty="0"/>
              <a:t>Serious comparison to data?  Caveats:</a:t>
            </a:r>
          </a:p>
          <a:p>
            <a:pPr lvl="1"/>
            <a:r>
              <a:rPr lang="en-US" dirty="0"/>
              <a:t>Literally hot off the presses </a:t>
            </a:r>
            <a:br>
              <a:rPr lang="en-US" dirty="0"/>
            </a:br>
            <a:r>
              <a:rPr lang="en-US" dirty="0"/>
              <a:t>(plots from &gt;1am </a:t>
            </a:r>
            <a:r>
              <a:rPr lang="en-US" i="1" u="sng" dirty="0"/>
              <a:t>today</a:t>
            </a:r>
            <a:r>
              <a:rPr lang="en-US" dirty="0"/>
              <a:t>)</a:t>
            </a:r>
          </a:p>
          <a:p>
            <a:pPr lvl="1"/>
            <a:r>
              <a:rPr lang="en-US" dirty="0"/>
              <a:t>No </a:t>
            </a:r>
            <a:r>
              <a:rPr lang="en-US" dirty="0" err="1"/>
              <a:t>nPDFs</a:t>
            </a:r>
            <a:r>
              <a:rPr lang="en-US" dirty="0"/>
              <a:t>, no NLO, no NLL, no Bayesian, no new parameter extraction, mapping of hydro to bricks, time dependence of expansion, KKP/DSS </a:t>
            </a:r>
            <a:r>
              <a:rPr lang="en-US" dirty="0">
                <a:latin typeface="Symbol" pitchFamily="2" charset="2"/>
              </a:rPr>
              <a:t>p</a:t>
            </a:r>
            <a:r>
              <a:rPr lang="en-US" dirty="0"/>
              <a:t> FFs not under full control for large </a:t>
            </a:r>
            <a:r>
              <a:rPr lang="en-US" dirty="0" err="1"/>
              <a:t>p</a:t>
            </a:r>
            <a:r>
              <a:rPr lang="en-US" baseline="-25000" dirty="0" err="1"/>
              <a:t>T</a:t>
            </a:r>
            <a:r>
              <a:rPr lang="en-US" dirty="0"/>
              <a:t>, limited by publicly available hydro backgrounds</a:t>
            </a:r>
            <a:endParaRPr lang="en-US" baseline="-25000" dirty="0"/>
          </a:p>
          <a:p>
            <a:r>
              <a:rPr lang="en-US" dirty="0"/>
              <a:t>Seek </a:t>
            </a:r>
            <a:r>
              <a:rPr lang="en-US" b="1" i="1" dirty="0"/>
              <a:t>qualitative</a:t>
            </a:r>
            <a:r>
              <a:rPr lang="en-US" dirty="0"/>
              <a:t> comparison; is correction important to include? Other important previously neglected physics?</a:t>
            </a:r>
          </a:p>
        </p:txBody>
      </p:sp>
      <p:sp>
        <p:nvSpPr>
          <p:cNvPr id="4" name="Date Placeholder 3">
            <a:extLst>
              <a:ext uri="{FF2B5EF4-FFF2-40B4-BE49-F238E27FC236}">
                <a16:creationId xmlns:a16="http://schemas.microsoft.com/office/drawing/2014/main" id="{EF14F6B4-E80E-CC16-D441-90420C242B88}"/>
              </a:ext>
            </a:extLst>
          </p:cNvPr>
          <p:cNvSpPr>
            <a:spLocks noGrp="1"/>
          </p:cNvSpPr>
          <p:nvPr>
            <p:ph type="dt" sz="half" idx="10"/>
          </p:nvPr>
        </p:nvSpPr>
        <p:spPr/>
        <p:txBody>
          <a:bodyPr/>
          <a:lstStyle/>
          <a:p>
            <a:fld id="{CFC77906-08AA-5243-9BC6-6E943A07CCC0}" type="datetime1">
              <a:rPr lang="en-US" smtClean="0"/>
              <a:t>3/29/23</a:t>
            </a:fld>
            <a:endParaRPr lang="en-US"/>
          </a:p>
        </p:txBody>
      </p:sp>
      <p:sp>
        <p:nvSpPr>
          <p:cNvPr id="5" name="Footer Placeholder 4">
            <a:extLst>
              <a:ext uri="{FF2B5EF4-FFF2-40B4-BE49-F238E27FC236}">
                <a16:creationId xmlns:a16="http://schemas.microsoft.com/office/drawing/2014/main" id="{431B917A-3F3E-3FD8-D404-EEDC05EC4AEF}"/>
              </a:ext>
            </a:extLst>
          </p:cNvPr>
          <p:cNvSpPr>
            <a:spLocks noGrp="1"/>
          </p:cNvSpPr>
          <p:nvPr>
            <p:ph type="ftr" sz="quarter" idx="11"/>
          </p:nvPr>
        </p:nvSpPr>
        <p:spPr/>
        <p:txBody>
          <a:bodyPr/>
          <a:lstStyle/>
          <a:p>
            <a:r>
              <a:rPr lang="en-US"/>
              <a:t>HP2023</a:t>
            </a:r>
            <a:endParaRPr lang="en-US" dirty="0"/>
          </a:p>
        </p:txBody>
      </p:sp>
      <p:sp>
        <p:nvSpPr>
          <p:cNvPr id="6" name="Slide Number Placeholder 5">
            <a:extLst>
              <a:ext uri="{FF2B5EF4-FFF2-40B4-BE49-F238E27FC236}">
                <a16:creationId xmlns:a16="http://schemas.microsoft.com/office/drawing/2014/main" id="{90B2336F-1D61-728F-6FE1-7BAF4EB977F2}"/>
              </a:ext>
            </a:extLst>
          </p:cNvPr>
          <p:cNvSpPr>
            <a:spLocks noGrp="1"/>
          </p:cNvSpPr>
          <p:nvPr>
            <p:ph type="sldNum" sz="quarter" idx="12"/>
          </p:nvPr>
        </p:nvSpPr>
        <p:spPr/>
        <p:txBody>
          <a:bodyPr/>
          <a:lstStyle/>
          <a:p>
            <a:fld id="{B00B5BCB-DCF7-4CB6-B569-5FAD0D0113E3}" type="slidenum">
              <a:rPr lang="en-US" smtClean="0"/>
              <a:pPr/>
              <a:t>9</a:t>
            </a:fld>
            <a:endParaRPr lang="en-US"/>
          </a:p>
        </p:txBody>
      </p:sp>
      <p:sp>
        <p:nvSpPr>
          <p:cNvPr id="7" name="TextBox 6">
            <a:extLst>
              <a:ext uri="{FF2B5EF4-FFF2-40B4-BE49-F238E27FC236}">
                <a16:creationId xmlns:a16="http://schemas.microsoft.com/office/drawing/2014/main" id="{DAAE9018-4BC7-31F9-AD18-BC759D4F420C}"/>
              </a:ext>
            </a:extLst>
          </p:cNvPr>
          <p:cNvSpPr txBox="1"/>
          <p:nvPr/>
        </p:nvSpPr>
        <p:spPr>
          <a:xfrm>
            <a:off x="7467600" y="4527587"/>
            <a:ext cx="1104790" cy="276999"/>
          </a:xfrm>
          <a:prstGeom prst="rect">
            <a:avLst/>
          </a:prstGeom>
          <a:noFill/>
        </p:spPr>
        <p:txBody>
          <a:bodyPr wrap="none" rtlCol="0">
            <a:spAutoFit/>
          </a:bodyPr>
          <a:lstStyle/>
          <a:p>
            <a:r>
              <a:rPr lang="en-US" sz="1200" dirty="0"/>
              <a:t>Cole Faraday</a:t>
            </a:r>
          </a:p>
        </p:txBody>
      </p:sp>
      <p:pic>
        <p:nvPicPr>
          <p:cNvPr id="8" name="Picture 7">
            <a:extLst>
              <a:ext uri="{FF2B5EF4-FFF2-40B4-BE49-F238E27FC236}">
                <a16:creationId xmlns:a16="http://schemas.microsoft.com/office/drawing/2014/main" id="{CE242DBA-4981-A3A9-256B-96780F8BEEB2}"/>
              </a:ext>
            </a:extLst>
          </p:cNvPr>
          <p:cNvPicPr>
            <a:picLocks noChangeAspect="1"/>
          </p:cNvPicPr>
          <p:nvPr/>
        </p:nvPicPr>
        <p:blipFill rotWithShape="1">
          <a:blip r:embed="rId3">
            <a:extLst>
              <a:ext uri="{28A0092B-C50C-407E-A947-70E740481C1C}">
                <a14:useLocalDpi xmlns:a14="http://schemas.microsoft.com/office/drawing/2010/main" val="0"/>
              </a:ext>
            </a:extLst>
          </a:blip>
          <a:srcRect l="28855" t="5555" r="26995" b="30137"/>
          <a:stretch/>
        </p:blipFill>
        <p:spPr>
          <a:xfrm>
            <a:off x="7202291" y="1905000"/>
            <a:ext cx="1751041" cy="2514600"/>
          </a:xfrm>
          <a:prstGeom prst="rect">
            <a:avLst/>
          </a:prstGeom>
        </p:spPr>
      </p:pic>
    </p:spTree>
    <p:extLst>
      <p:ext uri="{BB962C8B-B14F-4D97-AF65-F5344CB8AC3E}">
        <p14:creationId xmlns:p14="http://schemas.microsoft.com/office/powerpoint/2010/main" val="1627267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wrap="none">
        <a:spAutoFit/>
      </a:bodyPr>
      <a:lstStyle>
        <a:defPPr>
          <a:defRPr sz="1200" dirty="0"/>
        </a:defPPr>
      </a:lstStyle>
    </a:spDef>
    <a:txDef>
      <a:spPr>
        <a:noFill/>
      </a:spPr>
      <a:bodyPr wrap="none" rtlCol="0">
        <a:spAutoFit/>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99576</TotalTime>
  <Words>1539</Words>
  <Application>Microsoft Macintosh PowerPoint</Application>
  <PresentationFormat>On-screen Show (4:3)</PresentationFormat>
  <Paragraphs>361</Paragraphs>
  <Slides>29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Symbol</vt:lpstr>
      <vt:lpstr>Zapf Dingbats</vt:lpstr>
      <vt:lpstr>Office Theme</vt:lpstr>
      <vt:lpstr>Energy Loss in  Small Collision Systems</vt:lpstr>
      <vt:lpstr>Qual. Success of “LO” Jet Tomo in AA</vt:lpstr>
      <vt:lpstr>Correlations and Suppression  in Small Systems</vt:lpstr>
      <vt:lpstr>pQCD E-Loss in pA</vt:lpstr>
      <vt:lpstr>Neglected Poles</vt:lpstr>
      <vt:lpstr>Summed, Squared Result</vt:lpstr>
      <vt:lpstr>Analyzing the Short Path Correction</vt:lpstr>
      <vt:lpstr>Num. Investigation of Correction</vt:lpstr>
      <vt:lpstr>Pheno Investigation</vt:lpstr>
      <vt:lpstr>Effect on RAA</vt:lpstr>
      <vt:lpstr>Effect on RpA </vt:lpstr>
      <vt:lpstr>Thermodynamics  of Small Systems</vt:lpstr>
      <vt:lpstr>Does Finite Size Affect Thermodyn.?</vt:lpstr>
      <vt:lpstr>Does Finite Size Affect Thermodyn.?</vt:lpstr>
      <vt:lpstr>FS Effects in Quenched QCD</vt:lpstr>
      <vt:lpstr>What about Trace Anomaly D?</vt:lpstr>
      <vt:lpstr>Analytic Results for D</vt:lpstr>
      <vt:lpstr>Analytic FS D in QCD</vt:lpstr>
      <vt:lpstr>Define New Regularization Scheme</vt:lpstr>
      <vt:lpstr>2 =&gt; 2 at NLO in f4 in Finite System</vt:lpstr>
      <vt:lpstr>Capture the Divergence</vt:lpstr>
      <vt:lpstr>Finite Size Result at NLO</vt:lpstr>
      <vt:lpstr>Numerical Results with 1 Compact D</vt:lpstr>
      <vt:lpstr>Running Coupling in 1 Compact D</vt:lpstr>
      <vt:lpstr>Numerical Results with 2 Compact D’s</vt:lpstr>
      <vt:lpstr>Running Coupling in 2 Compact D’s</vt:lpstr>
      <vt:lpstr>Conclusions</vt:lpstr>
      <vt:lpstr>Bonus Conclusions</vt:lpstr>
      <vt:lpstr>Very Preliminary vn’s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A Horowitz</dc:creator>
  <cp:lastModifiedBy>WA Horowitz</cp:lastModifiedBy>
  <cp:revision>2800</cp:revision>
  <cp:lastPrinted>2023-01-10T11:35:42Z</cp:lastPrinted>
  <dcterms:created xsi:type="dcterms:W3CDTF">2009-09-03T22:02:25Z</dcterms:created>
  <dcterms:modified xsi:type="dcterms:W3CDTF">2023-03-29T06:12:27Z</dcterms:modified>
</cp:coreProperties>
</file>