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385" r:id="rId2"/>
    <p:sldId id="1507" r:id="rId3"/>
    <p:sldId id="1536" r:id="rId4"/>
    <p:sldId id="1535" r:id="rId5"/>
    <p:sldId id="1519" r:id="rId6"/>
    <p:sldId id="1460" r:id="rId7"/>
    <p:sldId id="1500" r:id="rId8"/>
    <p:sldId id="1502" r:id="rId9"/>
    <p:sldId id="1532" r:id="rId10"/>
    <p:sldId id="1459" r:id="rId11"/>
    <p:sldId id="1498" r:id="rId12"/>
    <p:sldId id="1537" r:id="rId13"/>
    <p:sldId id="1497" r:id="rId14"/>
    <p:sldId id="1363" r:id="rId15"/>
    <p:sldId id="1488" r:id="rId16"/>
    <p:sldId id="1520" r:id="rId17"/>
    <p:sldId id="1521" r:id="rId18"/>
    <p:sldId id="1533" r:id="rId19"/>
    <p:sldId id="1522" r:id="rId20"/>
    <p:sldId id="1538" r:id="rId21"/>
    <p:sldId id="1540" r:id="rId22"/>
    <p:sldId id="1524" r:id="rId23"/>
    <p:sldId id="15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8027A0"/>
    <a:srgbClr val="0059FF"/>
    <a:srgbClr val="FFA100"/>
    <a:srgbClr val="FF00D6"/>
    <a:srgbClr val="FB7964"/>
    <a:srgbClr val="BE4023"/>
    <a:srgbClr val="FFD731"/>
    <a:srgbClr val="FFD579"/>
    <a:srgbClr val="F3E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4"/>
    <p:restoredTop sz="93059"/>
  </p:normalViewPr>
  <p:slideViewPr>
    <p:cSldViewPr snapToGrid="0" snapToObjects="1">
      <p:cViewPr>
        <p:scale>
          <a:sx n="112" d="100"/>
          <a:sy n="112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19624-0AD8-5147-A238-2E5AD09EE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2A350-FAAA-5D4A-A876-6EF8F0896B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55D5-EBB4-CA4A-A56C-EB1A592C9E00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BF969-F3F7-1245-BAAC-BA23A223A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471CA-DC88-544F-9F8B-A25904B04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9478-CA91-B44C-B5AC-D2ED7AF9D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5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10A4-78D4-1947-980E-2E22D2DFE1BF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70D93-55E9-2844-ACE0-3C2F03867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35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699D-E023-F147-AB49-3314C247FF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72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5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8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9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50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7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interpretation of jet modification observables often depends crucially on which proton-proton jets are taken to be a comparable baseline for a given heavy-ion measurement. In di-jet and inclusive jet studies, the standard answer is to compare heavy-ion jets to a proton-proton baseline with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example, comparing the jet production spectra for p-p and HI at the same reconstructed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illustrated by the blue arrows) gives rise to the famous jet RAA.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DA77-824F-F64C-ACAE-4941FF8FA05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E72B-34B3-F848-AFD7-E1E1A8A5ED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CAE9-3C22-E244-B39D-EC54F7CA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52AB0-44BF-674D-B1CF-16AE31EB2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CC2F-5257-E44F-8348-25B2F14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2419-FF36-7A4E-872F-F8B48888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57CC2-5B1F-F049-B023-A0B6A51A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156C-F635-7743-AD70-F17FECE3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E97F8-10C5-6047-B660-E17A85C52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D719-0DB0-0440-88EB-081BBAF5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F870-9C66-724E-9F39-DE1FE921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C8FDA-7932-B34A-8778-364D9BBF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CDC1A-71A2-934F-BB2F-E5B9956A7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2E33F-6AA0-A044-A80A-1D6BA7846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82F7-DCEF-FD49-9275-2BD81E2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0CC0-90E7-D443-9A06-22E0C39E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12FD-CDFA-6444-B37C-180B082E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9A31-74A8-054B-AAF4-C7985D09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24E0-D26F-3D40-ADA4-B2FDF374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4154F7-CF02-F945-AEA6-0A65F65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51EDE-7025-3A46-A6BF-15651385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9864-80A6-1740-B980-2D0F5D40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96DEC-BC6E-3846-B4E5-68B65CD1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5A1F-7D24-4F44-BDE3-8DF34C0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424D-0975-964A-BD97-6266AF1A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5E43C-8CCD-0A41-8454-A2FE3B0B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7D6E-CA15-E74A-BA2F-3AD0D41F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4CD6-636F-DB43-9187-BE8272A9A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2C15-0B8B-A948-9DF5-B657CB2C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AE12C-68BC-C746-BD9E-AEF7FC7A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268AB-B4C4-F44C-BBCE-BA5F9F40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5E949-038C-FF49-89A0-26B0B47A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84DB-854E-2543-A10E-A818150A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EF614-CD28-6F4B-B707-6758305E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64FE4-AEEE-DA49-B0F1-64946984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92609-8A09-3C4E-A20E-811EF01D3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E5A-8CA2-E547-B380-8809E7FCD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92441-FD16-AB4A-B5E9-7B3D19074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4115C-E979-4A4F-9E8D-C0E99F55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0534A-B75F-304E-94CD-1E1EE56D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601E-D616-2848-8B49-786280BF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C3574-B5F0-2646-9C4E-C8052AA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0681-FDFB-B749-9E6E-02FE9650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C91A4-791A-E44C-AC94-89CCA53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0F7E1-8BA9-864F-A862-D328EA7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7CE40-98D4-6741-955E-5A99EF65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C27E8-E2AE-4542-BEF2-DDA5194A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36AB-5ED4-AE4E-9369-C5C6F98D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7496-BB2E-FE48-89B7-FE5BCC58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6041F-C41B-FF45-B9EE-D9FCAEC7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75CCA-AE5D-A143-93A7-46994E2F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34BEA-2537-2E48-BC1C-FFE3873E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10278-1800-7B4C-ABCA-A013B4D7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A842-C264-2441-B083-8658B642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E8C51-F8CE-494D-9B3D-77ABAE7C5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997BB-C28B-394F-9478-9970F532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34E9-626B-2E48-9AA5-E4074082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5049D-62DE-DB43-807A-E687E7D9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61563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Jasmine Brewer (CERN)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73658-6417-6D42-A438-1404616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E0CB7-14C1-1848-8EF4-55DD8FF3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D3CEE-EB5B-F043-97CD-2730CBB5F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85EC-D591-984E-B29F-D92DEFB7C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1DF53-92E5-844E-A611-C20828CF30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CE289-EFF1-624B-8DE6-E5C5011A27CD}"/>
              </a:ext>
            </a:extLst>
          </p:cNvPr>
          <p:cNvSpPr txBox="1"/>
          <p:nvPr userDrawn="1"/>
        </p:nvSpPr>
        <p:spPr>
          <a:xfrm>
            <a:off x="2041451" y="6560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C7484B-BC87-3045-AADC-057C3A84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2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Jasmine Brewer (CERN)</a:t>
            </a:r>
          </a:p>
        </p:txBody>
      </p:sp>
    </p:spTree>
    <p:extLst>
      <p:ext uri="{BB962C8B-B14F-4D97-AF65-F5344CB8AC3E}">
        <p14:creationId xmlns:p14="http://schemas.microsoft.com/office/powerpoint/2010/main" val="5044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7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7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3.png"/><Relationship Id="rId10" Type="http://schemas.openxmlformats.org/officeDocument/2006/relationships/image" Target="../media/image72.png"/><Relationship Id="rId4" Type="http://schemas.openxmlformats.org/officeDocument/2006/relationships/image" Target="../media/image12.png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7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0.emf"/><Relationship Id="rId5" Type="http://schemas.openxmlformats.org/officeDocument/2006/relationships/image" Target="../media/image13.png"/><Relationship Id="rId10" Type="http://schemas.openxmlformats.org/officeDocument/2006/relationships/image" Target="../media/image73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7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3.png"/><Relationship Id="rId10" Type="http://schemas.openxmlformats.org/officeDocument/2006/relationships/image" Target="../media/image740.png"/><Relationship Id="rId4" Type="http://schemas.openxmlformats.org/officeDocument/2006/relationships/image" Target="../media/image12.png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30.emf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27.png"/><Relationship Id="rId4" Type="http://schemas.openxmlformats.org/officeDocument/2006/relationships/image" Target="../media/image9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1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37.emf"/><Relationship Id="rId4" Type="http://schemas.openxmlformats.org/officeDocument/2006/relationships/image" Target="../media/image13.png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3.png"/><Relationship Id="rId9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8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5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8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8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emf"/><Relationship Id="rId5" Type="http://schemas.openxmlformats.org/officeDocument/2006/relationships/image" Target="../media/image60.png"/><Relationship Id="rId10" Type="http://schemas.openxmlformats.org/officeDocument/2006/relationships/image" Target="../media/image13.png"/><Relationship Id="rId4" Type="http://schemas.openxmlformats.org/officeDocument/2006/relationships/image" Target="../media/image14.emf"/><Relationship Id="rId9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8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50.png"/><Relationship Id="rId5" Type="http://schemas.openxmlformats.org/officeDocument/2006/relationships/image" Target="../media/image60.png"/><Relationship Id="rId10" Type="http://schemas.openxmlformats.org/officeDocument/2006/relationships/image" Target="../media/image13.png"/><Relationship Id="rId4" Type="http://schemas.openxmlformats.org/officeDocument/2006/relationships/image" Target="../media/image14.emf"/><Relationship Id="rId9" Type="http://schemas.openxmlformats.org/officeDocument/2006/relationships/image" Target="../media/image6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80.png"/><Relationship Id="rId7" Type="http://schemas.openxmlformats.org/officeDocument/2006/relationships/image" Target="../media/image60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50.png"/><Relationship Id="rId5" Type="http://schemas.openxmlformats.org/officeDocument/2006/relationships/image" Target="../media/image60.png"/><Relationship Id="rId10" Type="http://schemas.openxmlformats.org/officeDocument/2006/relationships/image" Target="../media/image13.png"/><Relationship Id="rId4" Type="http://schemas.openxmlformats.org/officeDocument/2006/relationships/image" Target="../media/image14.emf"/><Relationship Id="rId9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7739" y="998739"/>
                <a:ext cx="1025652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990000"/>
                    </a:solidFill>
                    <a:latin typeface="Times" pitchFamily="2" charset="0"/>
                  </a:rPr>
                  <a:t>Medium-enhanced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99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40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99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990000"/>
                    </a:solidFill>
                    <a:latin typeface="Times" pitchFamily="2" charset="0"/>
                  </a:rPr>
                  <a:t> radiation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" y="998739"/>
                <a:ext cx="10256520" cy="707886"/>
              </a:xfrm>
              <a:prstGeom prst="rect">
                <a:avLst/>
              </a:prstGeom>
              <a:blipFill>
                <a:blip r:embed="rId3"/>
                <a:stretch>
                  <a:fillRect t="-14035" b="-350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01283" y="2116592"/>
            <a:ext cx="858943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" pitchFamily="2" charset="0"/>
              </a:rPr>
              <a:t>Jasmine Brewer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D629989-BA4E-8140-8B49-FACF308E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9A04B-6F97-604D-AA21-351867C11692}"/>
              </a:ext>
            </a:extLst>
          </p:cNvPr>
          <p:cNvSpPr txBox="1"/>
          <p:nvPr/>
        </p:nvSpPr>
        <p:spPr>
          <a:xfrm>
            <a:off x="1589696" y="5640598"/>
            <a:ext cx="916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In collaboration with Maximilian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Attems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, Gian Michele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Innocenti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,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Aleksas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Mazeliauskas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,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Sohyun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 Park, Wilke van der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Schee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, and </a:t>
            </a:r>
            <a:r>
              <a:rPr lang="en-US" dirty="0" err="1">
                <a:solidFill>
                  <a:srgbClr val="0059FF"/>
                </a:solidFill>
                <a:latin typeface="Times" pitchFamily="2" charset="0"/>
              </a:rPr>
              <a:t>Urs</a:t>
            </a:r>
            <a:r>
              <a:rPr lang="en-US" dirty="0">
                <a:solidFill>
                  <a:srgbClr val="0059FF"/>
                </a:solidFill>
                <a:latin typeface="Times" pitchFamily="2" charset="0"/>
              </a:rPr>
              <a:t> Wiedemann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B76EC-6E64-D24E-94D0-A9819335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5" y="3268496"/>
            <a:ext cx="1905000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93CC26-2DA8-4936-5C5E-E4D2885CED06}"/>
              </a:ext>
            </a:extLst>
          </p:cNvPr>
          <p:cNvSpPr txBox="1"/>
          <p:nvPr/>
        </p:nvSpPr>
        <p:spPr>
          <a:xfrm>
            <a:off x="1511953" y="6356350"/>
            <a:ext cx="91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</a:rPr>
              <a:t>[2203.11241], [2209.13600], and ongoing work</a:t>
            </a:r>
          </a:p>
        </p:txBody>
      </p:sp>
    </p:spTree>
    <p:extLst>
      <p:ext uri="{BB962C8B-B14F-4D97-AF65-F5344CB8AC3E}">
        <p14:creationId xmlns:p14="http://schemas.microsoft.com/office/powerpoint/2010/main" val="408487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10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Modification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" pitchFamily="2" charset="0"/>
                  </a:rPr>
                  <a:t>splitting function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6888EAF-277C-4AE8-A699-B372C622FCB7}"/>
              </a:ext>
            </a:extLst>
          </p:cNvPr>
          <p:cNvSpPr txBox="1"/>
          <p:nvPr/>
        </p:nvSpPr>
        <p:spPr>
          <a:xfrm>
            <a:off x="2045968" y="6356350"/>
            <a:ext cx="91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[2203.11241]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06A73-7DD2-491F-FE5E-20C1F6425A48}"/>
              </a:ext>
            </a:extLst>
          </p:cNvPr>
          <p:cNvSpPr/>
          <p:nvPr/>
        </p:nvSpPr>
        <p:spPr>
          <a:xfrm>
            <a:off x="3932868" y="2018861"/>
            <a:ext cx="7858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 err="1">
                <a:solidFill>
                  <a:srgbClr val="FF9300"/>
                </a:solidFill>
                <a:latin typeface="Times" pitchFamily="2" charset="0"/>
              </a:rPr>
              <a:t>Resum</a:t>
            </a:r>
            <a:r>
              <a:rPr lang="en-US" sz="2800" dirty="0">
                <a:solidFill>
                  <a:srgbClr val="FF9300"/>
                </a:solidFill>
                <a:latin typeface="Times" pitchFamily="2" charset="0"/>
              </a:rPr>
              <a:t> arbitrarily-many soft gluon interactions with a medium of length 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D950DB-DB2C-64D4-CA05-FB7E6137EF01}"/>
              </a:ext>
            </a:extLst>
          </p:cNvPr>
          <p:cNvGrpSpPr/>
          <p:nvPr/>
        </p:nvGrpSpPr>
        <p:grpSpPr>
          <a:xfrm>
            <a:off x="725558" y="929728"/>
            <a:ext cx="2854365" cy="1616210"/>
            <a:chOff x="652165" y="2448847"/>
            <a:chExt cx="2854365" cy="16162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BA5DB0-C788-398F-2E26-C19908484808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2CFC97-ED9F-28BE-6786-A19A465096E8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1" name="Picture 30" descr="Shape&#10;&#10;Description automatically generated">
                  <a:extLst>
                    <a:ext uri="{FF2B5EF4-FFF2-40B4-BE49-F238E27FC236}">
                      <a16:creationId xmlns:a16="http://schemas.microsoft.com/office/drawing/2014/main" id="{F8F4C975-ABEC-0420-B5ED-B836CE867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AB633E6-16DA-1FA8-BB22-05EF44261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24E9985-B8B7-D6DE-CC30-A8A3333B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06F38B69-BF27-A240-425A-29D9F987F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658BF9A6-3FB7-7A66-997B-B1A8299A6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2D4005AE-DC42-DBC9-C30E-919A1312A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5467A4C9-6A75-2A56-5520-28EE58CF5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65317541-9B16-FCB3-20EA-DCE928A8D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6BE33B7A-A824-7921-BAA0-1936E97F3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B2362-6B64-1246-983C-9EC850B5B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E7031B-1845-3D3D-FB8A-E88AA303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B2EDDF-7A08-3D07-D199-6383BC91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99285F-0910-DB90-285E-D335651DC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19F6CEF-85CB-B805-362D-8040D7C9F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548" y="1205513"/>
            <a:ext cx="7752980" cy="4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11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Modification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" pitchFamily="2" charset="0"/>
                  </a:rPr>
                  <a:t>splitting function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6888EAF-277C-4AE8-A699-B372C622FCB7}"/>
              </a:ext>
            </a:extLst>
          </p:cNvPr>
          <p:cNvSpPr txBox="1"/>
          <p:nvPr/>
        </p:nvSpPr>
        <p:spPr>
          <a:xfrm>
            <a:off x="2045968" y="6356350"/>
            <a:ext cx="91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[2203.11241]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06A73-7DD2-491F-FE5E-20C1F6425A48}"/>
              </a:ext>
            </a:extLst>
          </p:cNvPr>
          <p:cNvSpPr/>
          <p:nvPr/>
        </p:nvSpPr>
        <p:spPr>
          <a:xfrm>
            <a:off x="3932868" y="2018861"/>
            <a:ext cx="7858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 err="1">
                <a:solidFill>
                  <a:srgbClr val="FF9300"/>
                </a:solidFill>
                <a:latin typeface="Times" pitchFamily="2" charset="0"/>
              </a:rPr>
              <a:t>Resum</a:t>
            </a:r>
            <a:r>
              <a:rPr lang="en-US" sz="2800" dirty="0">
                <a:solidFill>
                  <a:srgbClr val="FF9300"/>
                </a:solidFill>
                <a:latin typeface="Times" pitchFamily="2" charset="0"/>
              </a:rPr>
              <a:t> arbitrarily-many soft gluon interactions with a medium of length 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D950DB-DB2C-64D4-CA05-FB7E6137EF01}"/>
              </a:ext>
            </a:extLst>
          </p:cNvPr>
          <p:cNvGrpSpPr/>
          <p:nvPr/>
        </p:nvGrpSpPr>
        <p:grpSpPr>
          <a:xfrm>
            <a:off x="725558" y="929728"/>
            <a:ext cx="2854365" cy="1616210"/>
            <a:chOff x="652165" y="2448847"/>
            <a:chExt cx="2854365" cy="16162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BA5DB0-C788-398F-2E26-C19908484808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2CFC97-ED9F-28BE-6786-A19A465096E8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1" name="Picture 30" descr="Shape&#10;&#10;Description automatically generated">
                  <a:extLst>
                    <a:ext uri="{FF2B5EF4-FFF2-40B4-BE49-F238E27FC236}">
                      <a16:creationId xmlns:a16="http://schemas.microsoft.com/office/drawing/2014/main" id="{F8F4C975-ABEC-0420-B5ED-B836CE867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AB633E6-16DA-1FA8-BB22-05EF44261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24E9985-B8B7-D6DE-CC30-A8A3333B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06F38B69-BF27-A240-425A-29D9F987F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658BF9A6-3FB7-7A66-997B-B1A8299A6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2D4005AE-DC42-DBC9-C30E-919A1312A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5467A4C9-6A75-2A56-5520-28EE58CF5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65317541-9B16-FCB3-20EA-DCE928A8D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6BE33B7A-A824-7921-BAA0-1936E97F3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B2362-6B64-1246-983C-9EC850B5B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E7031B-1845-3D3D-FB8A-E88AA303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B2EDDF-7A08-3D07-D199-6383BC91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99285F-0910-DB90-285E-D335651DC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19F6CEF-85CB-B805-362D-8040D7C9F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548" y="1205513"/>
            <a:ext cx="7752980" cy="466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E00D50-33AB-61E0-8C91-80E865CE5633}"/>
                  </a:ext>
                </a:extLst>
              </p:cNvPr>
              <p:cNvSpPr/>
              <p:nvPr/>
            </p:nvSpPr>
            <p:spPr>
              <a:xfrm>
                <a:off x="735332" y="3285071"/>
                <a:ext cx="1072133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3200" dirty="0">
                    <a:solidFill>
                      <a:srgbClr val="C00000"/>
                    </a:solidFill>
                    <a:latin typeface="Times" pitchFamily="2" charset="0"/>
                  </a:rPr>
                  <a:t>Results of the calculation:</a:t>
                </a:r>
              </a:p>
              <a:p>
                <a:pPr marL="457189" lvl="1"/>
                <a:endParaRPr lang="en-US" sz="1200" dirty="0">
                  <a:solidFill>
                    <a:srgbClr val="C00000"/>
                  </a:solidFill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Depletion at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E00D50-33AB-61E0-8C91-80E865CE5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2" y="3285071"/>
                <a:ext cx="10721335" cy="1200329"/>
              </a:xfrm>
              <a:prstGeom prst="rect">
                <a:avLst/>
              </a:prstGeom>
              <a:blipFill>
                <a:blip r:embed="rId10"/>
                <a:stretch>
                  <a:fillRect t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F2A115F-A0CA-07F4-86E1-4A39E1BA7DE1}"/>
              </a:ext>
            </a:extLst>
          </p:cNvPr>
          <p:cNvSpPr/>
          <p:nvPr/>
        </p:nvSpPr>
        <p:spPr>
          <a:xfrm>
            <a:off x="8286357" y="3947899"/>
            <a:ext cx="3505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broadening</a:t>
            </a:r>
          </a:p>
        </p:txBody>
      </p:sp>
    </p:spTree>
    <p:extLst>
      <p:ext uri="{BB962C8B-B14F-4D97-AF65-F5344CB8AC3E}">
        <p14:creationId xmlns:p14="http://schemas.microsoft.com/office/powerpoint/2010/main" val="316176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12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Modification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" pitchFamily="2" charset="0"/>
                  </a:rPr>
                  <a:t>splitting function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6888EAF-277C-4AE8-A699-B372C622FCB7}"/>
              </a:ext>
            </a:extLst>
          </p:cNvPr>
          <p:cNvSpPr txBox="1"/>
          <p:nvPr/>
        </p:nvSpPr>
        <p:spPr>
          <a:xfrm>
            <a:off x="2045968" y="6356350"/>
            <a:ext cx="91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[2203.11241]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D950DB-DB2C-64D4-CA05-FB7E6137EF01}"/>
              </a:ext>
            </a:extLst>
          </p:cNvPr>
          <p:cNvGrpSpPr/>
          <p:nvPr/>
        </p:nvGrpSpPr>
        <p:grpSpPr>
          <a:xfrm>
            <a:off x="725558" y="929728"/>
            <a:ext cx="2854365" cy="1616210"/>
            <a:chOff x="652165" y="2448847"/>
            <a:chExt cx="2854365" cy="16162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BA5DB0-C788-398F-2E26-C19908484808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2CFC97-ED9F-28BE-6786-A19A465096E8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1" name="Picture 30" descr="Shape&#10;&#10;Description automatically generated">
                  <a:extLst>
                    <a:ext uri="{FF2B5EF4-FFF2-40B4-BE49-F238E27FC236}">
                      <a16:creationId xmlns:a16="http://schemas.microsoft.com/office/drawing/2014/main" id="{F8F4C975-ABEC-0420-B5ED-B836CE867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AB633E6-16DA-1FA8-BB22-05EF44261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24E9985-B8B7-D6DE-CC30-A8A3333B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06F38B69-BF27-A240-425A-29D9F987F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658BF9A6-3FB7-7A66-997B-B1A8299A6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2D4005AE-DC42-DBC9-C30E-919A1312A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5467A4C9-6A75-2A56-5520-28EE58CF5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65317541-9B16-FCB3-20EA-DCE928A8D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6BE33B7A-A824-7921-BAA0-1936E97F3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B2362-6B64-1246-983C-9EC850B5B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E7031B-1845-3D3D-FB8A-E88AA303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B2EDDF-7A08-3D07-D199-6383BC91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99285F-0910-DB90-285E-D335651DC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E00D50-33AB-61E0-8C91-80E865CE5633}"/>
                  </a:ext>
                </a:extLst>
              </p:cNvPr>
              <p:cNvSpPr/>
              <p:nvPr/>
            </p:nvSpPr>
            <p:spPr>
              <a:xfrm>
                <a:off x="735332" y="3285071"/>
                <a:ext cx="10721335" cy="1850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3200" dirty="0">
                    <a:solidFill>
                      <a:srgbClr val="C00000"/>
                    </a:solidFill>
                    <a:latin typeface="Times" pitchFamily="2" charset="0"/>
                  </a:rPr>
                  <a:t>Results of the calculation:</a:t>
                </a:r>
              </a:p>
              <a:p>
                <a:pPr marL="457189" lvl="1"/>
                <a:endParaRPr lang="en-US" sz="1200" dirty="0">
                  <a:solidFill>
                    <a:srgbClr val="C00000"/>
                  </a:solidFill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Depletion at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" pitchFamily="2" charset="0"/>
                  </a:rPr>
                  <a:t> </a:t>
                </a: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endParaRPr lang="en-US" sz="1200" dirty="0"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Less modification with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800" dirty="0">
                    <a:latin typeface="Times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E00D50-33AB-61E0-8C91-80E865CE5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2" y="3285071"/>
                <a:ext cx="10721335" cy="1850891"/>
              </a:xfrm>
              <a:prstGeom prst="rect">
                <a:avLst/>
              </a:prstGeom>
              <a:blipFill>
                <a:blip r:embed="rId10"/>
                <a:stretch>
                  <a:fillRect t="-4082"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F2A115F-A0CA-07F4-86E1-4A39E1BA7DE1}"/>
              </a:ext>
            </a:extLst>
          </p:cNvPr>
          <p:cNvSpPr/>
          <p:nvPr/>
        </p:nvSpPr>
        <p:spPr>
          <a:xfrm>
            <a:off x="8286357" y="3947899"/>
            <a:ext cx="3505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broadening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23EE7D-745D-BD5C-1A91-4D125066C65E}"/>
              </a:ext>
            </a:extLst>
          </p:cNvPr>
          <p:cNvSpPr/>
          <p:nvPr/>
        </p:nvSpPr>
        <p:spPr>
          <a:xfrm>
            <a:off x="7132320" y="4543431"/>
            <a:ext cx="489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formation-time dependence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B2556E-1AC6-BB81-3B8A-B3C1513D0079}"/>
              </a:ext>
            </a:extLst>
          </p:cNvPr>
          <p:cNvSpPr/>
          <p:nvPr/>
        </p:nvSpPr>
        <p:spPr>
          <a:xfrm>
            <a:off x="3932868" y="2018861"/>
            <a:ext cx="7858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 err="1">
                <a:solidFill>
                  <a:srgbClr val="FF9300"/>
                </a:solidFill>
                <a:latin typeface="Times" pitchFamily="2" charset="0"/>
              </a:rPr>
              <a:t>Resum</a:t>
            </a:r>
            <a:r>
              <a:rPr lang="en-US" sz="2800" dirty="0">
                <a:solidFill>
                  <a:srgbClr val="FF9300"/>
                </a:solidFill>
                <a:latin typeface="Times" pitchFamily="2" charset="0"/>
              </a:rPr>
              <a:t> arbitrarily-many soft gluon interactions with a medium of length 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3BC5E-616D-376A-F506-8BADAB96AD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7548" y="1205513"/>
            <a:ext cx="7752980" cy="4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2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13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Modification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" pitchFamily="2" charset="0"/>
                  </a:rPr>
                  <a:t>splitting function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06" y="211928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6888EAF-277C-4AE8-A699-B372C622FCB7}"/>
              </a:ext>
            </a:extLst>
          </p:cNvPr>
          <p:cNvSpPr txBox="1"/>
          <p:nvPr/>
        </p:nvSpPr>
        <p:spPr>
          <a:xfrm>
            <a:off x="2045968" y="6356350"/>
            <a:ext cx="91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[2203.11241]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506A73-7DD2-491F-FE5E-20C1F6425A48}"/>
              </a:ext>
            </a:extLst>
          </p:cNvPr>
          <p:cNvSpPr/>
          <p:nvPr/>
        </p:nvSpPr>
        <p:spPr>
          <a:xfrm>
            <a:off x="3932868" y="2018861"/>
            <a:ext cx="7858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 err="1">
                <a:solidFill>
                  <a:srgbClr val="FF9300"/>
                </a:solidFill>
                <a:latin typeface="Times" pitchFamily="2" charset="0"/>
              </a:rPr>
              <a:t>Resum</a:t>
            </a:r>
            <a:r>
              <a:rPr lang="en-US" sz="2800" dirty="0">
                <a:solidFill>
                  <a:srgbClr val="FF9300"/>
                </a:solidFill>
                <a:latin typeface="Times" pitchFamily="2" charset="0"/>
              </a:rPr>
              <a:t> arbitrarily-many soft gluon interactions with a medium of length 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D950DB-DB2C-64D4-CA05-FB7E6137EF01}"/>
              </a:ext>
            </a:extLst>
          </p:cNvPr>
          <p:cNvGrpSpPr/>
          <p:nvPr/>
        </p:nvGrpSpPr>
        <p:grpSpPr>
          <a:xfrm>
            <a:off x="725558" y="929728"/>
            <a:ext cx="2854365" cy="1616210"/>
            <a:chOff x="652165" y="2448847"/>
            <a:chExt cx="2854365" cy="16162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BA5DB0-C788-398F-2E26-C19908484808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2CFC97-ED9F-28BE-6786-A19A465096E8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1" name="Picture 30" descr="Shape&#10;&#10;Description automatically generated">
                  <a:extLst>
                    <a:ext uri="{FF2B5EF4-FFF2-40B4-BE49-F238E27FC236}">
                      <a16:creationId xmlns:a16="http://schemas.microsoft.com/office/drawing/2014/main" id="{F8F4C975-ABEC-0420-B5ED-B836CE867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AB633E6-16DA-1FA8-BB22-05EF44261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24E9985-B8B7-D6DE-CC30-A8A3333B0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06F38B69-BF27-A240-425A-29D9F987F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658BF9A6-3FB7-7A66-997B-B1A8299A6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2D4005AE-DC42-DBC9-C30E-919A1312A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5467A4C9-6A75-2A56-5520-28EE58CF5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65317541-9B16-FCB3-20EA-DCE928A8D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26" name="Picture 25" descr="Icon&#10;&#10;Description automatically generated">
                <a:extLst>
                  <a:ext uri="{FF2B5EF4-FFF2-40B4-BE49-F238E27FC236}">
                    <a16:creationId xmlns:a16="http://schemas.microsoft.com/office/drawing/2014/main" id="{6BE33B7A-A824-7921-BAA0-1936E97F3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B2362-6B64-1246-983C-9EC850B5B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E7031B-1845-3D3D-FB8A-E88AA303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B2EDDF-7A08-3D07-D199-6383BC918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299285F-0910-DB90-285E-D335651DC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19F6CEF-85CB-B805-362D-8040D7C9F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548" y="1205513"/>
            <a:ext cx="7752980" cy="466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E00D50-33AB-61E0-8C91-80E865CE5633}"/>
                  </a:ext>
                </a:extLst>
              </p:cNvPr>
              <p:cNvSpPr/>
              <p:nvPr/>
            </p:nvSpPr>
            <p:spPr>
              <a:xfrm>
                <a:off x="735332" y="3285071"/>
                <a:ext cx="10721335" cy="2466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3200" dirty="0">
                    <a:solidFill>
                      <a:srgbClr val="C00000"/>
                    </a:solidFill>
                    <a:latin typeface="Times" pitchFamily="2" charset="0"/>
                  </a:rPr>
                  <a:t>Results of the calculation:</a:t>
                </a:r>
              </a:p>
              <a:p>
                <a:pPr marL="457189" lvl="1"/>
                <a:endParaRPr lang="en-US" sz="1200" dirty="0">
                  <a:solidFill>
                    <a:srgbClr val="C00000"/>
                  </a:solidFill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Depletion at 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" pitchFamily="2" charset="0"/>
                  </a:rPr>
                  <a:t> </a:t>
                </a: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endParaRPr lang="en-US" sz="1200" dirty="0"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Less modification with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800" dirty="0">
                    <a:latin typeface="Times" pitchFamily="2" charset="0"/>
                  </a:rPr>
                  <a:t> </a:t>
                </a: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endParaRPr lang="en-US" sz="1200" dirty="0"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Medium-enhanced rate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production!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BE00D50-33AB-61E0-8C91-80E865CE5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2" y="3285071"/>
                <a:ext cx="10721335" cy="2466444"/>
              </a:xfrm>
              <a:prstGeom prst="rect">
                <a:avLst/>
              </a:prstGeom>
              <a:blipFill>
                <a:blip r:embed="rId10"/>
                <a:stretch>
                  <a:fillRect t="-3077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2F2A115F-A0CA-07F4-86E1-4A39E1BA7DE1}"/>
              </a:ext>
            </a:extLst>
          </p:cNvPr>
          <p:cNvSpPr/>
          <p:nvPr/>
        </p:nvSpPr>
        <p:spPr>
          <a:xfrm>
            <a:off x="8286357" y="3947899"/>
            <a:ext cx="3505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broadening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23EE7D-745D-BD5C-1A91-4D125066C65E}"/>
              </a:ext>
            </a:extLst>
          </p:cNvPr>
          <p:cNvSpPr/>
          <p:nvPr/>
        </p:nvSpPr>
        <p:spPr>
          <a:xfrm>
            <a:off x="7132320" y="4543431"/>
            <a:ext cx="4894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formation-time dependence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CB54ED-87E5-A59D-E932-0FF3B2CD340D}"/>
              </a:ext>
            </a:extLst>
          </p:cNvPr>
          <p:cNvSpPr/>
          <p:nvPr/>
        </p:nvSpPr>
        <p:spPr>
          <a:xfrm>
            <a:off x="7296375" y="5228295"/>
            <a:ext cx="4894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solidFill>
                  <a:srgbClr val="FF0000"/>
                </a:solidFill>
                <a:latin typeface="Times" pitchFamily="2" charset="0"/>
              </a:rPr>
              <a:t>gluons promoted above threshold</a:t>
            </a:r>
          </a:p>
        </p:txBody>
      </p:sp>
    </p:spTree>
    <p:extLst>
      <p:ext uri="{BB962C8B-B14F-4D97-AF65-F5344CB8AC3E}">
        <p14:creationId xmlns:p14="http://schemas.microsoft.com/office/powerpoint/2010/main" val="169347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14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1426464" y="210830"/>
                <a:ext cx="95435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Phenomenologically accessing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splitting in jets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64" y="210830"/>
                <a:ext cx="9543507" cy="523220"/>
              </a:xfrm>
              <a:prstGeom prst="rect">
                <a:avLst/>
              </a:prstGeom>
              <a:blipFill>
                <a:blip r:embed="rId3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A3171A3B-445D-9C41-A82B-A4CB87DCFF9C}"/>
              </a:ext>
            </a:extLst>
          </p:cNvPr>
          <p:cNvSpPr/>
          <p:nvPr/>
        </p:nvSpPr>
        <p:spPr>
          <a:xfrm>
            <a:off x="264840" y="1231396"/>
            <a:ext cx="650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Leading processes for heavy quark production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EBED7C-D1AC-E842-8DC0-FB9CC629A819}"/>
              </a:ext>
            </a:extLst>
          </p:cNvPr>
          <p:cNvSpPr/>
          <p:nvPr/>
        </p:nvSpPr>
        <p:spPr>
          <a:xfrm>
            <a:off x="7203570" y="1265743"/>
            <a:ext cx="3306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1600" dirty="0">
                <a:solidFill>
                  <a:srgbClr val="7030A0"/>
                </a:solidFill>
                <a:latin typeface="Times" pitchFamily="2" charset="0"/>
              </a:rPr>
              <a:t>(approximately) collinear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A40166-3CC4-A240-9A47-E3B640B497FC}"/>
              </a:ext>
            </a:extLst>
          </p:cNvPr>
          <p:cNvGrpSpPr/>
          <p:nvPr/>
        </p:nvGrpSpPr>
        <p:grpSpPr>
          <a:xfrm>
            <a:off x="7827087" y="1627719"/>
            <a:ext cx="2554369" cy="1228095"/>
            <a:chOff x="7600284" y="2982727"/>
            <a:chExt cx="2554369" cy="1228095"/>
          </a:xfrm>
        </p:grpSpPr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066B5009-BD1A-B743-8422-77624B408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0284" y="2982727"/>
              <a:ext cx="2554369" cy="1228095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B65D5E-00CB-F245-8C9B-58C38B543F7F}"/>
                </a:ext>
              </a:extLst>
            </p:cNvPr>
            <p:cNvGrpSpPr/>
            <p:nvPr/>
          </p:nvGrpSpPr>
          <p:grpSpPr>
            <a:xfrm>
              <a:off x="8993598" y="3401712"/>
              <a:ext cx="1007050" cy="494548"/>
              <a:chOff x="9014887" y="3718577"/>
              <a:chExt cx="1007050" cy="494548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A0D8338-7A98-C748-9E0A-FA289333F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17627" y="3718577"/>
                <a:ext cx="924885" cy="296648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DC7DB26-7CCC-1149-804B-9C7C7BE30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4887" y="4005600"/>
                <a:ext cx="1007050" cy="20752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5E0274-D15C-2A4A-85EF-EF9CAA050E9E}"/>
              </a:ext>
            </a:extLst>
          </p:cNvPr>
          <p:cNvGrpSpPr/>
          <p:nvPr/>
        </p:nvGrpSpPr>
        <p:grpSpPr>
          <a:xfrm>
            <a:off x="1813651" y="1936376"/>
            <a:ext cx="3934859" cy="3494990"/>
            <a:chOff x="1805413" y="2282275"/>
            <a:chExt cx="3934859" cy="349499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84ABA4C-5728-A349-8500-6D0BFDAD9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5413" y="4117390"/>
              <a:ext cx="1796535" cy="13465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C787772-C2A9-A446-8735-97D24E93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3737" y="4117391"/>
              <a:ext cx="1796535" cy="134657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5870F07-34C9-8641-9C9A-833A0C0D0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8104" y="2282275"/>
              <a:ext cx="3842168" cy="135721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E8B5DB-4DF2-9341-BB4C-FAE5E69B2022}"/>
                </a:ext>
              </a:extLst>
            </p:cNvPr>
            <p:cNvSpPr/>
            <p:nvPr/>
          </p:nvSpPr>
          <p:spPr>
            <a:xfrm>
              <a:off x="2262161" y="3532025"/>
              <a:ext cx="12763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" pitchFamily="2" charset="0"/>
                </a:rPr>
                <a:t>Flavor creation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80F4FA-5ECB-AC43-8CE5-15B3A403D6F1}"/>
                </a:ext>
              </a:extLst>
            </p:cNvPr>
            <p:cNvSpPr/>
            <p:nvPr/>
          </p:nvSpPr>
          <p:spPr>
            <a:xfrm>
              <a:off x="2085793" y="5469488"/>
              <a:ext cx="14061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" pitchFamily="2" charset="0"/>
                </a:rPr>
                <a:t>Flavor excitation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E6E2510-88F8-4548-8C6F-7C91C25DC194}"/>
                </a:ext>
              </a:extLst>
            </p:cNvPr>
            <p:cNvSpPr/>
            <p:nvPr/>
          </p:nvSpPr>
          <p:spPr>
            <a:xfrm>
              <a:off x="4208657" y="5469488"/>
              <a:ext cx="12666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" pitchFamily="2" charset="0"/>
                </a:rPr>
                <a:t>Gluon splitting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3122A82-5928-F543-BCA6-23ACD8EEA035}"/>
              </a:ext>
            </a:extLst>
          </p:cNvPr>
          <p:cNvSpPr/>
          <p:nvPr/>
        </p:nvSpPr>
        <p:spPr>
          <a:xfrm>
            <a:off x="3321253" y="6385023"/>
            <a:ext cx="3294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Ilten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, Rodd, Thaler, Williams [1702.02947]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221C43-824C-8C45-BD2B-D1EA25FD0E7A}"/>
              </a:ext>
            </a:extLst>
          </p:cNvPr>
          <p:cNvSpPr/>
          <p:nvPr/>
        </p:nvSpPr>
        <p:spPr>
          <a:xfrm>
            <a:off x="3780565" y="3725160"/>
            <a:ext cx="2111695" cy="168518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5C501E4A-26B4-E90A-75F3-C28E13195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9880" y="3241696"/>
            <a:ext cx="3790481" cy="297574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6987036-A9F3-9637-E483-288285B85048}"/>
              </a:ext>
            </a:extLst>
          </p:cNvPr>
          <p:cNvSpPr/>
          <p:nvPr/>
        </p:nvSpPr>
        <p:spPr>
          <a:xfrm>
            <a:off x="6517825" y="6217441"/>
            <a:ext cx="2184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Gluon splitting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7151C4-5D1D-A803-972E-B0610F2BF231}"/>
              </a:ext>
            </a:extLst>
          </p:cNvPr>
          <p:cNvSpPr/>
          <p:nvPr/>
        </p:nvSpPr>
        <p:spPr>
          <a:xfrm>
            <a:off x="9026196" y="6217441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000" dirty="0">
                <a:latin typeface="Times" pitchFamily="2" charset="0"/>
              </a:rPr>
              <a:t>Non-gluon-splitting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5F196F-014D-5225-57EB-4A352B6A0CFB}"/>
              </a:ext>
            </a:extLst>
          </p:cNvPr>
          <p:cNvSpPr/>
          <p:nvPr/>
        </p:nvSpPr>
        <p:spPr>
          <a:xfrm>
            <a:off x="6914502" y="3186126"/>
            <a:ext cx="1488910" cy="292739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5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15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CAFB876-F840-8D5D-7968-9903E04A9943}"/>
                  </a:ext>
                </a:extLst>
              </p:cNvPr>
              <p:cNvSpPr/>
              <p:nvPr/>
            </p:nvSpPr>
            <p:spPr>
              <a:xfrm>
                <a:off x="2950434" y="4031312"/>
                <a:ext cx="629113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High-purity sample of showers including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splitting</a:t>
                </a:r>
              </a:p>
            </p:txBody>
          </p:sp>
        </mc:Choice>
        <mc:Fallback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CAFB876-F840-8D5D-7968-9903E04A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34" y="4031312"/>
                <a:ext cx="6291131" cy="954107"/>
              </a:xfrm>
              <a:prstGeom prst="rect">
                <a:avLst/>
              </a:prstGeom>
              <a:blipFill>
                <a:blip r:embed="rId3"/>
                <a:stretch>
                  <a:fillRect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58D1708-288A-0022-AE72-6708E67350F0}"/>
              </a:ext>
            </a:extLst>
          </p:cNvPr>
          <p:cNvGrpSpPr/>
          <p:nvPr/>
        </p:nvGrpSpPr>
        <p:grpSpPr>
          <a:xfrm>
            <a:off x="3889790" y="1405746"/>
            <a:ext cx="4412417" cy="2289960"/>
            <a:chOff x="725558" y="839060"/>
            <a:chExt cx="4739418" cy="248574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928B9CF-7783-AE68-A6E7-13030F7555E7}"/>
                </a:ext>
              </a:extLst>
            </p:cNvPr>
            <p:cNvGrpSpPr/>
            <p:nvPr/>
          </p:nvGrpSpPr>
          <p:grpSpPr>
            <a:xfrm>
              <a:off x="725558" y="981081"/>
              <a:ext cx="4445297" cy="2343725"/>
              <a:chOff x="731190" y="885468"/>
              <a:chExt cx="4445297" cy="2343725"/>
            </a:xfrm>
          </p:grpSpPr>
          <p:pic>
            <p:nvPicPr>
              <p:cNvPr id="127" name="Picture 126" descr="Shape&#10;&#10;Description automatically generated">
                <a:extLst>
                  <a:ext uri="{FF2B5EF4-FFF2-40B4-BE49-F238E27FC236}">
                    <a16:creationId xmlns:a16="http://schemas.microsoft.com/office/drawing/2014/main" id="{68F5C437-0C6A-31C4-B683-2C416AA3A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190" y="1139869"/>
                <a:ext cx="3001805" cy="2089324"/>
              </a:xfrm>
              <a:prstGeom prst="rect">
                <a:avLst/>
              </a:prstGeom>
            </p:spPr>
          </p:pic>
          <p:sp>
            <p:nvSpPr>
              <p:cNvPr id="137" name="Block Arc 136">
                <a:extLst>
                  <a:ext uri="{FF2B5EF4-FFF2-40B4-BE49-F238E27FC236}">
                    <a16:creationId xmlns:a16="http://schemas.microsoft.com/office/drawing/2014/main" id="{D8A0662D-0EB3-AB4C-86FC-B69E092BEDB8}"/>
                  </a:ext>
                </a:extLst>
              </p:cNvPr>
              <p:cNvSpPr/>
              <p:nvPr/>
            </p:nvSpPr>
            <p:spPr>
              <a:xfrm>
                <a:off x="3064533" y="1875657"/>
                <a:ext cx="2111954" cy="643572"/>
              </a:xfrm>
              <a:prstGeom prst="blockArc">
                <a:avLst>
                  <a:gd name="adj1" fmla="val 10982683"/>
                  <a:gd name="adj2" fmla="val 21490893"/>
                  <a:gd name="adj3" fmla="val 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0" rev="16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AEBF32F-F8B0-7F2D-3F53-F4796E71DA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114" y="885468"/>
                <a:ext cx="3362202" cy="121786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CBD03F59-02B4-8B76-8AC5-2FBB8CA580DB}"/>
                  </a:ext>
                </a:extLst>
              </p:cNvPr>
              <p:cNvCxnSpPr/>
              <p:nvPr/>
            </p:nvCxnSpPr>
            <p:spPr>
              <a:xfrm flipV="1">
                <a:off x="4151588" y="995586"/>
                <a:ext cx="391033" cy="144283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C967419-1F3B-3131-CFBD-AD2310440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731" y="1199221"/>
                <a:ext cx="264112" cy="714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DB747458-1DE6-833E-6ADB-6F130700E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1896" y="1450370"/>
                <a:ext cx="44632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B7CBAAD3-04CC-8D0C-AFE8-F3F56486F492}"/>
                  </a:ext>
                </a:extLst>
              </p:cNvPr>
              <p:cNvCxnSpPr/>
              <p:nvPr/>
            </p:nvCxnSpPr>
            <p:spPr>
              <a:xfrm flipV="1">
                <a:off x="4369941" y="1801162"/>
                <a:ext cx="391033" cy="1442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5C2D4BC-C79C-5955-B6D8-A80A8B63AA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9941" y="2076570"/>
                <a:ext cx="364512" cy="2559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B9FAA39-2507-695A-2416-BEEB52DF4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21" y="2519229"/>
                <a:ext cx="258167" cy="4071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9616005-593A-4895-12C2-595B0B2A39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7734" y="2685599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EF40281-966A-9D36-B940-6774A20CE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091" y="2347845"/>
                <a:ext cx="3435850" cy="81060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66C5446-DF09-CF42-C98B-AB99CB11D5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763" y="2942162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96626C8-BFC9-55B7-4F6C-DC8313AD6DFA}"/>
                    </a:ext>
                  </a:extLst>
                </p:cNvPr>
                <p:cNvSpPr txBox="1"/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996626C8-BFC9-55B7-4F6C-DC8313AD6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F7EBB51-8E18-98B4-7C74-5F6CC07F54C5}"/>
                    </a:ext>
                  </a:extLst>
                </p:cNvPr>
                <p:cNvSpPr txBox="1"/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F7EBB51-8E18-98B4-7C74-5F6CC07F5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5D5AB-0FA6-376D-3089-871C6720AA48}"/>
              </a:ext>
            </a:extLst>
          </p:cNvPr>
          <p:cNvSpPr/>
          <p:nvPr/>
        </p:nvSpPr>
        <p:spPr>
          <a:xfrm>
            <a:off x="1885950" y="5321025"/>
            <a:ext cx="832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Expected experimental sensitivity already in Run 3/4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EE571D-532E-B28C-6F83-AFA818F4B545}"/>
                  </a:ext>
                </a:extLst>
              </p:cNvPr>
              <p:cNvSpPr/>
              <p:nvPr/>
            </p:nvSpPr>
            <p:spPr>
              <a:xfrm>
                <a:off x="1426464" y="210830"/>
                <a:ext cx="95435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Phenomenologically accessing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splitting in jets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EE571D-532E-B28C-6F83-AFA818F4B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64" y="210830"/>
                <a:ext cx="9543507" cy="523220"/>
              </a:xfrm>
              <a:prstGeom prst="rect">
                <a:avLst/>
              </a:prstGeom>
              <a:blipFill>
                <a:blip r:embed="rId7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8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16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B15227-DB4A-298B-B608-70F4E612C204}"/>
              </a:ext>
            </a:extLst>
          </p:cNvPr>
          <p:cNvSpPr/>
          <p:nvPr/>
        </p:nvSpPr>
        <p:spPr>
          <a:xfrm>
            <a:off x="579759" y="3931674"/>
            <a:ext cx="6291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Reweight each splitting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/>
              <p:nvPr/>
            </p:nvSpPr>
            <p:spPr>
              <a:xfrm>
                <a:off x="2262161" y="210830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Observing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" pitchFamily="2" charset="0"/>
                  </a:rPr>
                  <a:t> enhancement in jets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61" y="210830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C60E39D-B2DD-F01C-925E-E15CAC5828F1}"/>
              </a:ext>
            </a:extLst>
          </p:cNvPr>
          <p:cNvGrpSpPr/>
          <p:nvPr/>
        </p:nvGrpSpPr>
        <p:grpSpPr>
          <a:xfrm>
            <a:off x="1320310" y="1150920"/>
            <a:ext cx="3243374" cy="1580689"/>
            <a:chOff x="725558" y="839060"/>
            <a:chExt cx="4739418" cy="24857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AAF571-6DFD-0C4F-584F-C71290918244}"/>
                </a:ext>
              </a:extLst>
            </p:cNvPr>
            <p:cNvGrpSpPr/>
            <p:nvPr/>
          </p:nvGrpSpPr>
          <p:grpSpPr>
            <a:xfrm>
              <a:off x="725558" y="981081"/>
              <a:ext cx="4445297" cy="2343725"/>
              <a:chOff x="731190" y="885468"/>
              <a:chExt cx="4445297" cy="2343725"/>
            </a:xfrm>
          </p:grpSpPr>
          <p:pic>
            <p:nvPicPr>
              <p:cNvPr id="29" name="Picture 28" descr="Shape&#10;&#10;Description automatically generated">
                <a:extLst>
                  <a:ext uri="{FF2B5EF4-FFF2-40B4-BE49-F238E27FC236}">
                    <a16:creationId xmlns:a16="http://schemas.microsoft.com/office/drawing/2014/main" id="{E096311B-D73A-9458-173F-D407C9568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190" y="1139869"/>
                <a:ext cx="3001805" cy="2089324"/>
              </a:xfrm>
              <a:prstGeom prst="rect">
                <a:avLst/>
              </a:prstGeom>
            </p:spPr>
          </p:pic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613C08AD-D363-218C-7440-099CF278E5AC}"/>
                  </a:ext>
                </a:extLst>
              </p:cNvPr>
              <p:cNvSpPr/>
              <p:nvPr/>
            </p:nvSpPr>
            <p:spPr>
              <a:xfrm>
                <a:off x="3064533" y="1875657"/>
                <a:ext cx="2111954" cy="643572"/>
              </a:xfrm>
              <a:prstGeom prst="blockArc">
                <a:avLst>
                  <a:gd name="adj1" fmla="val 10982683"/>
                  <a:gd name="adj2" fmla="val 21490893"/>
                  <a:gd name="adj3" fmla="val 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0" rev="16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BAA54AB-B7C0-3CA7-2C9D-9B2B6E828F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114" y="885468"/>
                <a:ext cx="3362202" cy="121786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8BFFCAE-BFD6-DBAF-D27E-45983F7C65CE}"/>
                  </a:ext>
                </a:extLst>
              </p:cNvPr>
              <p:cNvCxnSpPr/>
              <p:nvPr/>
            </p:nvCxnSpPr>
            <p:spPr>
              <a:xfrm flipV="1">
                <a:off x="4151588" y="995586"/>
                <a:ext cx="391033" cy="144283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EE2ACAB-0B15-6FE0-3DB3-6CF1006DC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731" y="1199221"/>
                <a:ext cx="264112" cy="714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01244D6-3F49-1604-376E-EE7ECCDA0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1896" y="1450370"/>
                <a:ext cx="44632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015DB18-AB32-0A96-7223-A1DC8A201728}"/>
                  </a:ext>
                </a:extLst>
              </p:cNvPr>
              <p:cNvCxnSpPr/>
              <p:nvPr/>
            </p:nvCxnSpPr>
            <p:spPr>
              <a:xfrm flipV="1">
                <a:off x="4369941" y="1801162"/>
                <a:ext cx="391033" cy="1442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EE7A2A5-195E-84DC-ABAB-7D744733CE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9941" y="2076570"/>
                <a:ext cx="364512" cy="2559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BC61C6-4145-1088-B51A-F098B14FA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21" y="2519229"/>
                <a:ext cx="258167" cy="4071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577A4B1-584F-8E0A-C1C0-ABA863A45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7734" y="2685599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113D79B-7975-23A5-AC53-CD95CEEDA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091" y="2347845"/>
                <a:ext cx="3435850" cy="81060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2FEF26B-2B5B-B385-E424-E43318076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763" y="2942162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0C057F-7A1E-F4EE-13E7-9972FC0851F3}"/>
                    </a:ext>
                  </a:extLst>
                </p:cNvPr>
                <p:cNvSpPr txBox="1"/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0C057F-7A1E-F4EE-13E7-9972FC085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6977" r="-9302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776505-7D6E-39CB-DC83-A2980EF6B336}"/>
                    </a:ext>
                  </a:extLst>
                </p:cNvPr>
                <p:cNvSpPr txBox="1"/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776505-7D6E-39CB-DC83-A2980EF6B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4651" r="-9302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8C3F839-87F4-B51A-6855-9F97A0169BED}"/>
                  </a:ext>
                </a:extLst>
              </p:cNvPr>
              <p:cNvSpPr/>
              <p:nvPr/>
            </p:nvSpPr>
            <p:spPr>
              <a:xfrm>
                <a:off x="597791" y="3168990"/>
                <a:ext cx="629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Get kinematics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8C3F839-87F4-B51A-6855-9F97A0169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91" y="3168990"/>
                <a:ext cx="6291131" cy="523220"/>
              </a:xfrm>
              <a:prstGeom prst="rect">
                <a:avLst/>
              </a:prstGeom>
              <a:blipFill>
                <a:blip r:embed="rId7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6CEED503-AC43-0EF7-CA1C-DE030AB2D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000" y="4518721"/>
            <a:ext cx="4981989" cy="1351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D8991D-FCB1-121D-5DB5-A5AF1257A1B1}"/>
              </a:ext>
            </a:extLst>
          </p:cNvPr>
          <p:cNvSpPr/>
          <p:nvPr/>
        </p:nvSpPr>
        <p:spPr>
          <a:xfrm>
            <a:off x="2749343" y="6411180"/>
            <a:ext cx="86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[2209.13600]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0669D-284B-FED6-EF79-FDD24850FD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940" y="1583249"/>
            <a:ext cx="5166631" cy="41686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433093-E7A0-BC2C-295B-318CECCC00E2}"/>
              </a:ext>
            </a:extLst>
          </p:cNvPr>
          <p:cNvSpPr/>
          <p:nvPr/>
        </p:nvSpPr>
        <p:spPr>
          <a:xfrm>
            <a:off x="2455446" y="1630690"/>
            <a:ext cx="361941" cy="34868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7522D-AFA7-1185-F1F2-1D809FC4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703" y="1440345"/>
            <a:ext cx="5859506" cy="35856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17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B15227-DB4A-298B-B608-70F4E612C204}"/>
              </a:ext>
            </a:extLst>
          </p:cNvPr>
          <p:cNvSpPr/>
          <p:nvPr/>
        </p:nvSpPr>
        <p:spPr>
          <a:xfrm>
            <a:off x="579759" y="3931674"/>
            <a:ext cx="6291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Reweight each splitting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/>
              <p:nvPr/>
            </p:nvSpPr>
            <p:spPr>
              <a:xfrm>
                <a:off x="2262161" y="210830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Observing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" pitchFamily="2" charset="0"/>
                  </a:rPr>
                  <a:t> enhancement in jets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61" y="210830"/>
                <a:ext cx="8707810" cy="523220"/>
              </a:xfrm>
              <a:prstGeom prst="rect">
                <a:avLst/>
              </a:prstGeom>
              <a:blipFill>
                <a:blip r:embed="rId4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C60E39D-B2DD-F01C-925E-E15CAC5828F1}"/>
              </a:ext>
            </a:extLst>
          </p:cNvPr>
          <p:cNvGrpSpPr/>
          <p:nvPr/>
        </p:nvGrpSpPr>
        <p:grpSpPr>
          <a:xfrm>
            <a:off x="1320310" y="1150920"/>
            <a:ext cx="3243374" cy="1580689"/>
            <a:chOff x="725558" y="839060"/>
            <a:chExt cx="4739418" cy="24857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AAF571-6DFD-0C4F-584F-C71290918244}"/>
                </a:ext>
              </a:extLst>
            </p:cNvPr>
            <p:cNvGrpSpPr/>
            <p:nvPr/>
          </p:nvGrpSpPr>
          <p:grpSpPr>
            <a:xfrm>
              <a:off x="725558" y="981081"/>
              <a:ext cx="4445297" cy="2343725"/>
              <a:chOff x="731190" y="885468"/>
              <a:chExt cx="4445297" cy="2343725"/>
            </a:xfrm>
          </p:grpSpPr>
          <p:pic>
            <p:nvPicPr>
              <p:cNvPr id="29" name="Picture 28" descr="Shape&#10;&#10;Description automatically generated">
                <a:extLst>
                  <a:ext uri="{FF2B5EF4-FFF2-40B4-BE49-F238E27FC236}">
                    <a16:creationId xmlns:a16="http://schemas.microsoft.com/office/drawing/2014/main" id="{E096311B-D73A-9458-173F-D407C9568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190" y="1139869"/>
                <a:ext cx="3001805" cy="2089324"/>
              </a:xfrm>
              <a:prstGeom prst="rect">
                <a:avLst/>
              </a:prstGeom>
            </p:spPr>
          </p:pic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613C08AD-D363-218C-7440-099CF278E5AC}"/>
                  </a:ext>
                </a:extLst>
              </p:cNvPr>
              <p:cNvSpPr/>
              <p:nvPr/>
            </p:nvSpPr>
            <p:spPr>
              <a:xfrm>
                <a:off x="3064533" y="1875657"/>
                <a:ext cx="2111954" cy="643572"/>
              </a:xfrm>
              <a:prstGeom prst="blockArc">
                <a:avLst>
                  <a:gd name="adj1" fmla="val 10982683"/>
                  <a:gd name="adj2" fmla="val 21490893"/>
                  <a:gd name="adj3" fmla="val 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0" rev="16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BAA54AB-B7C0-3CA7-2C9D-9B2B6E828F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114" y="885468"/>
                <a:ext cx="3362202" cy="121786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8BFFCAE-BFD6-DBAF-D27E-45983F7C65CE}"/>
                  </a:ext>
                </a:extLst>
              </p:cNvPr>
              <p:cNvCxnSpPr/>
              <p:nvPr/>
            </p:nvCxnSpPr>
            <p:spPr>
              <a:xfrm flipV="1">
                <a:off x="4151588" y="995586"/>
                <a:ext cx="391033" cy="144283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EE2ACAB-0B15-6FE0-3DB3-6CF1006DC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731" y="1199221"/>
                <a:ext cx="264112" cy="714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01244D6-3F49-1604-376E-EE7ECCDA0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1896" y="1450370"/>
                <a:ext cx="44632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015DB18-AB32-0A96-7223-A1DC8A201728}"/>
                  </a:ext>
                </a:extLst>
              </p:cNvPr>
              <p:cNvCxnSpPr/>
              <p:nvPr/>
            </p:nvCxnSpPr>
            <p:spPr>
              <a:xfrm flipV="1">
                <a:off x="4369941" y="1801162"/>
                <a:ext cx="391033" cy="1442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EE7A2A5-195E-84DC-ABAB-7D744733CE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9941" y="2076570"/>
                <a:ext cx="364512" cy="2559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BC61C6-4145-1088-B51A-F098B14FA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21" y="2519229"/>
                <a:ext cx="258167" cy="4071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577A4B1-584F-8E0A-C1C0-ABA863A45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7734" y="2685599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113D79B-7975-23A5-AC53-CD95CEEDA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091" y="2347845"/>
                <a:ext cx="3435850" cy="81060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2FEF26B-2B5B-B385-E424-E43318076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763" y="2942162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0C057F-7A1E-F4EE-13E7-9972FC0851F3}"/>
                    </a:ext>
                  </a:extLst>
                </p:cNvPr>
                <p:cNvSpPr txBox="1"/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0C057F-7A1E-F4EE-13E7-9972FC085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6977" r="-9302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776505-7D6E-39CB-DC83-A2980EF6B336}"/>
                    </a:ext>
                  </a:extLst>
                </p:cNvPr>
                <p:cNvSpPr txBox="1"/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776505-7D6E-39CB-DC83-A2980EF6B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4651" r="-9302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8C3F839-87F4-B51A-6855-9F97A0169BED}"/>
                  </a:ext>
                </a:extLst>
              </p:cNvPr>
              <p:cNvSpPr/>
              <p:nvPr/>
            </p:nvSpPr>
            <p:spPr>
              <a:xfrm>
                <a:off x="597791" y="3168990"/>
                <a:ext cx="62911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Get kinematics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8C3F839-87F4-B51A-6855-9F97A0169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91" y="3168990"/>
                <a:ext cx="6291131" cy="523220"/>
              </a:xfrm>
              <a:prstGeom prst="rect">
                <a:avLst/>
              </a:prstGeom>
              <a:blipFill>
                <a:blip r:embed="rId8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6CEED503-AC43-0EF7-CA1C-DE030AB2D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000" y="4518721"/>
            <a:ext cx="4981989" cy="1351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5AF96B-5084-5F92-49CE-DD8468868BC6}"/>
              </a:ext>
            </a:extLst>
          </p:cNvPr>
          <p:cNvSpPr/>
          <p:nvPr/>
        </p:nvSpPr>
        <p:spPr>
          <a:xfrm>
            <a:off x="2749343" y="6411180"/>
            <a:ext cx="86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[2209.13600]</a:t>
            </a:r>
          </a:p>
        </p:txBody>
      </p:sp>
    </p:spTree>
    <p:extLst>
      <p:ext uri="{BB962C8B-B14F-4D97-AF65-F5344CB8AC3E}">
        <p14:creationId xmlns:p14="http://schemas.microsoft.com/office/powerpoint/2010/main" val="292698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1C9CD-BD16-0F45-3FBE-D717A394A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24" y="2329722"/>
            <a:ext cx="5859506" cy="35856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18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/>
              <p:nvPr/>
            </p:nvSpPr>
            <p:spPr>
              <a:xfrm>
                <a:off x="690360" y="227434"/>
                <a:ext cx="10823711" cy="563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jets</m:t>
                        </m:r>
                      </m:sub>
                    </m:sSub>
                  </m:oMath>
                </a14:m>
                <a:r>
                  <a:rPr lang="en-US" sz="2800" dirty="0">
                    <a:latin typeface="Times" pitchFamily="2" charset="0"/>
                  </a:rPr>
                  <a:t> is dominantly sensitive to enhancement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splittings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" y="227434"/>
                <a:ext cx="10823711" cy="563167"/>
              </a:xfrm>
              <a:prstGeom prst="rect">
                <a:avLst/>
              </a:prstGeom>
              <a:blipFill>
                <a:blip r:embed="rId4"/>
                <a:stretch>
                  <a:fillRect t="-6522" r="-93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B5AF96B-5084-5F92-49CE-DD8468868BC6}"/>
              </a:ext>
            </a:extLst>
          </p:cNvPr>
          <p:cNvSpPr/>
          <p:nvPr/>
        </p:nvSpPr>
        <p:spPr>
          <a:xfrm>
            <a:off x="2749343" y="6411180"/>
            <a:ext cx="86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[2209.13600]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F3B54E-2AAA-160B-F3B9-7C932EA9285F}"/>
                  </a:ext>
                </a:extLst>
              </p:cNvPr>
              <p:cNvSpPr/>
              <p:nvPr/>
            </p:nvSpPr>
            <p:spPr>
              <a:xfrm>
                <a:off x="-219702" y="5161557"/>
                <a:ext cx="60883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rgbClr val="7030A0"/>
                    </a:solidFill>
                    <a:latin typeface="Times" pitchFamily="2" charset="0"/>
                  </a:rPr>
                  <a:t>Crucial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30A0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F3B54E-2AAA-160B-F3B9-7C932EA92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702" y="5161557"/>
                <a:ext cx="6088369" cy="461665"/>
              </a:xfrm>
              <a:prstGeom prst="rect">
                <a:avLst/>
              </a:prstGeom>
              <a:blipFill>
                <a:blip r:embed="rId5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3E1F83-73FF-50C2-F296-B107D1460AFD}"/>
                  </a:ext>
                </a:extLst>
              </p:cNvPr>
              <p:cNvSpPr/>
              <p:nvPr/>
            </p:nvSpPr>
            <p:spPr>
              <a:xfrm>
                <a:off x="6078300" y="1280442"/>
                <a:ext cx="5559886" cy="86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Enhancement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93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jets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 is generated by modification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3E1F83-73FF-50C2-F296-B107D1460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00" y="1280442"/>
                <a:ext cx="5559886" cy="865237"/>
              </a:xfrm>
              <a:prstGeom prst="rect">
                <a:avLst/>
              </a:prstGeom>
              <a:blipFill>
                <a:blip r:embed="rId6"/>
                <a:stretch>
                  <a:fillRect t="-4348" r="-2961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B2D1C2A-905A-13D6-8107-CF7124E688BC}"/>
              </a:ext>
            </a:extLst>
          </p:cNvPr>
          <p:cNvSpPr/>
          <p:nvPr/>
        </p:nvSpPr>
        <p:spPr>
          <a:xfrm>
            <a:off x="9230130" y="3417063"/>
            <a:ext cx="2481304" cy="21602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64CBD0-4D7B-4FD7-C08C-F9D78DBC3315}"/>
              </a:ext>
            </a:extLst>
          </p:cNvPr>
          <p:cNvGrpSpPr/>
          <p:nvPr/>
        </p:nvGrpSpPr>
        <p:grpSpPr>
          <a:xfrm>
            <a:off x="1320310" y="1150920"/>
            <a:ext cx="3243374" cy="1580689"/>
            <a:chOff x="725558" y="839060"/>
            <a:chExt cx="4739418" cy="24857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786770-C61E-EE33-AC35-B241850638C1}"/>
                </a:ext>
              </a:extLst>
            </p:cNvPr>
            <p:cNvGrpSpPr/>
            <p:nvPr/>
          </p:nvGrpSpPr>
          <p:grpSpPr>
            <a:xfrm>
              <a:off x="725558" y="981081"/>
              <a:ext cx="4445297" cy="2343725"/>
              <a:chOff x="731190" y="885468"/>
              <a:chExt cx="4445297" cy="2343725"/>
            </a:xfrm>
          </p:grpSpPr>
          <p:pic>
            <p:nvPicPr>
              <p:cNvPr id="15" name="Picture 14" descr="Shape&#10;&#10;Description automatically generated">
                <a:extLst>
                  <a:ext uri="{FF2B5EF4-FFF2-40B4-BE49-F238E27FC236}">
                    <a16:creationId xmlns:a16="http://schemas.microsoft.com/office/drawing/2014/main" id="{BFDA7452-379B-523E-EAA2-95E02F590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190" y="1139869"/>
                <a:ext cx="3001805" cy="2089324"/>
              </a:xfrm>
              <a:prstGeom prst="rect">
                <a:avLst/>
              </a:prstGeom>
            </p:spPr>
          </p:pic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F94D6938-BC7A-DC57-732A-6407A655A41F}"/>
                  </a:ext>
                </a:extLst>
              </p:cNvPr>
              <p:cNvSpPr/>
              <p:nvPr/>
            </p:nvSpPr>
            <p:spPr>
              <a:xfrm>
                <a:off x="3064533" y="1875657"/>
                <a:ext cx="2111954" cy="643572"/>
              </a:xfrm>
              <a:prstGeom prst="blockArc">
                <a:avLst>
                  <a:gd name="adj1" fmla="val 10982683"/>
                  <a:gd name="adj2" fmla="val 21490893"/>
                  <a:gd name="adj3" fmla="val 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0" rev="16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F0B69D-9A9A-0826-394F-B16C593B1C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114" y="885468"/>
                <a:ext cx="3362202" cy="121786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E45068B-4942-1AAB-3C6F-6809C913D7BF}"/>
                  </a:ext>
                </a:extLst>
              </p:cNvPr>
              <p:cNvCxnSpPr/>
              <p:nvPr/>
            </p:nvCxnSpPr>
            <p:spPr>
              <a:xfrm flipV="1">
                <a:off x="4151588" y="995586"/>
                <a:ext cx="391033" cy="144283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B82AFAD-AA13-6881-5444-32F7577ED1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731" y="1199221"/>
                <a:ext cx="264112" cy="714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239098B-5E89-DA6F-F62A-BF1A758DF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1896" y="1450370"/>
                <a:ext cx="44632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F54534-F73C-C6E9-791B-762EB13020AE}"/>
                  </a:ext>
                </a:extLst>
              </p:cNvPr>
              <p:cNvCxnSpPr/>
              <p:nvPr/>
            </p:nvCxnSpPr>
            <p:spPr>
              <a:xfrm flipV="1">
                <a:off x="4369941" y="1801162"/>
                <a:ext cx="391033" cy="1442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269D3B3-F2D0-99D2-8CC7-92A86B590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9941" y="2076570"/>
                <a:ext cx="364512" cy="2559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28A9DA8-9573-F0D3-26C4-E09ECAA6C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21" y="2519229"/>
                <a:ext cx="258167" cy="4071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4DE501B-EB1C-9836-286F-6A50D3D54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7734" y="2685599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D99E9E4-2996-F1AB-54E3-F4775F7CD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091" y="2347845"/>
                <a:ext cx="3435850" cy="81060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6F512AC-42BF-4D9A-9774-3E5490779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763" y="2942162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BA1E408-AF5A-EE96-DB55-AC5888CBD24E}"/>
                    </a:ext>
                  </a:extLst>
                </p:cNvPr>
                <p:cNvSpPr txBox="1"/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0C057F-7A1E-F4EE-13E7-9972FC085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6977" r="-9302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5732C2A-3310-D688-CF7A-96BC74729EBE}"/>
                    </a:ext>
                  </a:extLst>
                </p:cNvPr>
                <p:cNvSpPr txBox="1"/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776505-7D6E-39CB-DC83-A2980EF6B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651" r="-9302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4127306-03CA-1A8C-B38A-49A221307B7D}"/>
              </a:ext>
            </a:extLst>
          </p:cNvPr>
          <p:cNvSpPr/>
          <p:nvPr/>
        </p:nvSpPr>
        <p:spPr>
          <a:xfrm>
            <a:off x="2455446" y="1630690"/>
            <a:ext cx="361941" cy="34868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99D8FC-1EFF-B84E-D641-66E0A6DFFE10}"/>
              </a:ext>
            </a:extLst>
          </p:cNvPr>
          <p:cNvGrpSpPr/>
          <p:nvPr/>
        </p:nvGrpSpPr>
        <p:grpSpPr>
          <a:xfrm>
            <a:off x="1320310" y="3426962"/>
            <a:ext cx="3243374" cy="1580689"/>
            <a:chOff x="725558" y="839060"/>
            <a:chExt cx="4739418" cy="248574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070D89E-A32E-2C35-6E28-ADE9A55EDA7A}"/>
                </a:ext>
              </a:extLst>
            </p:cNvPr>
            <p:cNvGrpSpPr/>
            <p:nvPr/>
          </p:nvGrpSpPr>
          <p:grpSpPr>
            <a:xfrm>
              <a:off x="725558" y="981081"/>
              <a:ext cx="4445297" cy="2343725"/>
              <a:chOff x="731190" y="885468"/>
              <a:chExt cx="4445297" cy="2343725"/>
            </a:xfrm>
          </p:grpSpPr>
          <p:pic>
            <p:nvPicPr>
              <p:cNvPr id="33" name="Picture 32" descr="Shape&#10;&#10;Description automatically generated">
                <a:extLst>
                  <a:ext uri="{FF2B5EF4-FFF2-40B4-BE49-F238E27FC236}">
                    <a16:creationId xmlns:a16="http://schemas.microsoft.com/office/drawing/2014/main" id="{A9F07617-6776-6C16-863B-39D40E63A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190" y="1139869"/>
                <a:ext cx="3001805" cy="2089324"/>
              </a:xfrm>
              <a:prstGeom prst="rect">
                <a:avLst/>
              </a:prstGeom>
            </p:spPr>
          </p:pic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6B21D870-8019-59D0-B76D-D632A9C1F566}"/>
                  </a:ext>
                </a:extLst>
              </p:cNvPr>
              <p:cNvSpPr/>
              <p:nvPr/>
            </p:nvSpPr>
            <p:spPr>
              <a:xfrm>
                <a:off x="3064533" y="1875657"/>
                <a:ext cx="2111954" cy="643572"/>
              </a:xfrm>
              <a:prstGeom prst="blockArc">
                <a:avLst>
                  <a:gd name="adj1" fmla="val 10982683"/>
                  <a:gd name="adj2" fmla="val 21490893"/>
                  <a:gd name="adj3" fmla="val 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prstDash val="dash"/>
              </a:ln>
              <a:scene3d>
                <a:camera prst="orthographicFront">
                  <a:rot lat="0" lon="0" rev="16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46A0C74-053A-D04D-C016-566D333AAF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114" y="885468"/>
                <a:ext cx="3362202" cy="121786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9CC1548-AD34-80FF-430B-C3DBC87D8FCD}"/>
                  </a:ext>
                </a:extLst>
              </p:cNvPr>
              <p:cNvCxnSpPr/>
              <p:nvPr/>
            </p:nvCxnSpPr>
            <p:spPr>
              <a:xfrm flipV="1">
                <a:off x="4151588" y="995586"/>
                <a:ext cx="391033" cy="144283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3E1B066-35F8-BADD-C325-1926E6C52E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731" y="1199221"/>
                <a:ext cx="264112" cy="7140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9E9D149-9787-F187-89A2-AECDFC48A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1896" y="1450370"/>
                <a:ext cx="44632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D1DAF2-06BD-072E-382A-C5054C3AA1EE}"/>
                  </a:ext>
                </a:extLst>
              </p:cNvPr>
              <p:cNvCxnSpPr/>
              <p:nvPr/>
            </p:nvCxnSpPr>
            <p:spPr>
              <a:xfrm flipV="1">
                <a:off x="4369941" y="1801162"/>
                <a:ext cx="391033" cy="14428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10CF28F-9C22-6E3D-F652-AF6C0E69A0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9941" y="2076570"/>
                <a:ext cx="364512" cy="2559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74C7A7B-CC30-34CD-08E6-E9CBD3370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521" y="2519229"/>
                <a:ext cx="258167" cy="4071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4701FF1-0E28-B754-A2AE-4EDADCA46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7734" y="2685599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7632C28-CA85-FC98-BDD1-00A0F1255F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4091" y="2347845"/>
                <a:ext cx="3435850" cy="81060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93BE35B-C05F-C208-0A70-DAEEB7E97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763" y="2942162"/>
                <a:ext cx="195516" cy="9627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F9F4B88-C08D-0433-783B-9EE219BE4931}"/>
                    </a:ext>
                  </a:extLst>
                </p:cNvPr>
                <p:cNvSpPr txBox="1"/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0C057F-7A1E-F4EE-13E7-9972FC085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239" y="1913391"/>
                  <a:ext cx="777737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6977" r="-9302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ACDC4E8-6D1D-5FE8-39AD-0472162E7DC9}"/>
                    </a:ext>
                  </a:extLst>
                </p:cNvPr>
                <p:cNvSpPr txBox="1"/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59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776505-7D6E-39CB-DC83-A2980EF6B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972" y="839060"/>
                  <a:ext cx="77773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651" r="-9302" b="-5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52926564-B0BD-11AD-CAF4-610206C19D1C}"/>
              </a:ext>
            </a:extLst>
          </p:cNvPr>
          <p:cNvSpPr/>
          <p:nvPr/>
        </p:nvSpPr>
        <p:spPr>
          <a:xfrm>
            <a:off x="2455446" y="3906732"/>
            <a:ext cx="361941" cy="348680"/>
          </a:xfrm>
          <a:prstGeom prst="ellipse">
            <a:avLst/>
          </a:prstGeom>
          <a:solidFill>
            <a:srgbClr val="8027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27B2894-B8E9-F3C9-7CCB-2AE9124D70CE}"/>
              </a:ext>
            </a:extLst>
          </p:cNvPr>
          <p:cNvSpPr/>
          <p:nvPr/>
        </p:nvSpPr>
        <p:spPr>
          <a:xfrm>
            <a:off x="2824483" y="4164749"/>
            <a:ext cx="361941" cy="348680"/>
          </a:xfrm>
          <a:prstGeom prst="ellipse">
            <a:avLst/>
          </a:prstGeom>
          <a:solidFill>
            <a:srgbClr val="8027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1D6F2C-CE0D-A901-8261-6781FF130C1F}"/>
              </a:ext>
            </a:extLst>
          </p:cNvPr>
          <p:cNvSpPr/>
          <p:nvPr/>
        </p:nvSpPr>
        <p:spPr>
          <a:xfrm>
            <a:off x="1883480" y="4191314"/>
            <a:ext cx="361941" cy="348680"/>
          </a:xfrm>
          <a:prstGeom prst="ellipse">
            <a:avLst/>
          </a:prstGeom>
          <a:solidFill>
            <a:srgbClr val="8027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62AFBB2-0225-A34A-2C80-E63506B9CC1E}"/>
              </a:ext>
            </a:extLst>
          </p:cNvPr>
          <p:cNvSpPr/>
          <p:nvPr/>
        </p:nvSpPr>
        <p:spPr>
          <a:xfrm>
            <a:off x="2501075" y="4526376"/>
            <a:ext cx="361941" cy="348680"/>
          </a:xfrm>
          <a:prstGeom prst="ellipse">
            <a:avLst/>
          </a:prstGeom>
          <a:solidFill>
            <a:srgbClr val="8027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009321F-470A-EFD8-838B-374152D39D3C}"/>
              </a:ext>
            </a:extLst>
          </p:cNvPr>
          <p:cNvCxnSpPr/>
          <p:nvPr/>
        </p:nvCxnSpPr>
        <p:spPr>
          <a:xfrm>
            <a:off x="2749343" y="2983870"/>
            <a:ext cx="0" cy="5257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A32596C8-D426-EB6C-5BBD-AE4C638CAEDF}"/>
              </a:ext>
            </a:extLst>
          </p:cNvPr>
          <p:cNvSpPr/>
          <p:nvPr/>
        </p:nvSpPr>
        <p:spPr>
          <a:xfrm>
            <a:off x="95329" y="5774020"/>
            <a:ext cx="5559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latin typeface="Times" pitchFamily="2" charset="0"/>
              </a:rPr>
              <a:t>Modified all </a:t>
            </a:r>
            <a:r>
              <a:rPr lang="en-US" sz="2000" dirty="0" err="1">
                <a:latin typeface="Times" pitchFamily="2" charset="0"/>
              </a:rPr>
              <a:t>splittings</a:t>
            </a:r>
            <a:r>
              <a:rPr lang="en-US" sz="2000" dirty="0">
                <a:latin typeface="Times" pitchFamily="2" charset="0"/>
              </a:rPr>
              <a:t> in simple dipole shower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51E294-84F9-7320-D5DC-223EDF44A277}"/>
              </a:ext>
            </a:extLst>
          </p:cNvPr>
          <p:cNvSpPr/>
          <p:nvPr/>
        </p:nvSpPr>
        <p:spPr>
          <a:xfrm>
            <a:off x="5624320" y="5824731"/>
            <a:ext cx="2590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Hoeche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 [1411.4085]</a:t>
            </a:r>
          </a:p>
        </p:txBody>
      </p:sp>
    </p:spTree>
    <p:extLst>
      <p:ext uri="{BB962C8B-B14F-4D97-AF65-F5344CB8AC3E}">
        <p14:creationId xmlns:p14="http://schemas.microsoft.com/office/powerpoint/2010/main" val="425821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19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B66C2-05E1-4511-C4FD-9A78930C8B4F}"/>
              </a:ext>
            </a:extLst>
          </p:cNvPr>
          <p:cNvSpPr/>
          <p:nvPr/>
        </p:nvSpPr>
        <p:spPr>
          <a:xfrm>
            <a:off x="190363" y="5589696"/>
            <a:ext cx="1181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Can use jet substructure to access broadening at hadron-level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2F009-19C4-A6F4-5A88-B8170826B62D}"/>
              </a:ext>
            </a:extLst>
          </p:cNvPr>
          <p:cNvSpPr/>
          <p:nvPr/>
        </p:nvSpPr>
        <p:spPr>
          <a:xfrm>
            <a:off x="1248200" y="204643"/>
            <a:ext cx="917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Going forward: other unique signatures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76BDC8-C8AE-5BFF-A0B9-E459CD3D39C6}"/>
              </a:ext>
            </a:extLst>
          </p:cNvPr>
          <p:cNvGrpSpPr/>
          <p:nvPr/>
        </p:nvGrpSpPr>
        <p:grpSpPr>
          <a:xfrm>
            <a:off x="457202" y="902930"/>
            <a:ext cx="2285999" cy="1343303"/>
            <a:chOff x="652165" y="2448847"/>
            <a:chExt cx="2854365" cy="16162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13C6F6-C336-5087-B138-5ADC3B7A642A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023381-9D64-E231-4766-58231892687E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7" name="Picture 36" descr="Shape&#10;&#10;Description automatically generated">
                  <a:extLst>
                    <a:ext uri="{FF2B5EF4-FFF2-40B4-BE49-F238E27FC236}">
                      <a16:creationId xmlns:a16="http://schemas.microsoft.com/office/drawing/2014/main" id="{EEDA81AF-6C16-BD41-F6DB-D418204464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9234B0F-9787-9832-3025-BC1D4DC21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75260E5-1622-5E11-7457-7ABA9F17CC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E70248C5-E0F6-8E2E-4ED3-8F4C64963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B7030DBA-1FDE-114E-ECB3-268C8A3B4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61BB94C5-1E30-F2B9-C283-69588405C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8B14C70B-B0F8-1571-05B9-8FDBE3EC6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035231EF-0E47-DEB8-70CF-64D152FE2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09F2B51D-66BC-0C38-4FB3-CE329896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940681-B883-D5E9-05CF-448561F6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EDDEF5-B065-DC74-127B-3120CB8D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3C1C15-7284-ED3C-FF63-E054F950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2498AA6-B89C-3CF2-F4EC-06D13019D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BCEF2D-AA9A-577F-A673-C4F49C09BAA3}"/>
              </a:ext>
            </a:extLst>
          </p:cNvPr>
          <p:cNvGrpSpPr/>
          <p:nvPr/>
        </p:nvGrpSpPr>
        <p:grpSpPr>
          <a:xfrm>
            <a:off x="3300187" y="2243878"/>
            <a:ext cx="5071111" cy="3306597"/>
            <a:chOff x="3517348" y="1935186"/>
            <a:chExt cx="4770891" cy="30083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8A73859-8AD8-C920-B20C-30399889ACBB}"/>
                </a:ext>
              </a:extLst>
            </p:cNvPr>
            <p:cNvGrpSpPr/>
            <p:nvPr/>
          </p:nvGrpSpPr>
          <p:grpSpPr>
            <a:xfrm>
              <a:off x="3746022" y="1935186"/>
              <a:ext cx="4542217" cy="3008346"/>
              <a:chOff x="3746022" y="1935186"/>
              <a:chExt cx="4542217" cy="300834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3E8B66A-D395-0919-F8E0-07AF80AD67F2}"/>
                  </a:ext>
                </a:extLst>
              </p:cNvPr>
              <p:cNvGrpSpPr/>
              <p:nvPr/>
            </p:nvGrpSpPr>
            <p:grpSpPr>
              <a:xfrm>
                <a:off x="3746022" y="1935186"/>
                <a:ext cx="4542217" cy="3008346"/>
                <a:chOff x="3746022" y="1935186"/>
                <a:chExt cx="4542217" cy="3008346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9D9ADE1-A920-8B7F-D044-DBCCD298F8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46022" y="1935186"/>
                  <a:ext cx="4542217" cy="2928713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81D472C-BD70-27D3-8EB1-A4B1C5AC6B78}"/>
                    </a:ext>
                  </a:extLst>
                </p:cNvPr>
                <p:cNvSpPr/>
                <p:nvPr/>
              </p:nvSpPr>
              <p:spPr>
                <a:xfrm>
                  <a:off x="3746022" y="2875514"/>
                  <a:ext cx="279326" cy="5665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6CBD69A-F5C3-8C15-121D-121C28D13787}"/>
                    </a:ext>
                  </a:extLst>
                </p:cNvPr>
                <p:cNvSpPr/>
                <p:nvPr/>
              </p:nvSpPr>
              <p:spPr>
                <a:xfrm>
                  <a:off x="5888307" y="4616304"/>
                  <a:ext cx="975224" cy="3272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B0F15AC-CC40-E115-985A-C4FE7BEF4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06180" y="4609034"/>
                <a:ext cx="255397" cy="327228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3B409E-AE34-0C43-C617-03CCE8BB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17348" y="3158488"/>
              <a:ext cx="508000" cy="260350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65D90-DBEB-0400-FB26-26C3108CBE88}"/>
              </a:ext>
            </a:extLst>
          </p:cNvPr>
          <p:cNvSpPr/>
          <p:nvPr/>
        </p:nvSpPr>
        <p:spPr>
          <a:xfrm>
            <a:off x="2851061" y="1252679"/>
            <a:ext cx="637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Broadening</a:t>
            </a:r>
          </a:p>
        </p:txBody>
      </p:sp>
    </p:spTree>
    <p:extLst>
      <p:ext uri="{BB962C8B-B14F-4D97-AF65-F5344CB8AC3E}">
        <p14:creationId xmlns:p14="http://schemas.microsoft.com/office/powerpoint/2010/main" val="66131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2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B9E52-28F2-76DD-222D-1C8A5FB095A6}"/>
              </a:ext>
            </a:extLst>
          </p:cNvPr>
          <p:cNvSpPr/>
          <p:nvPr/>
        </p:nvSpPr>
        <p:spPr>
          <a:xfrm>
            <a:off x="725558" y="838562"/>
            <a:ext cx="1075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Building up a picture of a medium-modified jet from phenomenology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38A89-A789-E3CF-B9E5-C88F83A8BD26}"/>
              </a:ext>
            </a:extLst>
          </p:cNvPr>
          <p:cNvSpPr/>
          <p:nvPr/>
        </p:nvSpPr>
        <p:spPr>
          <a:xfrm>
            <a:off x="725558" y="2695914"/>
            <a:ext cx="1075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Hadrons to </a:t>
            </a:r>
            <a:r>
              <a:rPr lang="en-US" sz="2800" dirty="0" err="1">
                <a:solidFill>
                  <a:srgbClr val="C00000"/>
                </a:solidFill>
                <a:latin typeface="Times" pitchFamily="2" charset="0"/>
              </a:rPr>
              <a:t>splittings</a:t>
            </a:r>
            <a:endParaRPr lang="en-US" sz="2800" dirty="0">
              <a:solidFill>
                <a:srgbClr val="C00000"/>
              </a:solidFill>
              <a:latin typeface="Time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253B4E-F5EB-C442-1DA5-D1C4E98F6DB6}"/>
              </a:ext>
            </a:extLst>
          </p:cNvPr>
          <p:cNvGrpSpPr/>
          <p:nvPr/>
        </p:nvGrpSpPr>
        <p:grpSpPr>
          <a:xfrm>
            <a:off x="8118575" y="2304287"/>
            <a:ext cx="1441113" cy="1494566"/>
            <a:chOff x="4212864" y="1270965"/>
            <a:chExt cx="2022547" cy="2083667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0FE9DDDF-EABD-CBE7-7840-EF8A7032FD12}"/>
                </a:ext>
              </a:extLst>
            </p:cNvPr>
            <p:cNvSpPr/>
            <p:nvPr/>
          </p:nvSpPr>
          <p:spPr>
            <a:xfrm>
              <a:off x="4212864" y="2187831"/>
              <a:ext cx="2022547" cy="523219"/>
            </a:xfrm>
            <a:prstGeom prst="blockArc">
              <a:avLst>
                <a:gd name="adj1" fmla="val 10982683"/>
                <a:gd name="adj2" fmla="val 21490893"/>
                <a:gd name="adj3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prstDash val="dash"/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AD3094-6FF0-9726-117D-B5F67B3DF4E5}"/>
                </a:ext>
              </a:extLst>
            </p:cNvPr>
            <p:cNvCxnSpPr/>
            <p:nvPr/>
          </p:nvCxnSpPr>
          <p:spPr>
            <a:xfrm flipV="1">
              <a:off x="5339692" y="1270965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24BB1A9-CBB7-044C-A6D8-D82F80D09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8667" y="1509954"/>
              <a:ext cx="297365" cy="83806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7CA26A-E53A-951E-B57C-A055875F4ED0}"/>
                </a:ext>
              </a:extLst>
            </p:cNvPr>
            <p:cNvCxnSpPr>
              <a:cxnSpLocks/>
            </p:cNvCxnSpPr>
            <p:nvPr/>
          </p:nvCxnSpPr>
          <p:spPr>
            <a:xfrm>
              <a:off x="5475148" y="1804707"/>
              <a:ext cx="502518" cy="0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0F1BE-6507-7581-DA5E-03A1147034FA}"/>
                </a:ext>
              </a:extLst>
            </p:cNvPr>
            <p:cNvCxnSpPr/>
            <p:nvPr/>
          </p:nvCxnSpPr>
          <p:spPr>
            <a:xfrm flipV="1">
              <a:off x="5537400" y="2189534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772F53-856B-037D-8AEB-B7B5330C2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400" y="2512757"/>
              <a:ext cx="410406" cy="300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CD4FE-314D-B088-7B91-179C610F9E3C}"/>
                </a:ext>
              </a:extLst>
            </p:cNvPr>
            <p:cNvCxnSpPr>
              <a:cxnSpLocks/>
            </p:cNvCxnSpPr>
            <p:nvPr/>
          </p:nvCxnSpPr>
          <p:spPr>
            <a:xfrm>
              <a:off x="5496810" y="3046390"/>
              <a:ext cx="290672" cy="4778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27EE72-9853-1939-F31E-9D61F7B48E56}"/>
                </a:ext>
              </a:extLst>
            </p:cNvPr>
            <p:cNvCxnSpPr>
              <a:cxnSpLocks/>
            </p:cNvCxnSpPr>
            <p:nvPr/>
          </p:nvCxnSpPr>
          <p:spPr>
            <a:xfrm>
              <a:off x="5444132" y="3241645"/>
              <a:ext cx="220133" cy="112987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3CC5C-6B95-D896-255A-B39B7A2BFF76}"/>
              </a:ext>
            </a:extLst>
          </p:cNvPr>
          <p:cNvSpPr/>
          <p:nvPr/>
        </p:nvSpPr>
        <p:spPr>
          <a:xfrm>
            <a:off x="8977738" y="2287018"/>
            <a:ext cx="1555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0059FF"/>
                </a:solidFill>
                <a:latin typeface="Times" pitchFamily="2" charset="0"/>
              </a:rPr>
              <a:t>hadrons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54AE1E-8DCB-2F37-C930-76A1D46C367B}"/>
              </a:ext>
            </a:extLst>
          </p:cNvPr>
          <p:cNvGrpSpPr/>
          <p:nvPr/>
        </p:nvGrpSpPr>
        <p:grpSpPr>
          <a:xfrm>
            <a:off x="6489958" y="2787014"/>
            <a:ext cx="1423692" cy="609204"/>
            <a:chOff x="1283955" y="1490333"/>
            <a:chExt cx="2262471" cy="98556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CE17C54-5E8F-DC36-8F63-14F71AD79B08}"/>
                </a:ext>
              </a:extLst>
            </p:cNvPr>
            <p:cNvGrpSpPr/>
            <p:nvPr/>
          </p:nvGrpSpPr>
          <p:grpSpPr>
            <a:xfrm>
              <a:off x="1283955" y="1568281"/>
              <a:ext cx="1442172" cy="829738"/>
              <a:chOff x="10115453" y="5576746"/>
              <a:chExt cx="1182436" cy="606181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BCD88B4-F574-5457-BB79-267AD434E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5453" y="5873924"/>
                <a:ext cx="7033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B6F2A69-492B-55A4-FBD3-F329DD7DC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838" y="5576746"/>
                <a:ext cx="479051" cy="297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472534E-C6E2-D64E-9830-7DE9966F2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8838" y="5873924"/>
                <a:ext cx="479051" cy="3090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A8804FC-D6F8-E001-3A24-8196F17F1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6979" y="5778798"/>
                <a:ext cx="101600" cy="171450"/>
              </a:xfrm>
              <a:prstGeom prst="rect">
                <a:avLst/>
              </a:prstGeom>
            </p:spPr>
          </p:pic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624B472-EE79-9667-28B2-8A76B3E86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0653" y="1490333"/>
              <a:ext cx="146525" cy="1465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9299119-DAC9-35D3-2CB4-785CB0EA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1406" y="2262073"/>
              <a:ext cx="625020" cy="213823"/>
            </a:xfrm>
            <a:prstGeom prst="rect">
              <a:avLst/>
            </a:prstGeom>
          </p:spPr>
        </p:pic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9453299-5651-069C-4DA0-1008C11D3838}"/>
              </a:ext>
            </a:extLst>
          </p:cNvPr>
          <p:cNvCxnSpPr>
            <a:cxnSpLocks/>
          </p:cNvCxnSpPr>
          <p:nvPr/>
        </p:nvCxnSpPr>
        <p:spPr>
          <a:xfrm flipH="1">
            <a:off x="8066474" y="3137074"/>
            <a:ext cx="51987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6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20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2F009-19C4-A6F4-5A88-B8170826B62D}"/>
              </a:ext>
            </a:extLst>
          </p:cNvPr>
          <p:cNvSpPr/>
          <p:nvPr/>
        </p:nvSpPr>
        <p:spPr>
          <a:xfrm>
            <a:off x="1248200" y="204643"/>
            <a:ext cx="917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Going forward: other unique signatures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76BDC8-C8AE-5BFF-A0B9-E459CD3D39C6}"/>
              </a:ext>
            </a:extLst>
          </p:cNvPr>
          <p:cNvGrpSpPr/>
          <p:nvPr/>
        </p:nvGrpSpPr>
        <p:grpSpPr>
          <a:xfrm>
            <a:off x="457202" y="902930"/>
            <a:ext cx="2285999" cy="1343303"/>
            <a:chOff x="652165" y="2448847"/>
            <a:chExt cx="2854365" cy="16162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13C6F6-C336-5087-B138-5ADC3B7A642A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023381-9D64-E231-4766-58231892687E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7" name="Picture 36" descr="Shape&#10;&#10;Description automatically generated">
                  <a:extLst>
                    <a:ext uri="{FF2B5EF4-FFF2-40B4-BE49-F238E27FC236}">
                      <a16:creationId xmlns:a16="http://schemas.microsoft.com/office/drawing/2014/main" id="{EEDA81AF-6C16-BD41-F6DB-D418204464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9234B0F-9787-9832-3025-BC1D4DC21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75260E5-1622-5E11-7457-7ABA9F17CC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E70248C5-E0F6-8E2E-4ED3-8F4C64963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B7030DBA-1FDE-114E-ECB3-268C8A3B4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61BB94C5-1E30-F2B9-C283-69588405C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8B14C70B-B0F8-1571-05B9-8FDBE3EC6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035231EF-0E47-DEB8-70CF-64D152FE2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09F2B51D-66BC-0C38-4FB3-CE329896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940681-B883-D5E9-05CF-448561F6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EDDEF5-B065-DC74-127B-3120CB8D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3C1C15-7284-ED3C-FF63-E054F950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2498AA6-B89C-3CF2-F4EC-06D13019D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7EFEB27-C7E0-9364-E653-C7C4AB594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061" y="2276535"/>
            <a:ext cx="4187474" cy="29079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93B6D12-A428-78BF-D172-B835E950581B}"/>
              </a:ext>
            </a:extLst>
          </p:cNvPr>
          <p:cNvSpPr/>
          <p:nvPr/>
        </p:nvSpPr>
        <p:spPr>
          <a:xfrm>
            <a:off x="2851061" y="1252679"/>
            <a:ext cx="637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Formation time dependence</a:t>
            </a:r>
          </a:p>
        </p:txBody>
      </p:sp>
    </p:spTree>
    <p:extLst>
      <p:ext uri="{BB962C8B-B14F-4D97-AF65-F5344CB8AC3E}">
        <p14:creationId xmlns:p14="http://schemas.microsoft.com/office/powerpoint/2010/main" val="286577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21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2F009-19C4-A6F4-5A88-B8170826B62D}"/>
              </a:ext>
            </a:extLst>
          </p:cNvPr>
          <p:cNvSpPr/>
          <p:nvPr/>
        </p:nvSpPr>
        <p:spPr>
          <a:xfrm>
            <a:off x="1248200" y="204643"/>
            <a:ext cx="917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Going forward: other unique signatures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76BDC8-C8AE-5BFF-A0B9-E459CD3D39C6}"/>
              </a:ext>
            </a:extLst>
          </p:cNvPr>
          <p:cNvGrpSpPr/>
          <p:nvPr/>
        </p:nvGrpSpPr>
        <p:grpSpPr>
          <a:xfrm>
            <a:off x="457202" y="902930"/>
            <a:ext cx="2285999" cy="1343303"/>
            <a:chOff x="652165" y="2448847"/>
            <a:chExt cx="2854365" cy="16162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13C6F6-C336-5087-B138-5ADC3B7A642A}"/>
                </a:ext>
              </a:extLst>
            </p:cNvPr>
            <p:cNvGrpSpPr/>
            <p:nvPr/>
          </p:nvGrpSpPr>
          <p:grpSpPr>
            <a:xfrm>
              <a:off x="802087" y="2448847"/>
              <a:ext cx="2140598" cy="1616210"/>
              <a:chOff x="8506030" y="988324"/>
              <a:chExt cx="1736897" cy="114499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023381-9D64-E231-4766-58231892687E}"/>
                  </a:ext>
                </a:extLst>
              </p:cNvPr>
              <p:cNvGrpSpPr/>
              <p:nvPr/>
            </p:nvGrpSpPr>
            <p:grpSpPr>
              <a:xfrm>
                <a:off x="8506030" y="98832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37" name="Picture 36" descr="Shape&#10;&#10;Description automatically generated">
                  <a:extLst>
                    <a:ext uri="{FF2B5EF4-FFF2-40B4-BE49-F238E27FC236}">
                      <a16:creationId xmlns:a16="http://schemas.microsoft.com/office/drawing/2014/main" id="{EEDA81AF-6C16-BD41-F6DB-D418204464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9234B0F-9787-9832-3025-BC1D4DC21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75260E5-1622-5E11-7457-7ABA9F17CC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75493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E70248C5-E0F6-8E2E-4ED3-8F4C64963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5255" y="173781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B7030DBA-1FDE-114E-ECB3-268C8A3B4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7693" y="1193857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2" name="Picture 31" descr="Icon&#10;&#10;Description automatically generated">
                <a:extLst>
                  <a:ext uri="{FF2B5EF4-FFF2-40B4-BE49-F238E27FC236}">
                    <a16:creationId xmlns:a16="http://schemas.microsoft.com/office/drawing/2014/main" id="{61BB94C5-1E30-F2B9-C283-69588405C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3895" y="1326048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4" name="Picture 33" descr="Icon&#10;&#10;Description automatically generated">
                <a:extLst>
                  <a:ext uri="{FF2B5EF4-FFF2-40B4-BE49-F238E27FC236}">
                    <a16:creationId xmlns:a16="http://schemas.microsoft.com/office/drawing/2014/main" id="{8B14C70B-B0F8-1571-05B9-8FDBE3EC6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4685" y="1651336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5" name="Picture 34" descr="Icon&#10;&#10;Description automatically generated">
                <a:extLst>
                  <a:ext uri="{FF2B5EF4-FFF2-40B4-BE49-F238E27FC236}">
                    <a16:creationId xmlns:a16="http://schemas.microsoft.com/office/drawing/2014/main" id="{035231EF-0E47-DEB8-70CF-64D152FE2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3734" y="1645829"/>
                <a:ext cx="185234" cy="395501"/>
              </a:xfrm>
              <a:prstGeom prst="rect">
                <a:avLst/>
              </a:prstGeom>
            </p:spPr>
          </p:pic>
          <p:pic>
            <p:nvPicPr>
              <p:cNvPr id="36" name="Picture 35" descr="Icon&#10;&#10;Description automatically generated">
                <a:extLst>
                  <a:ext uri="{FF2B5EF4-FFF2-40B4-BE49-F238E27FC236}">
                    <a16:creationId xmlns:a16="http://schemas.microsoft.com/office/drawing/2014/main" id="{09F2B51D-66BC-0C38-4FB3-CE3298965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7449" y="1653793"/>
                <a:ext cx="185234" cy="39550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940681-B883-D5E9-05CF-448561F6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65" y="2620842"/>
              <a:ext cx="400407" cy="3603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EDDEF5-B065-DC74-127B-3120CB8D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9312" y="2817827"/>
              <a:ext cx="307218" cy="3171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3C1C15-7284-ED3C-FF63-E054F950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3050" y="3825868"/>
              <a:ext cx="189166" cy="18916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2498AA6-B89C-3CF2-F4EC-06D13019D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633" y="2620842"/>
              <a:ext cx="0" cy="67639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E320D-2219-8C39-942A-2845DC16A050}"/>
              </a:ext>
            </a:extLst>
          </p:cNvPr>
          <p:cNvSpPr/>
          <p:nvPr/>
        </p:nvSpPr>
        <p:spPr>
          <a:xfrm>
            <a:off x="365760" y="5605891"/>
            <a:ext cx="110712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Ongoing: how to quantify modification differentially in formation time? </a:t>
            </a:r>
          </a:p>
          <a:p>
            <a:pPr marL="914389" lvl="1" indent="-4572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" pitchFamily="2" charset="0"/>
              </a:rPr>
              <a:t>Access delayed probe of QGP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EFEB27-C7E0-9364-E653-C7C4AB594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061" y="2276535"/>
            <a:ext cx="4187474" cy="2907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E43E27-8CD1-4133-9363-43F4E03C0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3970" y="2276534"/>
            <a:ext cx="4140156" cy="29079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93B6D12-A428-78BF-D172-B835E950581B}"/>
              </a:ext>
            </a:extLst>
          </p:cNvPr>
          <p:cNvSpPr/>
          <p:nvPr/>
        </p:nvSpPr>
        <p:spPr>
          <a:xfrm>
            <a:off x="2851061" y="1252679"/>
            <a:ext cx="637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Formation time dependence</a:t>
            </a:r>
          </a:p>
        </p:txBody>
      </p:sp>
    </p:spTree>
    <p:extLst>
      <p:ext uri="{BB962C8B-B14F-4D97-AF65-F5344CB8AC3E}">
        <p14:creationId xmlns:p14="http://schemas.microsoft.com/office/powerpoint/2010/main" val="269615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FBD4EB-BD4E-342C-E64F-1AAC9CEAA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98" y="863334"/>
            <a:ext cx="3484571" cy="21323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22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9C47AD-83BD-E74F-9D6C-EBDD2D019034}"/>
              </a:ext>
            </a:extLst>
          </p:cNvPr>
          <p:cNvSpPr/>
          <p:nvPr/>
        </p:nvSpPr>
        <p:spPr>
          <a:xfrm>
            <a:off x="2262161" y="210830"/>
            <a:ext cx="8707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A process with many exciting future avenues!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DE6192-9F44-37AF-B322-6B93BAC5078C}"/>
                  </a:ext>
                </a:extLst>
              </p:cNvPr>
              <p:cNvSpPr/>
              <p:nvPr/>
            </p:nvSpPr>
            <p:spPr>
              <a:xfrm>
                <a:off x="794656" y="3995105"/>
                <a:ext cx="989844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Broadening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pair from hadron level</a:t>
                </a: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" pitchFamily="2" charset="0"/>
                </a:endParaRP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Formation time dependence of modification</a:t>
                </a:r>
              </a:p>
              <a:p>
                <a:pPr marL="914389" lvl="1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DE6192-9F44-37AF-B322-6B93BAC50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6" y="3995105"/>
                <a:ext cx="9898445" cy="1815882"/>
              </a:xfrm>
              <a:prstGeom prst="rect">
                <a:avLst/>
              </a:prstGeom>
              <a:blipFill>
                <a:blip r:embed="rId4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67EDC61-3731-C837-4F9E-D12B412DF424}"/>
                  </a:ext>
                </a:extLst>
              </p:cNvPr>
              <p:cNvSpPr/>
              <p:nvPr/>
            </p:nvSpPr>
            <p:spPr>
              <a:xfrm>
                <a:off x="794656" y="1821701"/>
                <a:ext cx="80081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" pitchFamily="2" charset="0"/>
                  </a:rPr>
                  <a:t>Medium-enhanced rate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production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67EDC61-3731-C837-4F9E-D12B412DF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6" y="1821701"/>
                <a:ext cx="8008102" cy="523220"/>
              </a:xfrm>
              <a:prstGeom prst="rect">
                <a:avLst/>
              </a:prstGeom>
              <a:blipFill>
                <a:blip r:embed="rId5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D12ACBA-AD1D-CBFA-60FE-07A0F8D81D09}"/>
              </a:ext>
            </a:extLst>
          </p:cNvPr>
          <p:cNvSpPr/>
          <p:nvPr/>
        </p:nvSpPr>
        <p:spPr>
          <a:xfrm>
            <a:off x="277080" y="3082733"/>
            <a:ext cx="9067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Outlook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E0E02F-95D9-32EE-4B12-C8E417C9940C}"/>
              </a:ext>
            </a:extLst>
          </p:cNvPr>
          <p:cNvSpPr/>
          <p:nvPr/>
        </p:nvSpPr>
        <p:spPr>
          <a:xfrm>
            <a:off x="277080" y="1044530"/>
            <a:ext cx="301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So far..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1D45F6-7D11-6BE7-52C3-FBF062D1DF0D}"/>
              </a:ext>
            </a:extLst>
          </p:cNvPr>
          <p:cNvSpPr/>
          <p:nvPr/>
        </p:nvSpPr>
        <p:spPr>
          <a:xfrm>
            <a:off x="2262161" y="5973069"/>
            <a:ext cx="9898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Clean process with a lot of exciting physics opportunities!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1B408-D0EB-D4B8-F551-127C3F21D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998" y="3147385"/>
            <a:ext cx="3484572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1C9CD-BD16-0F45-3FBE-D717A394A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24" y="2329722"/>
            <a:ext cx="5859506" cy="35856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23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/>
              <p:nvPr/>
            </p:nvSpPr>
            <p:spPr>
              <a:xfrm>
                <a:off x="690360" y="227434"/>
                <a:ext cx="10823711" cy="563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jets</m:t>
                        </m:r>
                      </m:sub>
                    </m:sSub>
                  </m:oMath>
                </a14:m>
                <a:r>
                  <a:rPr lang="en-US" sz="2800" dirty="0">
                    <a:latin typeface="Times" pitchFamily="2" charset="0"/>
                  </a:rPr>
                  <a:t> is dominantly sensitive to enhancement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splittings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B45743-6B36-FA40-C016-F9E387B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" y="227434"/>
                <a:ext cx="10823711" cy="563167"/>
              </a:xfrm>
              <a:prstGeom prst="rect">
                <a:avLst/>
              </a:prstGeom>
              <a:blipFill>
                <a:blip r:embed="rId4"/>
                <a:stretch>
                  <a:fillRect t="-6522" r="-93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B5AF96B-5084-5F92-49CE-DD8468868BC6}"/>
              </a:ext>
            </a:extLst>
          </p:cNvPr>
          <p:cNvSpPr/>
          <p:nvPr/>
        </p:nvSpPr>
        <p:spPr>
          <a:xfrm>
            <a:off x="2749343" y="6411180"/>
            <a:ext cx="86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" pitchFamily="2" charset="0"/>
              </a:rPr>
              <a:t>Attems</a:t>
            </a:r>
            <a:r>
              <a:rPr lang="en-US" dirty="0">
                <a:latin typeface="Times" pitchFamily="2" charset="0"/>
              </a:rPr>
              <a:t>, JB, </a:t>
            </a:r>
            <a:r>
              <a:rPr lang="en-US" dirty="0" err="1">
                <a:latin typeface="Times" pitchFamily="2" charset="0"/>
              </a:rPr>
              <a:t>Innocenti</a:t>
            </a:r>
            <a:r>
              <a:rPr lang="en-US" dirty="0">
                <a:latin typeface="Times" pitchFamily="2" charset="0"/>
              </a:rPr>
              <a:t>, </a:t>
            </a:r>
            <a:r>
              <a:rPr lang="en-US" dirty="0" err="1">
                <a:latin typeface="Times" pitchFamily="2" charset="0"/>
              </a:rPr>
              <a:t>Mazeliauskas</a:t>
            </a:r>
            <a:r>
              <a:rPr lang="en-US" dirty="0">
                <a:latin typeface="Times" pitchFamily="2" charset="0"/>
              </a:rPr>
              <a:t>, Park, van der </a:t>
            </a:r>
            <a:r>
              <a:rPr lang="en-US" dirty="0" err="1">
                <a:latin typeface="Times" pitchFamily="2" charset="0"/>
              </a:rPr>
              <a:t>Schee</a:t>
            </a:r>
            <a:r>
              <a:rPr lang="en-US" dirty="0">
                <a:latin typeface="Times" pitchFamily="2" charset="0"/>
              </a:rPr>
              <a:t>, Wiedemann [2209.13600]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F3B54E-2AAA-160B-F3B9-7C932EA9285F}"/>
                  </a:ext>
                </a:extLst>
              </p:cNvPr>
              <p:cNvSpPr/>
              <p:nvPr/>
            </p:nvSpPr>
            <p:spPr>
              <a:xfrm>
                <a:off x="34301" y="1261019"/>
                <a:ext cx="60883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latin typeface="Times" pitchFamily="2" charset="0"/>
                  </a:rPr>
                  <a:t>Modification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sz="2400" dirty="0">
                    <a:latin typeface="Times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𝑞𝑔</m:t>
                    </m:r>
                  </m:oMath>
                </a14:m>
                <a:r>
                  <a:rPr lang="en-US" sz="2400" dirty="0">
                    <a:latin typeface="Times" pitchFamily="2" charset="0"/>
                  </a:rPr>
                  <a:t> splittings dominate jet energy loss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F3B54E-2AAA-160B-F3B9-7C932EA92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" y="1261019"/>
                <a:ext cx="6088369" cy="830997"/>
              </a:xfrm>
              <a:prstGeom prst="rect">
                <a:avLst/>
              </a:prstGeom>
              <a:blipFill>
                <a:blip r:embed="rId5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3E1F83-73FF-50C2-F296-B107D1460AFD}"/>
                  </a:ext>
                </a:extLst>
              </p:cNvPr>
              <p:cNvSpPr/>
              <p:nvPr/>
            </p:nvSpPr>
            <p:spPr>
              <a:xfrm>
                <a:off x="6332495" y="1307415"/>
                <a:ext cx="5859505" cy="86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400" dirty="0">
                    <a:solidFill>
                      <a:srgbClr val="7030A0"/>
                    </a:solidFill>
                    <a:latin typeface="Times" pitchFamily="2" charset="0"/>
                  </a:rPr>
                  <a:t>But enhancement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jets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" pitchFamily="2" charset="0"/>
                  </a:rPr>
                  <a:t> is generated by modification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3E1F83-73FF-50C2-F296-B107D1460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95" y="1307415"/>
                <a:ext cx="5859505" cy="865237"/>
              </a:xfrm>
              <a:prstGeom prst="rect">
                <a:avLst/>
              </a:prstGeom>
              <a:blipFill>
                <a:blip r:embed="rId6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B2D1C2A-905A-13D6-8107-CF7124E688BC}"/>
              </a:ext>
            </a:extLst>
          </p:cNvPr>
          <p:cNvSpPr/>
          <p:nvPr/>
        </p:nvSpPr>
        <p:spPr>
          <a:xfrm>
            <a:off x="9230130" y="3417063"/>
            <a:ext cx="2481304" cy="21602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52F9B-EE3A-4B16-DEF3-8A670955F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24" y="2293756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3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B9E52-28F2-76DD-222D-1C8A5FB095A6}"/>
              </a:ext>
            </a:extLst>
          </p:cNvPr>
          <p:cNvSpPr/>
          <p:nvPr/>
        </p:nvSpPr>
        <p:spPr>
          <a:xfrm>
            <a:off x="725558" y="838562"/>
            <a:ext cx="1075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Building up a picture of a medium-modified jet from phenomenology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38A89-A789-E3CF-B9E5-C88F83A8BD26}"/>
              </a:ext>
            </a:extLst>
          </p:cNvPr>
          <p:cNvSpPr/>
          <p:nvPr/>
        </p:nvSpPr>
        <p:spPr>
          <a:xfrm>
            <a:off x="725558" y="2695914"/>
            <a:ext cx="1075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Hadrons to </a:t>
            </a:r>
            <a:r>
              <a:rPr lang="en-US" sz="2800" dirty="0" err="1">
                <a:solidFill>
                  <a:srgbClr val="C00000"/>
                </a:solidFill>
                <a:latin typeface="Times" pitchFamily="2" charset="0"/>
              </a:rPr>
              <a:t>splittings</a:t>
            </a:r>
            <a:endParaRPr lang="en-US" sz="2800" dirty="0">
              <a:solidFill>
                <a:srgbClr val="C00000"/>
              </a:solidFill>
              <a:latin typeface="Time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253B4E-F5EB-C442-1DA5-D1C4E98F6DB6}"/>
              </a:ext>
            </a:extLst>
          </p:cNvPr>
          <p:cNvGrpSpPr/>
          <p:nvPr/>
        </p:nvGrpSpPr>
        <p:grpSpPr>
          <a:xfrm>
            <a:off x="8118575" y="2304287"/>
            <a:ext cx="1441113" cy="1494566"/>
            <a:chOff x="4212864" y="1270965"/>
            <a:chExt cx="2022547" cy="2083667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0FE9DDDF-EABD-CBE7-7840-EF8A7032FD12}"/>
                </a:ext>
              </a:extLst>
            </p:cNvPr>
            <p:cNvSpPr/>
            <p:nvPr/>
          </p:nvSpPr>
          <p:spPr>
            <a:xfrm>
              <a:off x="4212864" y="2187831"/>
              <a:ext cx="2022547" cy="523219"/>
            </a:xfrm>
            <a:prstGeom prst="blockArc">
              <a:avLst>
                <a:gd name="adj1" fmla="val 10982683"/>
                <a:gd name="adj2" fmla="val 21490893"/>
                <a:gd name="adj3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prstDash val="dash"/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AD3094-6FF0-9726-117D-B5F67B3DF4E5}"/>
                </a:ext>
              </a:extLst>
            </p:cNvPr>
            <p:cNvCxnSpPr/>
            <p:nvPr/>
          </p:nvCxnSpPr>
          <p:spPr>
            <a:xfrm flipV="1">
              <a:off x="5339692" y="1270965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24BB1A9-CBB7-044C-A6D8-D82F80D09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8667" y="1509954"/>
              <a:ext cx="297365" cy="83806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7CA26A-E53A-951E-B57C-A055875F4ED0}"/>
                </a:ext>
              </a:extLst>
            </p:cNvPr>
            <p:cNvCxnSpPr>
              <a:cxnSpLocks/>
            </p:cNvCxnSpPr>
            <p:nvPr/>
          </p:nvCxnSpPr>
          <p:spPr>
            <a:xfrm>
              <a:off x="5475148" y="1804707"/>
              <a:ext cx="502518" cy="0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0F1BE-6507-7581-DA5E-03A1147034FA}"/>
                </a:ext>
              </a:extLst>
            </p:cNvPr>
            <p:cNvCxnSpPr/>
            <p:nvPr/>
          </p:nvCxnSpPr>
          <p:spPr>
            <a:xfrm flipV="1">
              <a:off x="5537400" y="2189534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772F53-856B-037D-8AEB-B7B5330C2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400" y="2512757"/>
              <a:ext cx="410406" cy="300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CD4FE-314D-B088-7B91-179C610F9E3C}"/>
                </a:ext>
              </a:extLst>
            </p:cNvPr>
            <p:cNvCxnSpPr>
              <a:cxnSpLocks/>
            </p:cNvCxnSpPr>
            <p:nvPr/>
          </p:nvCxnSpPr>
          <p:spPr>
            <a:xfrm>
              <a:off x="5496810" y="3046390"/>
              <a:ext cx="290672" cy="4778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27EE72-9853-1939-F31E-9D61F7B48E56}"/>
                </a:ext>
              </a:extLst>
            </p:cNvPr>
            <p:cNvCxnSpPr>
              <a:cxnSpLocks/>
            </p:cNvCxnSpPr>
            <p:nvPr/>
          </p:nvCxnSpPr>
          <p:spPr>
            <a:xfrm>
              <a:off x="5444132" y="3241645"/>
              <a:ext cx="220133" cy="112987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3CC5C-6B95-D896-255A-B39B7A2BFF76}"/>
              </a:ext>
            </a:extLst>
          </p:cNvPr>
          <p:cNvSpPr/>
          <p:nvPr/>
        </p:nvSpPr>
        <p:spPr>
          <a:xfrm>
            <a:off x="8977738" y="2287018"/>
            <a:ext cx="1555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0059FF"/>
                </a:solidFill>
                <a:latin typeface="Times" pitchFamily="2" charset="0"/>
              </a:rPr>
              <a:t>hadrons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54AE1E-8DCB-2F37-C930-76A1D46C367B}"/>
              </a:ext>
            </a:extLst>
          </p:cNvPr>
          <p:cNvGrpSpPr/>
          <p:nvPr/>
        </p:nvGrpSpPr>
        <p:grpSpPr>
          <a:xfrm>
            <a:off x="6489958" y="2787014"/>
            <a:ext cx="1423692" cy="609204"/>
            <a:chOff x="1283955" y="1490333"/>
            <a:chExt cx="2262471" cy="98556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CE17C54-5E8F-DC36-8F63-14F71AD79B08}"/>
                </a:ext>
              </a:extLst>
            </p:cNvPr>
            <p:cNvGrpSpPr/>
            <p:nvPr/>
          </p:nvGrpSpPr>
          <p:grpSpPr>
            <a:xfrm>
              <a:off x="1283955" y="1568281"/>
              <a:ext cx="1442172" cy="829738"/>
              <a:chOff x="10115453" y="5576746"/>
              <a:chExt cx="1182436" cy="606181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BCD88B4-F574-5457-BB79-267AD434E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5453" y="5873924"/>
                <a:ext cx="7033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B6F2A69-492B-55A4-FBD3-F329DD7DC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838" y="5576746"/>
                <a:ext cx="479051" cy="297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472534E-C6E2-D64E-9830-7DE9966F2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8838" y="5873924"/>
                <a:ext cx="479051" cy="3090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A8804FC-D6F8-E001-3A24-8196F17F1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6979" y="5778798"/>
                <a:ext cx="101600" cy="171450"/>
              </a:xfrm>
              <a:prstGeom prst="rect">
                <a:avLst/>
              </a:prstGeom>
            </p:spPr>
          </p:pic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624B472-EE79-9667-28B2-8A76B3E86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0653" y="1490333"/>
              <a:ext cx="146525" cy="1465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9299119-DAC9-35D3-2CB4-785CB0EA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1406" y="2262073"/>
              <a:ext cx="625020" cy="213823"/>
            </a:xfrm>
            <a:prstGeom prst="rect">
              <a:avLst/>
            </a:prstGeom>
          </p:spPr>
        </p:pic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9453299-5651-069C-4DA0-1008C11D3838}"/>
              </a:ext>
            </a:extLst>
          </p:cNvPr>
          <p:cNvCxnSpPr>
            <a:cxnSpLocks/>
          </p:cNvCxnSpPr>
          <p:nvPr/>
        </p:nvCxnSpPr>
        <p:spPr>
          <a:xfrm flipH="1">
            <a:off x="8066474" y="3137074"/>
            <a:ext cx="51987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28E9658-0CBD-A613-31EA-A285F7D1C5C3}"/>
              </a:ext>
            </a:extLst>
          </p:cNvPr>
          <p:cNvSpPr/>
          <p:nvPr/>
        </p:nvSpPr>
        <p:spPr>
          <a:xfrm>
            <a:off x="-100341" y="5206244"/>
            <a:ext cx="6292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latin typeface="Times" pitchFamily="2" charset="0"/>
              </a:rPr>
              <a:t>Use angular ordering of QCD to reconstruct emission history of shower from hadrons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CA839-0DA4-D5C5-3B85-EBA1E9C5A575}"/>
              </a:ext>
            </a:extLst>
          </p:cNvPr>
          <p:cNvGrpSpPr/>
          <p:nvPr/>
        </p:nvGrpSpPr>
        <p:grpSpPr>
          <a:xfrm>
            <a:off x="6013812" y="4626636"/>
            <a:ext cx="4353560" cy="1962183"/>
            <a:chOff x="5988465" y="4329698"/>
            <a:chExt cx="4353560" cy="196218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FD8DFA-BD96-C428-DEBD-DD6653EDFF24}"/>
                </a:ext>
              </a:extLst>
            </p:cNvPr>
            <p:cNvGrpSpPr/>
            <p:nvPr/>
          </p:nvGrpSpPr>
          <p:grpSpPr>
            <a:xfrm>
              <a:off x="5988465" y="4329698"/>
              <a:ext cx="4353560" cy="1962183"/>
              <a:chOff x="5782981" y="2005924"/>
              <a:chExt cx="4353560" cy="196218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C159387-2D33-4B5C-1294-4D6C7EDA1580}"/>
                  </a:ext>
                </a:extLst>
              </p:cNvPr>
              <p:cNvGrpSpPr/>
              <p:nvPr/>
            </p:nvGrpSpPr>
            <p:grpSpPr>
              <a:xfrm>
                <a:off x="5782981" y="2005924"/>
                <a:ext cx="4353560" cy="1962183"/>
                <a:chOff x="1987985" y="4813750"/>
                <a:chExt cx="4353560" cy="1962183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1E295EA9-9888-B5FA-BEE2-B9962DE8E362}"/>
                    </a:ext>
                  </a:extLst>
                </p:cNvPr>
                <p:cNvGrpSpPr/>
                <p:nvPr/>
              </p:nvGrpSpPr>
              <p:grpSpPr>
                <a:xfrm>
                  <a:off x="1987985" y="4813750"/>
                  <a:ext cx="4353560" cy="1962183"/>
                  <a:chOff x="1358153" y="4873443"/>
                  <a:chExt cx="4353560" cy="1962183"/>
                </a:xfrm>
              </p:grpSpPr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920072F0-CE4E-FAFE-10DB-D3E9849F51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358153" y="4873443"/>
                    <a:ext cx="4347210" cy="1962183"/>
                  </a:xfrm>
                  <a:prstGeom prst="rect">
                    <a:avLst/>
                  </a:prstGeom>
                </p:spPr>
              </p:pic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56F2009C-0C77-4FDF-13D8-253494A297AD}"/>
                      </a:ext>
                    </a:extLst>
                  </p:cNvPr>
                  <p:cNvSpPr/>
                  <p:nvPr/>
                </p:nvSpPr>
                <p:spPr>
                  <a:xfrm>
                    <a:off x="4182857" y="5250343"/>
                    <a:ext cx="1528856" cy="12801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05C5EC0-1163-30C7-889A-4AFFCE694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17732" y="5028211"/>
                  <a:ext cx="387096" cy="2862"/>
                </a:xfrm>
                <a:prstGeom prst="line">
                  <a:avLst/>
                </a:prstGeom>
                <a:ln w="28575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A4C4D64-9D14-1CB8-8336-6169DE729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3" y="5309216"/>
                  <a:ext cx="360845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A8E2614-907A-8B8D-1E35-E6AF207C29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3" y="5479559"/>
                  <a:ext cx="360845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3E21F82-460E-5361-FC9E-012360725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3" y="5588538"/>
                  <a:ext cx="360845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80FD308-3594-9744-5017-93FE60149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3" y="5642481"/>
                  <a:ext cx="360845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1A059B8-9799-4B53-20F2-300E59F0A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4" y="5863626"/>
                  <a:ext cx="360844" cy="0"/>
                </a:xfrm>
                <a:prstGeom prst="line">
                  <a:avLst/>
                </a:prstGeom>
                <a:ln w="28575">
                  <a:solidFill>
                    <a:srgbClr val="FF00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0CC32C8-BA9D-DBEF-1B46-C28A13123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4" y="6034724"/>
                  <a:ext cx="360844" cy="0"/>
                </a:xfrm>
                <a:prstGeom prst="line">
                  <a:avLst/>
                </a:prstGeom>
                <a:ln w="28575">
                  <a:solidFill>
                    <a:srgbClr val="FF00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66C0BE7-3C19-43E4-0C50-5624AED621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4" y="6147151"/>
                  <a:ext cx="360844" cy="0"/>
                </a:xfrm>
                <a:prstGeom prst="line">
                  <a:avLst/>
                </a:prstGeom>
                <a:ln w="28575">
                  <a:solidFill>
                    <a:srgbClr val="FF00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937C4E4B-0060-ECB7-F229-B6D5F3D6A8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3984" y="6197054"/>
                  <a:ext cx="360844" cy="0"/>
                </a:xfrm>
                <a:prstGeom prst="line">
                  <a:avLst/>
                </a:prstGeom>
                <a:ln w="28575">
                  <a:solidFill>
                    <a:srgbClr val="FF00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23EBC42-4C2D-55FE-E158-F01348B1E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0902" y="6414825"/>
                  <a:ext cx="343927" cy="0"/>
                </a:xfrm>
                <a:prstGeom prst="line">
                  <a:avLst/>
                </a:prstGeom>
                <a:ln w="28575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B1817B2-41F1-E8BD-737B-56E17483D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0901" y="6639482"/>
                  <a:ext cx="343927" cy="0"/>
                </a:xfrm>
                <a:prstGeom prst="line">
                  <a:avLst/>
                </a:prstGeom>
                <a:ln w="28575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9FA6388-521F-F419-3D9D-B36E70C08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990" y="3383712"/>
                <a:ext cx="1573538" cy="0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DF302C8-2099-9EB1-35D4-B27B9A343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9993" y="3224539"/>
                <a:ext cx="906341" cy="0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B0425A4-4A9C-EB7F-3EFF-7B9143BF3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0418" y="3335947"/>
                <a:ext cx="460110" cy="0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8524EBE-BD22-DCEE-C176-5E3F041F44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5378" y="3060939"/>
                <a:ext cx="0" cy="322043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992513-1EAB-EBC5-1E2C-316D05AA02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2575" y="3221960"/>
                <a:ext cx="0" cy="168084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039A684-976B-2F28-401C-001A7A1797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6778" y="2494462"/>
                <a:ext cx="1789556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B50FA-FD2F-7651-FD7A-E3B30C930C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500" y="2777248"/>
                <a:ext cx="1116834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B53261E-13D5-A5CA-3C3E-B94289CBF2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9382" y="2668269"/>
                <a:ext cx="676952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AC1148E-3991-6856-F55B-A7ACEEA18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2727" y="2827727"/>
                <a:ext cx="23360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3B1351-CD04-E8AC-F6A8-1A8622784D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5007" y="2494462"/>
                <a:ext cx="0" cy="55611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312A6FF-DF71-B501-C604-BCC665EE0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5007" y="3050579"/>
                <a:ext cx="1781327" cy="0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27207CA-4253-A0CD-2574-46863C2925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7346" y="3335947"/>
                <a:ext cx="0" cy="47035"/>
              </a:xfrm>
              <a:prstGeom prst="line">
                <a:avLst/>
              </a:prstGeom>
              <a:ln w="25400">
                <a:solidFill>
                  <a:srgbClr val="FF00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A164AAB-5706-EC91-E4B4-62C4D952B2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2964" y="2501390"/>
                <a:ext cx="0" cy="28364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5992F0C-D361-AD42-CFFD-EB448FD42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6310" y="2664805"/>
                <a:ext cx="0" cy="11676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77D2BC0-81F5-9513-8B16-7AF67A5BB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9655" y="2777248"/>
                <a:ext cx="0" cy="57407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853ECF-8A32-6B2E-46E9-035868F6D501}"/>
                </a:ext>
              </a:extLst>
            </p:cNvPr>
            <p:cNvSpPr/>
            <p:nvPr/>
          </p:nvSpPr>
          <p:spPr>
            <a:xfrm>
              <a:off x="9300213" y="4740023"/>
              <a:ext cx="164459" cy="497111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BE6535-504C-249D-A2E9-BB029990293F}"/>
                </a:ext>
              </a:extLst>
            </p:cNvPr>
            <p:cNvSpPr/>
            <p:nvPr/>
          </p:nvSpPr>
          <p:spPr>
            <a:xfrm>
              <a:off x="9298332" y="5306439"/>
              <a:ext cx="164459" cy="497111"/>
            </a:xfrm>
            <a:prstGeom prst="ellipse">
              <a:avLst/>
            </a:prstGeom>
            <a:noFill/>
            <a:ln w="25400">
              <a:solidFill>
                <a:srgbClr val="FF00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C2B1E55-ADD2-F68E-B9CD-F43C65D79F11}"/>
                </a:ext>
              </a:extLst>
            </p:cNvPr>
            <p:cNvCxnSpPr/>
            <p:nvPr/>
          </p:nvCxnSpPr>
          <p:spPr>
            <a:xfrm>
              <a:off x="9618991" y="4948911"/>
              <a:ext cx="0" cy="67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8AF5EC-97BE-3103-018C-E580307EF152}"/>
              </a:ext>
            </a:extLst>
          </p:cNvPr>
          <p:cNvGrpSpPr/>
          <p:nvPr/>
        </p:nvGrpSpPr>
        <p:grpSpPr>
          <a:xfrm>
            <a:off x="10074079" y="5204275"/>
            <a:ext cx="1990461" cy="824435"/>
            <a:chOff x="10115453" y="5480589"/>
            <a:chExt cx="1990461" cy="82443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9D1EC6-68A3-585E-5550-F10531A2C36B}"/>
                </a:ext>
              </a:extLst>
            </p:cNvPr>
            <p:cNvCxnSpPr>
              <a:cxnSpLocks/>
            </p:cNvCxnSpPr>
            <p:nvPr/>
          </p:nvCxnSpPr>
          <p:spPr>
            <a:xfrm>
              <a:off x="10115453" y="5873924"/>
              <a:ext cx="7033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719DA9C-948F-5DCF-F5C9-186C4183F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8838" y="5576746"/>
              <a:ext cx="479051" cy="29717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F71244-6697-D68B-3B5C-97B0E1583C0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8838" y="5873924"/>
              <a:ext cx="479051" cy="309003"/>
            </a:xfrm>
            <a:prstGeom prst="line">
              <a:avLst/>
            </a:prstGeom>
            <a:ln w="28575">
              <a:solidFill>
                <a:srgbClr val="FF00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EDAECF0-2782-64D5-5A37-882A9BCCB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20239" y="5480589"/>
              <a:ext cx="157569" cy="15756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EE1D7FD-4EA3-CAE0-3DF9-A981ACD67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32665" y="6074702"/>
              <a:ext cx="673249" cy="23032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6D5954F-8C87-F131-4764-4E83BDFD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979" y="5778798"/>
              <a:ext cx="101600" cy="171450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49ECEE5-515D-90C0-1DDE-8243C9252E3F}"/>
              </a:ext>
            </a:extLst>
          </p:cNvPr>
          <p:cNvSpPr/>
          <p:nvPr/>
        </p:nvSpPr>
        <p:spPr>
          <a:xfrm>
            <a:off x="202126" y="4317054"/>
            <a:ext cx="629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Jet substructure:</a:t>
            </a:r>
          </a:p>
        </p:txBody>
      </p:sp>
    </p:spTree>
    <p:extLst>
      <p:ext uri="{BB962C8B-B14F-4D97-AF65-F5344CB8AC3E}">
        <p14:creationId xmlns:p14="http://schemas.microsoft.com/office/powerpoint/2010/main" val="378935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28FB91F-677C-EFFD-2DB9-4F1ADE69EA25}"/>
              </a:ext>
            </a:extLst>
          </p:cNvPr>
          <p:cNvGrpSpPr/>
          <p:nvPr/>
        </p:nvGrpSpPr>
        <p:grpSpPr>
          <a:xfrm>
            <a:off x="6622701" y="5678828"/>
            <a:ext cx="2096391" cy="884679"/>
            <a:chOff x="4841162" y="4004687"/>
            <a:chExt cx="2589748" cy="1055599"/>
          </a:xfrm>
        </p:grpSpPr>
        <p:pic>
          <p:nvPicPr>
            <p:cNvPr id="109" name="Picture 108" descr="Shape&#10;&#10;Description automatically generated">
              <a:extLst>
                <a:ext uri="{FF2B5EF4-FFF2-40B4-BE49-F238E27FC236}">
                  <a16:creationId xmlns:a16="http://schemas.microsoft.com/office/drawing/2014/main" id="{D0FA51AE-C502-94FA-A7E4-26F3E3558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0910" y="4004687"/>
              <a:ext cx="2540000" cy="1028700"/>
            </a:xfrm>
            <a:prstGeom prst="rect">
              <a:avLst/>
            </a:prstGeom>
          </p:spPr>
        </p:pic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C257514-8EFF-0247-E810-8335898EDA18}"/>
                </a:ext>
              </a:extLst>
            </p:cNvPr>
            <p:cNvSpPr/>
            <p:nvPr/>
          </p:nvSpPr>
          <p:spPr>
            <a:xfrm>
              <a:off x="4841162" y="4121105"/>
              <a:ext cx="940679" cy="939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29373-3E34-7B24-FAE1-70CF743BFC03}"/>
              </a:ext>
            </a:extLst>
          </p:cNvPr>
          <p:cNvGrpSpPr/>
          <p:nvPr/>
        </p:nvGrpSpPr>
        <p:grpSpPr>
          <a:xfrm>
            <a:off x="6585278" y="4766186"/>
            <a:ext cx="2015996" cy="765163"/>
            <a:chOff x="7669921" y="1837270"/>
            <a:chExt cx="2657651" cy="1003082"/>
          </a:xfrm>
        </p:grpSpPr>
        <p:pic>
          <p:nvPicPr>
            <p:cNvPr id="68" name="Picture 67" descr="Shape&#10;&#10;Description automatically generated">
              <a:extLst>
                <a:ext uri="{FF2B5EF4-FFF2-40B4-BE49-F238E27FC236}">
                  <a16:creationId xmlns:a16="http://schemas.microsoft.com/office/drawing/2014/main" id="{82084308-ABB0-6C99-F601-F752040B9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9921" y="1837270"/>
              <a:ext cx="2657651" cy="1003082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AF6FBD-6D48-EE7E-135C-0600651F2B73}"/>
                </a:ext>
              </a:extLst>
            </p:cNvPr>
            <p:cNvSpPr/>
            <p:nvPr/>
          </p:nvSpPr>
          <p:spPr>
            <a:xfrm>
              <a:off x="7669921" y="1837270"/>
              <a:ext cx="940679" cy="939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4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B9E52-28F2-76DD-222D-1C8A5FB095A6}"/>
              </a:ext>
            </a:extLst>
          </p:cNvPr>
          <p:cNvSpPr/>
          <p:nvPr/>
        </p:nvSpPr>
        <p:spPr>
          <a:xfrm>
            <a:off x="725558" y="838562"/>
            <a:ext cx="10757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Building up a picture of a medium-modified jet from phenomenology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38A89-A789-E3CF-B9E5-C88F83A8BD26}"/>
              </a:ext>
            </a:extLst>
          </p:cNvPr>
          <p:cNvSpPr/>
          <p:nvPr/>
        </p:nvSpPr>
        <p:spPr>
          <a:xfrm>
            <a:off x="725558" y="2695914"/>
            <a:ext cx="10757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Hadrons to </a:t>
            </a:r>
            <a:r>
              <a:rPr lang="en-US" sz="2800" dirty="0" err="1">
                <a:solidFill>
                  <a:srgbClr val="C00000"/>
                </a:solidFill>
                <a:latin typeface="Times" pitchFamily="2" charset="0"/>
              </a:rPr>
              <a:t>splittings</a:t>
            </a:r>
            <a:endParaRPr lang="en-US" sz="2800" dirty="0">
              <a:solidFill>
                <a:srgbClr val="C00000"/>
              </a:solidFill>
              <a:latin typeface="Times" pitchFamily="2" charset="0"/>
            </a:endParaRPr>
          </a:p>
          <a:p>
            <a:pPr marL="914389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Times" pitchFamily="2" charset="0"/>
            </a:endParaRPr>
          </a:p>
          <a:p>
            <a:pPr marL="914389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  <a:latin typeface="Times" pitchFamily="2" charset="0"/>
            </a:endParaRPr>
          </a:p>
          <a:p>
            <a:pPr marL="914389" lvl="1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  <a:latin typeface="Times" pitchFamily="2" charset="0"/>
            </a:endParaRP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Flavor-dependence of </a:t>
            </a:r>
            <a:r>
              <a:rPr lang="en-US" sz="2800" dirty="0" err="1">
                <a:solidFill>
                  <a:srgbClr val="C00000"/>
                </a:solidFill>
                <a:latin typeface="Times" pitchFamily="2" charset="0"/>
              </a:rPr>
              <a:t>splittings</a:t>
            </a:r>
            <a:endParaRPr lang="en-US" sz="2800" dirty="0">
              <a:solidFill>
                <a:srgbClr val="C00000"/>
              </a:solidFill>
              <a:latin typeface="Time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253B4E-F5EB-C442-1DA5-D1C4E98F6DB6}"/>
              </a:ext>
            </a:extLst>
          </p:cNvPr>
          <p:cNvGrpSpPr/>
          <p:nvPr/>
        </p:nvGrpSpPr>
        <p:grpSpPr>
          <a:xfrm>
            <a:off x="8118575" y="2304287"/>
            <a:ext cx="1441113" cy="1494566"/>
            <a:chOff x="4212864" y="1270965"/>
            <a:chExt cx="2022547" cy="2083667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0FE9DDDF-EABD-CBE7-7840-EF8A7032FD12}"/>
                </a:ext>
              </a:extLst>
            </p:cNvPr>
            <p:cNvSpPr/>
            <p:nvPr/>
          </p:nvSpPr>
          <p:spPr>
            <a:xfrm>
              <a:off x="4212864" y="2187831"/>
              <a:ext cx="2022547" cy="523219"/>
            </a:xfrm>
            <a:prstGeom prst="blockArc">
              <a:avLst>
                <a:gd name="adj1" fmla="val 10982683"/>
                <a:gd name="adj2" fmla="val 21490893"/>
                <a:gd name="adj3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prstDash val="dash"/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AD3094-6FF0-9726-117D-B5F67B3DF4E5}"/>
                </a:ext>
              </a:extLst>
            </p:cNvPr>
            <p:cNvCxnSpPr/>
            <p:nvPr/>
          </p:nvCxnSpPr>
          <p:spPr>
            <a:xfrm flipV="1">
              <a:off x="5339692" y="1270965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24BB1A9-CBB7-044C-A6D8-D82F80D09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8667" y="1509954"/>
              <a:ext cx="297365" cy="83806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7CA26A-E53A-951E-B57C-A055875F4ED0}"/>
                </a:ext>
              </a:extLst>
            </p:cNvPr>
            <p:cNvCxnSpPr>
              <a:cxnSpLocks/>
            </p:cNvCxnSpPr>
            <p:nvPr/>
          </p:nvCxnSpPr>
          <p:spPr>
            <a:xfrm>
              <a:off x="5475148" y="1804707"/>
              <a:ext cx="502518" cy="0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F0F1BE-6507-7581-DA5E-03A1147034FA}"/>
                </a:ext>
              </a:extLst>
            </p:cNvPr>
            <p:cNvCxnSpPr/>
            <p:nvPr/>
          </p:nvCxnSpPr>
          <p:spPr>
            <a:xfrm flipV="1">
              <a:off x="5537400" y="2189534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772F53-856B-037D-8AEB-B7B5330C2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400" y="2512757"/>
              <a:ext cx="410406" cy="300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CD4FE-314D-B088-7B91-179C610F9E3C}"/>
                </a:ext>
              </a:extLst>
            </p:cNvPr>
            <p:cNvCxnSpPr>
              <a:cxnSpLocks/>
            </p:cNvCxnSpPr>
            <p:nvPr/>
          </p:nvCxnSpPr>
          <p:spPr>
            <a:xfrm>
              <a:off x="5496810" y="3046390"/>
              <a:ext cx="290672" cy="4778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027EE72-9853-1939-F31E-9D61F7B48E56}"/>
                </a:ext>
              </a:extLst>
            </p:cNvPr>
            <p:cNvCxnSpPr>
              <a:cxnSpLocks/>
            </p:cNvCxnSpPr>
            <p:nvPr/>
          </p:nvCxnSpPr>
          <p:spPr>
            <a:xfrm>
              <a:off x="5444132" y="3241645"/>
              <a:ext cx="220133" cy="112987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7D3CC5C-6B95-D896-255A-B39B7A2BFF76}"/>
              </a:ext>
            </a:extLst>
          </p:cNvPr>
          <p:cNvSpPr/>
          <p:nvPr/>
        </p:nvSpPr>
        <p:spPr>
          <a:xfrm>
            <a:off x="8977738" y="2287018"/>
            <a:ext cx="1555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0059FF"/>
                </a:solidFill>
                <a:latin typeface="Times" pitchFamily="2" charset="0"/>
              </a:rPr>
              <a:t>hadrons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282618-BB8A-6913-487A-BCE369E2A5BB}"/>
              </a:ext>
            </a:extLst>
          </p:cNvPr>
          <p:cNvGrpSpPr/>
          <p:nvPr/>
        </p:nvGrpSpPr>
        <p:grpSpPr>
          <a:xfrm>
            <a:off x="5132858" y="5311405"/>
            <a:ext cx="2006028" cy="750562"/>
            <a:chOff x="7592378" y="4004687"/>
            <a:chExt cx="2644511" cy="983940"/>
          </a:xfrm>
        </p:grpSpPr>
        <p:pic>
          <p:nvPicPr>
            <p:cNvPr id="24" name="Picture 23" descr="Shape, rectangle&#10;&#10;Description automatically generated">
              <a:extLst>
                <a:ext uri="{FF2B5EF4-FFF2-40B4-BE49-F238E27FC236}">
                  <a16:creationId xmlns:a16="http://schemas.microsoft.com/office/drawing/2014/main" id="{CBC74C6A-F1EB-1435-ED10-F0C5C28D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2092" y="4004687"/>
              <a:ext cx="2564797" cy="96803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91FB45-27BC-BCC8-A217-56459BFCAA64}"/>
                </a:ext>
              </a:extLst>
            </p:cNvPr>
            <p:cNvSpPr/>
            <p:nvPr/>
          </p:nvSpPr>
          <p:spPr>
            <a:xfrm>
              <a:off x="7592378" y="4049446"/>
              <a:ext cx="940679" cy="939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54AE1E-8DCB-2F37-C930-76A1D46C367B}"/>
              </a:ext>
            </a:extLst>
          </p:cNvPr>
          <p:cNvGrpSpPr/>
          <p:nvPr/>
        </p:nvGrpSpPr>
        <p:grpSpPr>
          <a:xfrm>
            <a:off x="6489958" y="2787014"/>
            <a:ext cx="1423692" cy="609204"/>
            <a:chOff x="1283955" y="1490333"/>
            <a:chExt cx="2262471" cy="98556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CE17C54-5E8F-DC36-8F63-14F71AD79B08}"/>
                </a:ext>
              </a:extLst>
            </p:cNvPr>
            <p:cNvGrpSpPr/>
            <p:nvPr/>
          </p:nvGrpSpPr>
          <p:grpSpPr>
            <a:xfrm>
              <a:off x="1283955" y="1568281"/>
              <a:ext cx="1442172" cy="829738"/>
              <a:chOff x="10115453" y="5576746"/>
              <a:chExt cx="1182436" cy="606181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BCD88B4-F574-5457-BB79-267AD434E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5453" y="5873924"/>
                <a:ext cx="7033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B6F2A69-492B-55A4-FBD3-F329DD7DC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838" y="5576746"/>
                <a:ext cx="479051" cy="297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472534E-C6E2-D64E-9830-7DE9966F2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8838" y="5873924"/>
                <a:ext cx="479051" cy="3090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EA8804FC-D6F8-E001-3A24-8196F17F1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6979" y="5778798"/>
                <a:ext cx="101600" cy="171450"/>
              </a:xfrm>
              <a:prstGeom prst="rect">
                <a:avLst/>
              </a:prstGeom>
            </p:spPr>
          </p:pic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624B472-EE79-9667-28B2-8A76B3E86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60653" y="1490333"/>
              <a:ext cx="146525" cy="1465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9299119-DAC9-35D3-2CB4-785CB0EA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1406" y="2262073"/>
              <a:ext cx="625020" cy="213823"/>
            </a:xfrm>
            <a:prstGeom prst="rect">
              <a:avLst/>
            </a:prstGeom>
          </p:spPr>
        </p:pic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9453299-5651-069C-4DA0-1008C11D3838}"/>
              </a:ext>
            </a:extLst>
          </p:cNvPr>
          <p:cNvCxnSpPr>
            <a:cxnSpLocks/>
          </p:cNvCxnSpPr>
          <p:nvPr/>
        </p:nvCxnSpPr>
        <p:spPr>
          <a:xfrm flipH="1">
            <a:off x="8066474" y="3137074"/>
            <a:ext cx="51987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F590A10-20C2-C66F-2103-1C1A0D4CB3F4}"/>
              </a:ext>
            </a:extLst>
          </p:cNvPr>
          <p:cNvGrpSpPr/>
          <p:nvPr/>
        </p:nvGrpSpPr>
        <p:grpSpPr>
          <a:xfrm>
            <a:off x="8995883" y="4738361"/>
            <a:ext cx="1441113" cy="1494566"/>
            <a:chOff x="4212864" y="1270965"/>
            <a:chExt cx="2022547" cy="2083667"/>
          </a:xfrm>
        </p:grpSpPr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86331F87-3B3E-A580-6FAE-5775B2E015C9}"/>
                </a:ext>
              </a:extLst>
            </p:cNvPr>
            <p:cNvSpPr/>
            <p:nvPr/>
          </p:nvSpPr>
          <p:spPr>
            <a:xfrm>
              <a:off x="4212864" y="2187831"/>
              <a:ext cx="2022547" cy="523219"/>
            </a:xfrm>
            <a:prstGeom prst="blockArc">
              <a:avLst>
                <a:gd name="adj1" fmla="val 10982683"/>
                <a:gd name="adj2" fmla="val 21490893"/>
                <a:gd name="adj3" fmla="val 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prstDash val="dash"/>
            </a:ln>
            <a:scene3d>
              <a:camera prst="orthographicFront">
                <a:rot lat="0" lon="0" rev="16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1E395AA-0DE9-969F-71BB-FA9639EBE36D}"/>
                </a:ext>
              </a:extLst>
            </p:cNvPr>
            <p:cNvCxnSpPr/>
            <p:nvPr/>
          </p:nvCxnSpPr>
          <p:spPr>
            <a:xfrm flipV="1">
              <a:off x="5339692" y="1270965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F029412-96B1-B58B-4E76-C54AF6468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8667" y="1509954"/>
              <a:ext cx="297365" cy="83806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C9DFDCF-BD4A-2B77-C7C6-06E6F5D9D0BA}"/>
                </a:ext>
              </a:extLst>
            </p:cNvPr>
            <p:cNvCxnSpPr>
              <a:cxnSpLocks/>
            </p:cNvCxnSpPr>
            <p:nvPr/>
          </p:nvCxnSpPr>
          <p:spPr>
            <a:xfrm>
              <a:off x="5475148" y="1804707"/>
              <a:ext cx="502518" cy="0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27292E1-C2F1-9F2F-3646-A7CF311B4CD6}"/>
                </a:ext>
              </a:extLst>
            </p:cNvPr>
            <p:cNvCxnSpPr/>
            <p:nvPr/>
          </p:nvCxnSpPr>
          <p:spPr>
            <a:xfrm flipV="1">
              <a:off x="5537400" y="2189534"/>
              <a:ext cx="440266" cy="1693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B883F9E-6D6F-3545-42B9-835C74DDD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7400" y="2512757"/>
              <a:ext cx="410406" cy="3003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5513647-EC0D-ECB0-DB8B-F1267CEBFB82}"/>
                </a:ext>
              </a:extLst>
            </p:cNvPr>
            <p:cNvCxnSpPr>
              <a:cxnSpLocks/>
            </p:cNvCxnSpPr>
            <p:nvPr/>
          </p:nvCxnSpPr>
          <p:spPr>
            <a:xfrm>
              <a:off x="5496810" y="3046390"/>
              <a:ext cx="290672" cy="47783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C66A475-19D1-4AC6-CDC7-610C66F33CBD}"/>
                </a:ext>
              </a:extLst>
            </p:cNvPr>
            <p:cNvCxnSpPr>
              <a:cxnSpLocks/>
            </p:cNvCxnSpPr>
            <p:nvPr/>
          </p:nvCxnSpPr>
          <p:spPr>
            <a:xfrm>
              <a:off x="5444132" y="3241645"/>
              <a:ext cx="220133" cy="112987"/>
            </a:xfrm>
            <a:prstGeom prst="line">
              <a:avLst/>
            </a:prstGeom>
            <a:ln w="22225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C0F7770-7AE8-3ECB-4717-C363E1C0E877}"/>
              </a:ext>
            </a:extLst>
          </p:cNvPr>
          <p:cNvSpPr/>
          <p:nvPr/>
        </p:nvSpPr>
        <p:spPr>
          <a:xfrm>
            <a:off x="9855046" y="4721092"/>
            <a:ext cx="1555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000" dirty="0">
                <a:solidFill>
                  <a:srgbClr val="0059FF"/>
                </a:solidFill>
                <a:latin typeface="Times" pitchFamily="2" charset="0"/>
              </a:rPr>
              <a:t>hadrons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078EFA-B9D8-F82E-2F68-DAC9C8F1C32C}"/>
              </a:ext>
            </a:extLst>
          </p:cNvPr>
          <p:cNvCxnSpPr>
            <a:cxnSpLocks/>
          </p:cNvCxnSpPr>
          <p:nvPr/>
        </p:nvCxnSpPr>
        <p:spPr>
          <a:xfrm flipH="1">
            <a:off x="8943782" y="5571148"/>
            <a:ext cx="51987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0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2CF5F9-89FA-0B8A-5BBC-886550F4C82B}"/>
              </a:ext>
            </a:extLst>
          </p:cNvPr>
          <p:cNvGrpSpPr/>
          <p:nvPr/>
        </p:nvGrpSpPr>
        <p:grpSpPr>
          <a:xfrm>
            <a:off x="7529594" y="1024460"/>
            <a:ext cx="2589748" cy="1055599"/>
            <a:chOff x="8501217" y="1114739"/>
            <a:chExt cx="2589748" cy="10555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FD80EA-3863-4149-2139-AC8CF146BA82}"/>
                </a:ext>
              </a:extLst>
            </p:cNvPr>
            <p:cNvGrpSpPr/>
            <p:nvPr/>
          </p:nvGrpSpPr>
          <p:grpSpPr>
            <a:xfrm>
              <a:off x="8501217" y="1114739"/>
              <a:ext cx="2589748" cy="1055599"/>
              <a:chOff x="4841162" y="4004687"/>
              <a:chExt cx="2589748" cy="1055599"/>
            </a:xfrm>
          </p:grpSpPr>
          <p:pic>
            <p:nvPicPr>
              <p:cNvPr id="7" name="Picture 6" descr="Shape&#10;&#10;Description automatically generated">
                <a:extLst>
                  <a:ext uri="{FF2B5EF4-FFF2-40B4-BE49-F238E27FC236}">
                    <a16:creationId xmlns:a16="http://schemas.microsoft.com/office/drawing/2014/main" id="{6C88D555-5BB6-4BAC-6ADA-9C57E5C73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0910" y="4004687"/>
                <a:ext cx="2540000" cy="10287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A01D03-E1F6-C202-5932-9948F1599C44}"/>
                  </a:ext>
                </a:extLst>
              </p:cNvPr>
              <p:cNvSpPr/>
              <p:nvPr/>
            </p:nvSpPr>
            <p:spPr>
              <a:xfrm>
                <a:off x="4841162" y="4121105"/>
                <a:ext cx="940679" cy="939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F1A0171-0F60-5B6B-1F30-7D1E0F1DD46A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107" y="1621241"/>
              <a:ext cx="758107" cy="375670"/>
            </a:xfrm>
            <a:prstGeom prst="line">
              <a:avLst/>
            </a:prstGeom>
            <a:ln w="31750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99723F-C7BA-8E91-FF40-4019EB6B7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5049" y="1231157"/>
              <a:ext cx="776165" cy="391177"/>
            </a:xfrm>
            <a:prstGeom prst="line">
              <a:avLst/>
            </a:prstGeom>
            <a:ln w="31750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5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9C47AD-83BD-E74F-9D6C-EBDD2D019034}"/>
              </a:ext>
            </a:extLst>
          </p:cNvPr>
          <p:cNvSpPr/>
          <p:nvPr/>
        </p:nvSpPr>
        <p:spPr>
          <a:xfrm>
            <a:off x="1261872" y="226881"/>
            <a:ext cx="896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algn="ctr"/>
            <a:r>
              <a:rPr lang="en-US" sz="2800" dirty="0">
                <a:latin typeface="Times" pitchFamily="2" charset="0"/>
              </a:rPr>
              <a:t>Accessing heavy flavor splitting functions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9A146-953A-D1C3-4E53-34ECF986372F}"/>
              </a:ext>
            </a:extLst>
          </p:cNvPr>
          <p:cNvSpPr/>
          <p:nvPr/>
        </p:nvSpPr>
        <p:spPr>
          <a:xfrm>
            <a:off x="723973" y="1273581"/>
            <a:ext cx="4717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0059FF"/>
                </a:solidFill>
                <a:latin typeface="Times" pitchFamily="2" charset="0"/>
              </a:rPr>
              <a:t>Heavy</a:t>
            </a:r>
            <a:r>
              <a:rPr lang="en-US" sz="2800" dirty="0">
                <a:latin typeface="Times" pitchFamily="2" charset="0"/>
              </a:rPr>
              <a:t> flavor </a:t>
            </a:r>
            <a:r>
              <a:rPr lang="en-US" sz="2800" dirty="0" err="1">
                <a:latin typeface="Times" pitchFamily="2" charset="0"/>
              </a:rPr>
              <a:t>splittings</a:t>
            </a:r>
            <a:r>
              <a:rPr lang="en-US" sz="2800" dirty="0">
                <a:latin typeface="Times" pitchFamily="2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8962AB-3D53-6ED0-15AE-3F8F5F4AE4FC}"/>
              </a:ext>
            </a:extLst>
          </p:cNvPr>
          <p:cNvGrpSpPr/>
          <p:nvPr/>
        </p:nvGrpSpPr>
        <p:grpSpPr>
          <a:xfrm>
            <a:off x="4923989" y="1119283"/>
            <a:ext cx="2644511" cy="987552"/>
            <a:chOff x="6485752" y="1156744"/>
            <a:chExt cx="2644511" cy="9875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6A8D69-DC10-5CA9-CC17-8CBCEEA64420}"/>
                </a:ext>
              </a:extLst>
            </p:cNvPr>
            <p:cNvGrpSpPr/>
            <p:nvPr/>
          </p:nvGrpSpPr>
          <p:grpSpPr>
            <a:xfrm>
              <a:off x="6485752" y="1156744"/>
              <a:ext cx="2644511" cy="987552"/>
              <a:chOff x="7592378" y="4004687"/>
              <a:chExt cx="2644511" cy="983940"/>
            </a:xfrm>
          </p:grpSpPr>
          <p:pic>
            <p:nvPicPr>
              <p:cNvPr id="11" name="Picture 10" descr="Shape, rectangle&#10;&#10;Description automatically generated">
                <a:extLst>
                  <a:ext uri="{FF2B5EF4-FFF2-40B4-BE49-F238E27FC236}">
                    <a16:creationId xmlns:a16="http://schemas.microsoft.com/office/drawing/2014/main" id="{8E9921E5-0897-C493-5CA5-C2EA30AC3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2092" y="4004687"/>
                <a:ext cx="2564797" cy="968036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DC6129-D248-6572-E4F0-1955A42B8874}"/>
                  </a:ext>
                </a:extLst>
              </p:cNvPr>
              <p:cNvSpPr/>
              <p:nvPr/>
            </p:nvSpPr>
            <p:spPr>
              <a:xfrm>
                <a:off x="7592378" y="4049446"/>
                <a:ext cx="940679" cy="939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44A485-B4A2-A3DB-E30D-FFFFB8566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6431" y="1634296"/>
              <a:ext cx="837473" cy="1634"/>
            </a:xfrm>
            <a:prstGeom prst="line">
              <a:avLst/>
            </a:prstGeom>
            <a:ln w="31750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067446-2154-3214-09F6-75C17E22395E}"/>
                </a:ext>
              </a:extLst>
            </p:cNvPr>
            <p:cNvCxnSpPr>
              <a:cxnSpLocks/>
            </p:cNvCxnSpPr>
            <p:nvPr/>
          </p:nvCxnSpPr>
          <p:spPr>
            <a:xfrm>
              <a:off x="8253884" y="1635930"/>
              <a:ext cx="785243" cy="400738"/>
            </a:xfrm>
            <a:prstGeom prst="line">
              <a:avLst/>
            </a:prstGeom>
            <a:ln w="31750">
              <a:solidFill>
                <a:srgbClr val="005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A26BCA-1A3C-BFCD-B692-984E049DFBB0}"/>
                  </a:ext>
                </a:extLst>
              </p:cNvPr>
              <p:cNvSpPr txBox="1"/>
              <p:nvPr/>
            </p:nvSpPr>
            <p:spPr>
              <a:xfrm>
                <a:off x="9976827" y="761877"/>
                <a:ext cx="777737" cy="53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0059FF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A26BCA-1A3C-BFCD-B692-984E049DF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827" y="761877"/>
                <a:ext cx="777737" cy="532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89E78-E234-0B34-D6C3-150592B6042F}"/>
                  </a:ext>
                </a:extLst>
              </p:cNvPr>
              <p:cNvSpPr txBox="1"/>
              <p:nvPr/>
            </p:nvSpPr>
            <p:spPr>
              <a:xfrm>
                <a:off x="9960262" y="1773496"/>
                <a:ext cx="777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0059FF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AC89E78-E234-0B34-D6C3-150592B6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262" y="1773496"/>
                <a:ext cx="7777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6B6C61-FD7F-496F-A36E-432813DD5C4C}"/>
                  </a:ext>
                </a:extLst>
              </p:cNvPr>
              <p:cNvSpPr txBox="1"/>
              <p:nvPr/>
            </p:nvSpPr>
            <p:spPr>
              <a:xfrm>
                <a:off x="7444621" y="1826314"/>
                <a:ext cx="777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59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0059FF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C6B6C61-FD7F-496F-A36E-432813DD5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621" y="1826314"/>
                <a:ext cx="7777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1EEFC33F-A46A-DA69-CA48-8E588DECC055}"/>
              </a:ext>
            </a:extLst>
          </p:cNvPr>
          <p:cNvGrpSpPr/>
          <p:nvPr/>
        </p:nvGrpSpPr>
        <p:grpSpPr>
          <a:xfrm>
            <a:off x="7166967" y="2718807"/>
            <a:ext cx="4255248" cy="2712810"/>
            <a:chOff x="7180433" y="831273"/>
            <a:chExt cx="4421074" cy="3239483"/>
          </a:xfrm>
        </p:grpSpPr>
        <p:pic>
          <p:nvPicPr>
            <p:cNvPr id="58" name="Picture 57" descr="A picture containing text, sky, map, line&#10;&#10;Description automatically generated">
              <a:extLst>
                <a:ext uri="{FF2B5EF4-FFF2-40B4-BE49-F238E27FC236}">
                  <a16:creationId xmlns:a16="http://schemas.microsoft.com/office/drawing/2014/main" id="{32D043C9-C61D-849B-8598-372B62503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7938" y="954606"/>
              <a:ext cx="4013569" cy="2992817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B0CA3F4-F414-BA90-AD93-AF1829AC72E2}"/>
                </a:ext>
              </a:extLst>
            </p:cNvPr>
            <p:cNvSpPr/>
            <p:nvPr/>
          </p:nvSpPr>
          <p:spPr>
            <a:xfrm>
              <a:off x="7345428" y="831273"/>
              <a:ext cx="685387" cy="498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A29CE3-3265-E742-B78B-85DC63623D80}"/>
                </a:ext>
              </a:extLst>
            </p:cNvPr>
            <p:cNvSpPr/>
            <p:nvPr/>
          </p:nvSpPr>
          <p:spPr>
            <a:xfrm>
              <a:off x="7180433" y="3571993"/>
              <a:ext cx="685387" cy="498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C532DCC-E1F1-AE25-B6FF-F609E606E043}"/>
              </a:ext>
            </a:extLst>
          </p:cNvPr>
          <p:cNvSpPr/>
          <p:nvPr/>
        </p:nvSpPr>
        <p:spPr>
          <a:xfrm>
            <a:off x="723973" y="2298755"/>
            <a:ext cx="5666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Advantages:</a:t>
            </a:r>
            <a:endParaRPr lang="en-US" sz="2800" dirty="0">
              <a:latin typeface="Times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17FBC14-AFAC-A318-B79B-60710FACC522}"/>
              </a:ext>
            </a:extLst>
          </p:cNvPr>
          <p:cNvSpPr/>
          <p:nvPr/>
        </p:nvSpPr>
        <p:spPr>
          <a:xfrm>
            <a:off x="723973" y="3221245"/>
            <a:ext cx="597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Heavy flavor is preserved in the shower and not produced at hadronization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1D573D-0CB0-4584-7D80-93178F6FF511}"/>
              </a:ext>
            </a:extLst>
          </p:cNvPr>
          <p:cNvSpPr/>
          <p:nvPr/>
        </p:nvSpPr>
        <p:spPr>
          <a:xfrm>
            <a:off x="723973" y="5294125"/>
            <a:ext cx="670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At high energies, access light flavor </a:t>
            </a:r>
            <a:r>
              <a:rPr lang="en-US" sz="2400" dirty="0" err="1">
                <a:latin typeface="Times" pitchFamily="2" charset="0"/>
              </a:rPr>
              <a:t>splittings</a:t>
            </a:r>
            <a:endParaRPr lang="en-US" sz="2400" dirty="0">
              <a:latin typeface="Times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81187C0-BAD4-2F8C-F5CE-97A59F02CC88}"/>
              </a:ext>
            </a:extLst>
          </p:cNvPr>
          <p:cNvSpPr/>
          <p:nvPr/>
        </p:nvSpPr>
        <p:spPr>
          <a:xfrm>
            <a:off x="5081799" y="4052242"/>
            <a:ext cx="2411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Used in ALICE [2106.05713]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67D1663-D8D3-F49B-EBBC-4C59462C0099}"/>
                  </a:ext>
                </a:extLst>
              </p:cNvPr>
              <p:cNvSpPr/>
              <p:nvPr/>
            </p:nvSpPr>
            <p:spPr>
              <a:xfrm>
                <a:off x="2831162" y="6107899"/>
                <a:ext cx="75850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solidFill>
                      <a:srgbClr val="FF0000"/>
                    </a:solidFill>
                    <a:latin typeface="Times" pitchFamily="2" charset="0"/>
                  </a:rPr>
                  <a:t>Focus of this talk: phenomenology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FF0000"/>
                  </a:solidFill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67D1663-D8D3-F49B-EBBC-4C59462C0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162" y="6107899"/>
                <a:ext cx="7585047" cy="523220"/>
              </a:xfrm>
              <a:prstGeom prst="rect">
                <a:avLst/>
              </a:prstGeom>
              <a:blipFill>
                <a:blip r:embed="rId9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7AD789F-549D-F364-0325-14C1CBF276D5}"/>
              </a:ext>
            </a:extLst>
          </p:cNvPr>
          <p:cNvSpPr/>
          <p:nvPr/>
        </p:nvSpPr>
        <p:spPr>
          <a:xfrm>
            <a:off x="723972" y="4524683"/>
            <a:ext cx="7886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" pitchFamily="2" charset="0"/>
              </a:rPr>
              <a:t>Access late (more modified) </a:t>
            </a:r>
            <a:r>
              <a:rPr lang="en-US" sz="2400" dirty="0" err="1">
                <a:latin typeface="Times" pitchFamily="2" charset="0"/>
              </a:rPr>
              <a:t>splittings</a:t>
            </a:r>
            <a:r>
              <a:rPr lang="en-US" sz="2400" dirty="0">
                <a:latin typeface="Times" pitchFamily="2" charset="0"/>
              </a:rPr>
              <a:t> in the shower</a:t>
            </a:r>
          </a:p>
        </p:txBody>
      </p:sp>
    </p:spTree>
    <p:extLst>
      <p:ext uri="{BB962C8B-B14F-4D97-AF65-F5344CB8AC3E}">
        <p14:creationId xmlns:p14="http://schemas.microsoft.com/office/powerpoint/2010/main" val="394488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6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Unique features of the modification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8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/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Signature of momentum broadening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pair</a:t>
                </a: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  <a:blipFill>
                <a:blip r:embed="rId4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3D1D5E-B110-67E2-4A52-5827765B5D0E}"/>
              </a:ext>
            </a:extLst>
          </p:cNvPr>
          <p:cNvGrpSpPr/>
          <p:nvPr/>
        </p:nvGrpSpPr>
        <p:grpSpPr>
          <a:xfrm>
            <a:off x="7943113" y="753621"/>
            <a:ext cx="2919270" cy="1466192"/>
            <a:chOff x="7943113" y="753621"/>
            <a:chExt cx="2919270" cy="146619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43D1FC-7BF9-38A4-9BA3-A2129D28536C}"/>
                </a:ext>
              </a:extLst>
            </p:cNvPr>
            <p:cNvGrpSpPr/>
            <p:nvPr/>
          </p:nvGrpSpPr>
          <p:grpSpPr>
            <a:xfrm>
              <a:off x="7943113" y="753621"/>
              <a:ext cx="2919270" cy="1466192"/>
              <a:chOff x="7171254" y="5318941"/>
              <a:chExt cx="2919270" cy="146619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448BE38-74C6-D5B1-0474-8308D7371968}"/>
                  </a:ext>
                </a:extLst>
              </p:cNvPr>
              <p:cNvGrpSpPr/>
              <p:nvPr/>
            </p:nvGrpSpPr>
            <p:grpSpPr>
              <a:xfrm>
                <a:off x="7734171" y="555364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105" name="Picture 104" descr="Shape&#10;&#10;Description automatically generated">
                  <a:extLst>
                    <a:ext uri="{FF2B5EF4-FFF2-40B4-BE49-F238E27FC236}">
                      <a16:creationId xmlns:a16="http://schemas.microsoft.com/office/drawing/2014/main" id="{9619E290-8D2B-3CBB-7B35-41237AF1CD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1A7A2A00-1A38-6D82-51E8-852347964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5C88AB1-8E29-8386-05C4-6306DC886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68452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/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8" name="Picture 107" descr="Icon&#10;&#10;Description automatically generated">
              <a:extLst>
                <a:ext uri="{FF2B5EF4-FFF2-40B4-BE49-F238E27FC236}">
                  <a16:creationId xmlns:a16="http://schemas.microsoft.com/office/drawing/2014/main" id="{2C838678-7173-85D2-FEE0-CDF445A1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65255" y="1737816"/>
              <a:ext cx="185234" cy="395501"/>
            </a:xfrm>
            <a:prstGeom prst="rect">
              <a:avLst/>
            </a:prstGeom>
          </p:spPr>
        </p:pic>
        <p:pic>
          <p:nvPicPr>
            <p:cNvPr id="110" name="Picture 109" descr="Icon&#10;&#10;Description automatically generated">
              <a:extLst>
                <a:ext uri="{FF2B5EF4-FFF2-40B4-BE49-F238E27FC236}">
                  <a16:creationId xmlns:a16="http://schemas.microsoft.com/office/drawing/2014/main" id="{9482A4C4-1BA0-3B97-545F-AC316E75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57693" y="1193857"/>
              <a:ext cx="185234" cy="395501"/>
            </a:xfrm>
            <a:prstGeom prst="rect">
              <a:avLst/>
            </a:prstGeom>
          </p:spPr>
        </p:pic>
        <p:pic>
          <p:nvPicPr>
            <p:cNvPr id="111" name="Picture 110" descr="Icon&#10;&#10;Description automatically generated">
              <a:extLst>
                <a:ext uri="{FF2B5EF4-FFF2-40B4-BE49-F238E27FC236}">
                  <a16:creationId xmlns:a16="http://schemas.microsoft.com/office/drawing/2014/main" id="{C8431EC7-937C-0973-BC71-686644BA1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73895" y="1326048"/>
              <a:ext cx="185234" cy="395501"/>
            </a:xfrm>
            <a:prstGeom prst="rect">
              <a:avLst/>
            </a:prstGeom>
          </p:spPr>
        </p:pic>
        <p:pic>
          <p:nvPicPr>
            <p:cNvPr id="112" name="Picture 111" descr="Icon&#10;&#10;Description automatically generated">
              <a:extLst>
                <a:ext uri="{FF2B5EF4-FFF2-40B4-BE49-F238E27FC236}">
                  <a16:creationId xmlns:a16="http://schemas.microsoft.com/office/drawing/2014/main" id="{93E02812-7F91-1275-FC32-1ACB528F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64685" y="1651336"/>
              <a:ext cx="185234" cy="395501"/>
            </a:xfrm>
            <a:prstGeom prst="rect">
              <a:avLst/>
            </a:prstGeom>
          </p:spPr>
        </p:pic>
        <p:pic>
          <p:nvPicPr>
            <p:cNvPr id="113" name="Picture 112" descr="Icon&#10;&#10;Description automatically generated">
              <a:extLst>
                <a:ext uri="{FF2B5EF4-FFF2-40B4-BE49-F238E27FC236}">
                  <a16:creationId xmlns:a16="http://schemas.microsoft.com/office/drawing/2014/main" id="{80FE36D5-3642-6CA1-3D89-CBCC2AF1D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03734" y="1645829"/>
              <a:ext cx="185234" cy="395501"/>
            </a:xfrm>
            <a:prstGeom prst="rect">
              <a:avLst/>
            </a:prstGeom>
          </p:spPr>
        </p:pic>
        <p:pic>
          <p:nvPicPr>
            <p:cNvPr id="114" name="Picture 113" descr="Icon&#10;&#10;Description automatically generated">
              <a:extLst>
                <a:ext uri="{FF2B5EF4-FFF2-40B4-BE49-F238E27FC236}">
                  <a16:creationId xmlns:a16="http://schemas.microsoft.com/office/drawing/2014/main" id="{97A009B0-7164-D59A-E0F7-F5F7A809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47449" y="1653793"/>
              <a:ext cx="185234" cy="39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7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Unique features of the modification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8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D4FFABA-AB34-5BC8-9BA5-544A19085A08}"/>
              </a:ext>
            </a:extLst>
          </p:cNvPr>
          <p:cNvSpPr/>
          <p:nvPr/>
        </p:nvSpPr>
        <p:spPr>
          <a:xfrm>
            <a:off x="405913" y="2463711"/>
            <a:ext cx="11976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Gluons have a “lifetime”		    depending on their energy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A6C0E0-AE66-DFAD-F170-81924D4CE94F}"/>
              </a:ext>
            </a:extLst>
          </p:cNvPr>
          <p:cNvGrpSpPr/>
          <p:nvPr/>
        </p:nvGrpSpPr>
        <p:grpSpPr>
          <a:xfrm>
            <a:off x="3054061" y="3934563"/>
            <a:ext cx="3103234" cy="1535858"/>
            <a:chOff x="4682994" y="1088670"/>
            <a:chExt cx="3103234" cy="153585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EA19DAA-D14E-76C9-3DAA-B72E6D9CA23A}"/>
                </a:ext>
              </a:extLst>
            </p:cNvPr>
            <p:cNvGrpSpPr/>
            <p:nvPr/>
          </p:nvGrpSpPr>
          <p:grpSpPr>
            <a:xfrm>
              <a:off x="4682994" y="1452104"/>
              <a:ext cx="3103234" cy="1172424"/>
              <a:chOff x="4682994" y="1452104"/>
              <a:chExt cx="3103234" cy="1172424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6DCECCF-BB52-F1DA-6865-FF9E3EBF515F}"/>
                  </a:ext>
                </a:extLst>
              </p:cNvPr>
              <p:cNvGrpSpPr/>
              <p:nvPr/>
            </p:nvGrpSpPr>
            <p:grpSpPr>
              <a:xfrm>
                <a:off x="4682994" y="1527444"/>
                <a:ext cx="3103234" cy="1097084"/>
                <a:chOff x="4682994" y="1527444"/>
                <a:chExt cx="3103234" cy="109708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91D144-4157-B7B8-A629-4E91A27FB3FF}"/>
                    </a:ext>
                  </a:extLst>
                </p:cNvPr>
                <p:cNvSpPr/>
                <p:nvPr/>
              </p:nvSpPr>
              <p:spPr>
                <a:xfrm>
                  <a:off x="6159616" y="2224418"/>
                  <a:ext cx="162661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189" lvl="1"/>
                  <a:r>
                    <a:rPr 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" pitchFamily="2" charset="0"/>
                    </a:rPr>
                    <a:t>time</a:t>
                  </a:r>
                </a:p>
              </p:txBody>
            </p: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3002E381-3C58-F528-1CB0-EBAC784E0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2288" y="2275706"/>
                  <a:ext cx="227628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lg" len="lg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17793D52-73B7-2BFF-4854-B28DDA7E4467}"/>
                    </a:ext>
                  </a:extLst>
                </p:cNvPr>
                <p:cNvSpPr/>
                <p:nvPr/>
              </p:nvSpPr>
              <p:spPr>
                <a:xfrm>
                  <a:off x="5373456" y="1657969"/>
                  <a:ext cx="873334" cy="223356"/>
                </a:xfrm>
                <a:custGeom>
                  <a:avLst/>
                  <a:gdLst>
                    <a:gd name="connsiteX0" fmla="*/ 69850 w 828675"/>
                    <a:gd name="connsiteY0" fmla="*/ 190500 h 190500"/>
                    <a:gd name="connsiteX1" fmla="*/ 44450 w 828675"/>
                    <a:gd name="connsiteY1" fmla="*/ 180975 h 190500"/>
                    <a:gd name="connsiteX2" fmla="*/ 31750 w 828675"/>
                    <a:gd name="connsiteY2" fmla="*/ 161925 h 190500"/>
                    <a:gd name="connsiteX3" fmla="*/ 28575 w 828675"/>
                    <a:gd name="connsiteY3" fmla="*/ 152400 h 190500"/>
                    <a:gd name="connsiteX4" fmla="*/ 19050 w 828675"/>
                    <a:gd name="connsiteY4" fmla="*/ 142875 h 190500"/>
                    <a:gd name="connsiteX5" fmla="*/ 9525 w 828675"/>
                    <a:gd name="connsiteY5" fmla="*/ 114300 h 190500"/>
                    <a:gd name="connsiteX6" fmla="*/ 6350 w 828675"/>
                    <a:gd name="connsiteY6" fmla="*/ 104775 h 190500"/>
                    <a:gd name="connsiteX7" fmla="*/ 0 w 828675"/>
                    <a:gd name="connsiteY7" fmla="*/ 73025 h 190500"/>
                    <a:gd name="connsiteX8" fmla="*/ 3175 w 828675"/>
                    <a:gd name="connsiteY8" fmla="*/ 44450 h 190500"/>
                    <a:gd name="connsiteX9" fmla="*/ 6350 w 828675"/>
                    <a:gd name="connsiteY9" fmla="*/ 34925 h 190500"/>
                    <a:gd name="connsiteX10" fmla="*/ 25400 w 828675"/>
                    <a:gd name="connsiteY10" fmla="*/ 22225 h 190500"/>
                    <a:gd name="connsiteX11" fmla="*/ 34925 w 828675"/>
                    <a:gd name="connsiteY11" fmla="*/ 15875 h 190500"/>
                    <a:gd name="connsiteX12" fmla="*/ 79375 w 828675"/>
                    <a:gd name="connsiteY12" fmla="*/ 3175 h 190500"/>
                    <a:gd name="connsiteX13" fmla="*/ 92075 w 828675"/>
                    <a:gd name="connsiteY13" fmla="*/ 0 h 190500"/>
                    <a:gd name="connsiteX14" fmla="*/ 146050 w 828675"/>
                    <a:gd name="connsiteY14" fmla="*/ 3175 h 190500"/>
                    <a:gd name="connsiteX15" fmla="*/ 155575 w 828675"/>
                    <a:gd name="connsiteY15" fmla="*/ 6350 h 190500"/>
                    <a:gd name="connsiteX16" fmla="*/ 187325 w 828675"/>
                    <a:gd name="connsiteY16" fmla="*/ 15875 h 190500"/>
                    <a:gd name="connsiteX17" fmla="*/ 206375 w 828675"/>
                    <a:gd name="connsiteY17" fmla="*/ 25400 h 190500"/>
                    <a:gd name="connsiteX18" fmla="*/ 222250 w 828675"/>
                    <a:gd name="connsiteY18" fmla="*/ 44450 h 190500"/>
                    <a:gd name="connsiteX19" fmla="*/ 228600 w 828675"/>
                    <a:gd name="connsiteY19" fmla="*/ 63500 h 190500"/>
                    <a:gd name="connsiteX20" fmla="*/ 225425 w 828675"/>
                    <a:gd name="connsiteY20" fmla="*/ 136525 h 190500"/>
                    <a:gd name="connsiteX21" fmla="*/ 215900 w 828675"/>
                    <a:gd name="connsiteY21" fmla="*/ 155575 h 190500"/>
                    <a:gd name="connsiteX22" fmla="*/ 206375 w 828675"/>
                    <a:gd name="connsiteY22" fmla="*/ 158750 h 190500"/>
                    <a:gd name="connsiteX23" fmla="*/ 177800 w 828675"/>
                    <a:gd name="connsiteY23" fmla="*/ 174625 h 190500"/>
                    <a:gd name="connsiteX24" fmla="*/ 139700 w 828675"/>
                    <a:gd name="connsiteY24" fmla="*/ 161925 h 190500"/>
                    <a:gd name="connsiteX25" fmla="*/ 136525 w 828675"/>
                    <a:gd name="connsiteY25" fmla="*/ 152400 h 190500"/>
                    <a:gd name="connsiteX26" fmla="*/ 146050 w 828675"/>
                    <a:gd name="connsiteY26" fmla="*/ 101600 h 190500"/>
                    <a:gd name="connsiteX27" fmla="*/ 152400 w 828675"/>
                    <a:gd name="connsiteY27" fmla="*/ 82550 h 190500"/>
                    <a:gd name="connsiteX28" fmla="*/ 155575 w 828675"/>
                    <a:gd name="connsiteY28" fmla="*/ 73025 h 190500"/>
                    <a:gd name="connsiteX29" fmla="*/ 158750 w 828675"/>
                    <a:gd name="connsiteY29" fmla="*/ 63500 h 190500"/>
                    <a:gd name="connsiteX30" fmla="*/ 168275 w 828675"/>
                    <a:gd name="connsiteY30" fmla="*/ 57150 h 190500"/>
                    <a:gd name="connsiteX31" fmla="*/ 206375 w 828675"/>
                    <a:gd name="connsiteY31" fmla="*/ 25400 h 190500"/>
                    <a:gd name="connsiteX32" fmla="*/ 244475 w 828675"/>
                    <a:gd name="connsiteY32" fmla="*/ 12700 h 190500"/>
                    <a:gd name="connsiteX33" fmla="*/ 254000 w 828675"/>
                    <a:gd name="connsiteY33" fmla="*/ 9525 h 190500"/>
                    <a:gd name="connsiteX34" fmla="*/ 263525 w 828675"/>
                    <a:gd name="connsiteY34" fmla="*/ 6350 h 190500"/>
                    <a:gd name="connsiteX35" fmla="*/ 298450 w 828675"/>
                    <a:gd name="connsiteY35" fmla="*/ 3175 h 190500"/>
                    <a:gd name="connsiteX36" fmla="*/ 314325 w 828675"/>
                    <a:gd name="connsiteY36" fmla="*/ 6350 h 190500"/>
                    <a:gd name="connsiteX37" fmla="*/ 336550 w 828675"/>
                    <a:gd name="connsiteY37" fmla="*/ 9525 h 190500"/>
                    <a:gd name="connsiteX38" fmla="*/ 355600 w 828675"/>
                    <a:gd name="connsiteY38" fmla="*/ 15875 h 190500"/>
                    <a:gd name="connsiteX39" fmla="*/ 365125 w 828675"/>
                    <a:gd name="connsiteY39" fmla="*/ 25400 h 190500"/>
                    <a:gd name="connsiteX40" fmla="*/ 374650 w 828675"/>
                    <a:gd name="connsiteY40" fmla="*/ 31750 h 190500"/>
                    <a:gd name="connsiteX41" fmla="*/ 377825 w 828675"/>
                    <a:gd name="connsiteY41" fmla="*/ 41275 h 190500"/>
                    <a:gd name="connsiteX42" fmla="*/ 390525 w 828675"/>
                    <a:gd name="connsiteY42" fmla="*/ 60325 h 190500"/>
                    <a:gd name="connsiteX43" fmla="*/ 400050 w 828675"/>
                    <a:gd name="connsiteY43" fmla="*/ 79375 h 190500"/>
                    <a:gd name="connsiteX44" fmla="*/ 403225 w 828675"/>
                    <a:gd name="connsiteY44" fmla="*/ 88900 h 190500"/>
                    <a:gd name="connsiteX45" fmla="*/ 400050 w 828675"/>
                    <a:gd name="connsiteY45" fmla="*/ 120650 h 190500"/>
                    <a:gd name="connsiteX46" fmla="*/ 396875 w 828675"/>
                    <a:gd name="connsiteY46" fmla="*/ 139700 h 190500"/>
                    <a:gd name="connsiteX47" fmla="*/ 371475 w 828675"/>
                    <a:gd name="connsiteY47" fmla="*/ 171450 h 190500"/>
                    <a:gd name="connsiteX48" fmla="*/ 352425 w 828675"/>
                    <a:gd name="connsiteY48" fmla="*/ 174625 h 190500"/>
                    <a:gd name="connsiteX49" fmla="*/ 336550 w 828675"/>
                    <a:gd name="connsiteY49" fmla="*/ 161925 h 190500"/>
                    <a:gd name="connsiteX50" fmla="*/ 330200 w 828675"/>
                    <a:gd name="connsiteY50" fmla="*/ 142875 h 190500"/>
                    <a:gd name="connsiteX51" fmla="*/ 330200 w 828675"/>
                    <a:gd name="connsiteY51" fmla="*/ 88900 h 190500"/>
                    <a:gd name="connsiteX52" fmla="*/ 336550 w 828675"/>
                    <a:gd name="connsiteY52" fmla="*/ 60325 h 190500"/>
                    <a:gd name="connsiteX53" fmla="*/ 365125 w 828675"/>
                    <a:gd name="connsiteY53" fmla="*/ 38100 h 190500"/>
                    <a:gd name="connsiteX54" fmla="*/ 393700 w 828675"/>
                    <a:gd name="connsiteY54" fmla="*/ 28575 h 190500"/>
                    <a:gd name="connsiteX55" fmla="*/ 403225 w 828675"/>
                    <a:gd name="connsiteY55" fmla="*/ 25400 h 190500"/>
                    <a:gd name="connsiteX56" fmla="*/ 431800 w 828675"/>
                    <a:gd name="connsiteY56" fmla="*/ 19050 h 190500"/>
                    <a:gd name="connsiteX57" fmla="*/ 457200 w 828675"/>
                    <a:gd name="connsiteY57" fmla="*/ 12700 h 190500"/>
                    <a:gd name="connsiteX58" fmla="*/ 508000 w 828675"/>
                    <a:gd name="connsiteY58" fmla="*/ 15875 h 190500"/>
                    <a:gd name="connsiteX59" fmla="*/ 520700 w 828675"/>
                    <a:gd name="connsiteY59" fmla="*/ 19050 h 190500"/>
                    <a:gd name="connsiteX60" fmla="*/ 530225 w 828675"/>
                    <a:gd name="connsiteY60" fmla="*/ 25400 h 190500"/>
                    <a:gd name="connsiteX61" fmla="*/ 536575 w 828675"/>
                    <a:gd name="connsiteY61" fmla="*/ 34925 h 190500"/>
                    <a:gd name="connsiteX62" fmla="*/ 546100 w 828675"/>
                    <a:gd name="connsiteY62" fmla="*/ 44450 h 190500"/>
                    <a:gd name="connsiteX63" fmla="*/ 549275 w 828675"/>
                    <a:gd name="connsiteY63" fmla="*/ 53975 h 190500"/>
                    <a:gd name="connsiteX64" fmla="*/ 571500 w 828675"/>
                    <a:gd name="connsiteY64" fmla="*/ 82550 h 190500"/>
                    <a:gd name="connsiteX65" fmla="*/ 581025 w 828675"/>
                    <a:gd name="connsiteY65" fmla="*/ 111125 h 190500"/>
                    <a:gd name="connsiteX66" fmla="*/ 584200 w 828675"/>
                    <a:gd name="connsiteY66" fmla="*/ 120650 h 190500"/>
                    <a:gd name="connsiteX67" fmla="*/ 587375 w 828675"/>
                    <a:gd name="connsiteY67" fmla="*/ 130175 h 190500"/>
                    <a:gd name="connsiteX68" fmla="*/ 584200 w 828675"/>
                    <a:gd name="connsiteY68" fmla="*/ 139700 h 190500"/>
                    <a:gd name="connsiteX69" fmla="*/ 581025 w 828675"/>
                    <a:gd name="connsiteY69" fmla="*/ 161925 h 190500"/>
                    <a:gd name="connsiteX70" fmla="*/ 574675 w 828675"/>
                    <a:gd name="connsiteY70" fmla="*/ 171450 h 190500"/>
                    <a:gd name="connsiteX71" fmla="*/ 539750 w 828675"/>
                    <a:gd name="connsiteY71" fmla="*/ 168275 h 190500"/>
                    <a:gd name="connsiteX72" fmla="*/ 530225 w 828675"/>
                    <a:gd name="connsiteY72" fmla="*/ 165100 h 190500"/>
                    <a:gd name="connsiteX73" fmla="*/ 523875 w 828675"/>
                    <a:gd name="connsiteY73" fmla="*/ 146050 h 190500"/>
                    <a:gd name="connsiteX74" fmla="*/ 520700 w 828675"/>
                    <a:gd name="connsiteY74" fmla="*/ 136525 h 190500"/>
                    <a:gd name="connsiteX75" fmla="*/ 517525 w 828675"/>
                    <a:gd name="connsiteY75" fmla="*/ 127000 h 190500"/>
                    <a:gd name="connsiteX76" fmla="*/ 527050 w 828675"/>
                    <a:gd name="connsiteY76" fmla="*/ 53975 h 190500"/>
                    <a:gd name="connsiteX77" fmla="*/ 533400 w 828675"/>
                    <a:gd name="connsiteY77" fmla="*/ 44450 h 190500"/>
                    <a:gd name="connsiteX78" fmla="*/ 552450 w 828675"/>
                    <a:gd name="connsiteY78" fmla="*/ 28575 h 190500"/>
                    <a:gd name="connsiteX79" fmla="*/ 571500 w 828675"/>
                    <a:gd name="connsiteY79" fmla="*/ 22225 h 190500"/>
                    <a:gd name="connsiteX80" fmla="*/ 581025 w 828675"/>
                    <a:gd name="connsiteY80" fmla="*/ 19050 h 190500"/>
                    <a:gd name="connsiteX81" fmla="*/ 600075 w 828675"/>
                    <a:gd name="connsiteY81" fmla="*/ 9525 h 190500"/>
                    <a:gd name="connsiteX82" fmla="*/ 622300 w 828675"/>
                    <a:gd name="connsiteY82" fmla="*/ 0 h 190500"/>
                    <a:gd name="connsiteX83" fmla="*/ 673100 w 828675"/>
                    <a:gd name="connsiteY83" fmla="*/ 6350 h 190500"/>
                    <a:gd name="connsiteX84" fmla="*/ 701675 w 828675"/>
                    <a:gd name="connsiteY84" fmla="*/ 19050 h 190500"/>
                    <a:gd name="connsiteX85" fmla="*/ 717550 w 828675"/>
                    <a:gd name="connsiteY85" fmla="*/ 38100 h 190500"/>
                    <a:gd name="connsiteX86" fmla="*/ 727075 w 828675"/>
                    <a:gd name="connsiteY86" fmla="*/ 44450 h 190500"/>
                    <a:gd name="connsiteX87" fmla="*/ 730250 w 828675"/>
                    <a:gd name="connsiteY87" fmla="*/ 53975 h 190500"/>
                    <a:gd name="connsiteX88" fmla="*/ 736600 w 828675"/>
                    <a:gd name="connsiteY88" fmla="*/ 63500 h 190500"/>
                    <a:gd name="connsiteX89" fmla="*/ 742950 w 828675"/>
                    <a:gd name="connsiteY89" fmla="*/ 82550 h 190500"/>
                    <a:gd name="connsiteX90" fmla="*/ 746125 w 828675"/>
                    <a:gd name="connsiteY90" fmla="*/ 92075 h 190500"/>
                    <a:gd name="connsiteX91" fmla="*/ 749300 w 828675"/>
                    <a:gd name="connsiteY91" fmla="*/ 101600 h 190500"/>
                    <a:gd name="connsiteX92" fmla="*/ 746125 w 828675"/>
                    <a:gd name="connsiteY92" fmla="*/ 152400 h 190500"/>
                    <a:gd name="connsiteX93" fmla="*/ 739775 w 828675"/>
                    <a:gd name="connsiteY93" fmla="*/ 174625 h 190500"/>
                    <a:gd name="connsiteX94" fmla="*/ 730250 w 828675"/>
                    <a:gd name="connsiteY94" fmla="*/ 177800 h 190500"/>
                    <a:gd name="connsiteX95" fmla="*/ 711200 w 828675"/>
                    <a:gd name="connsiteY95" fmla="*/ 174625 h 190500"/>
                    <a:gd name="connsiteX96" fmla="*/ 701675 w 828675"/>
                    <a:gd name="connsiteY96" fmla="*/ 171450 h 190500"/>
                    <a:gd name="connsiteX97" fmla="*/ 688975 w 828675"/>
                    <a:gd name="connsiteY97" fmla="*/ 152400 h 190500"/>
                    <a:gd name="connsiteX98" fmla="*/ 679450 w 828675"/>
                    <a:gd name="connsiteY98" fmla="*/ 133350 h 190500"/>
                    <a:gd name="connsiteX99" fmla="*/ 676275 w 828675"/>
                    <a:gd name="connsiteY99" fmla="*/ 107950 h 190500"/>
                    <a:gd name="connsiteX100" fmla="*/ 682625 w 828675"/>
                    <a:gd name="connsiteY100" fmla="*/ 76200 h 190500"/>
                    <a:gd name="connsiteX101" fmla="*/ 688975 w 828675"/>
                    <a:gd name="connsiteY101" fmla="*/ 57150 h 190500"/>
                    <a:gd name="connsiteX102" fmla="*/ 717550 w 828675"/>
                    <a:gd name="connsiteY102" fmla="*/ 44450 h 190500"/>
                    <a:gd name="connsiteX103" fmla="*/ 727075 w 828675"/>
                    <a:gd name="connsiteY103" fmla="*/ 41275 h 190500"/>
                    <a:gd name="connsiteX104" fmla="*/ 746125 w 828675"/>
                    <a:gd name="connsiteY104" fmla="*/ 31750 h 190500"/>
                    <a:gd name="connsiteX105" fmla="*/ 755650 w 828675"/>
                    <a:gd name="connsiteY105" fmla="*/ 25400 h 190500"/>
                    <a:gd name="connsiteX106" fmla="*/ 828675 w 828675"/>
                    <a:gd name="connsiteY106" fmla="*/ 1905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828675" h="190500">
                      <a:moveTo>
                        <a:pt x="69850" y="190500"/>
                      </a:moveTo>
                      <a:cubicBezTo>
                        <a:pt x="60244" y="188579"/>
                        <a:pt x="51387" y="188903"/>
                        <a:pt x="44450" y="180975"/>
                      </a:cubicBezTo>
                      <a:cubicBezTo>
                        <a:pt x="39424" y="175232"/>
                        <a:pt x="34163" y="169165"/>
                        <a:pt x="31750" y="161925"/>
                      </a:cubicBezTo>
                      <a:cubicBezTo>
                        <a:pt x="30692" y="158750"/>
                        <a:pt x="30431" y="155185"/>
                        <a:pt x="28575" y="152400"/>
                      </a:cubicBezTo>
                      <a:cubicBezTo>
                        <a:pt x="26084" y="148664"/>
                        <a:pt x="22225" y="146050"/>
                        <a:pt x="19050" y="142875"/>
                      </a:cubicBezTo>
                      <a:lnTo>
                        <a:pt x="9525" y="114300"/>
                      </a:lnTo>
                      <a:cubicBezTo>
                        <a:pt x="8467" y="111125"/>
                        <a:pt x="7162" y="108022"/>
                        <a:pt x="6350" y="104775"/>
                      </a:cubicBezTo>
                      <a:cubicBezTo>
                        <a:pt x="1614" y="85830"/>
                        <a:pt x="3892" y="96379"/>
                        <a:pt x="0" y="73025"/>
                      </a:cubicBezTo>
                      <a:cubicBezTo>
                        <a:pt x="1058" y="63500"/>
                        <a:pt x="1599" y="53903"/>
                        <a:pt x="3175" y="44450"/>
                      </a:cubicBezTo>
                      <a:cubicBezTo>
                        <a:pt x="3725" y="41149"/>
                        <a:pt x="3983" y="37292"/>
                        <a:pt x="6350" y="34925"/>
                      </a:cubicBezTo>
                      <a:cubicBezTo>
                        <a:pt x="11746" y="29529"/>
                        <a:pt x="19050" y="26458"/>
                        <a:pt x="25400" y="22225"/>
                      </a:cubicBezTo>
                      <a:cubicBezTo>
                        <a:pt x="28575" y="20108"/>
                        <a:pt x="31305" y="17082"/>
                        <a:pt x="34925" y="15875"/>
                      </a:cubicBezTo>
                      <a:cubicBezTo>
                        <a:pt x="62254" y="6765"/>
                        <a:pt x="47481" y="11148"/>
                        <a:pt x="79375" y="3175"/>
                      </a:cubicBezTo>
                      <a:lnTo>
                        <a:pt x="92075" y="0"/>
                      </a:lnTo>
                      <a:cubicBezTo>
                        <a:pt x="110067" y="1058"/>
                        <a:pt x="128117" y="1382"/>
                        <a:pt x="146050" y="3175"/>
                      </a:cubicBezTo>
                      <a:cubicBezTo>
                        <a:pt x="149380" y="3508"/>
                        <a:pt x="152357" y="5431"/>
                        <a:pt x="155575" y="6350"/>
                      </a:cubicBezTo>
                      <a:cubicBezTo>
                        <a:pt x="163340" y="8569"/>
                        <a:pt x="181666" y="12102"/>
                        <a:pt x="187325" y="15875"/>
                      </a:cubicBezTo>
                      <a:cubicBezTo>
                        <a:pt x="199635" y="24081"/>
                        <a:pt x="193230" y="21018"/>
                        <a:pt x="206375" y="25400"/>
                      </a:cubicBezTo>
                      <a:cubicBezTo>
                        <a:pt x="212357" y="31382"/>
                        <a:pt x="218714" y="36493"/>
                        <a:pt x="222250" y="44450"/>
                      </a:cubicBezTo>
                      <a:cubicBezTo>
                        <a:pt x="224968" y="50567"/>
                        <a:pt x="228600" y="63500"/>
                        <a:pt x="228600" y="63500"/>
                      </a:cubicBezTo>
                      <a:cubicBezTo>
                        <a:pt x="227542" y="87842"/>
                        <a:pt x="227294" y="112232"/>
                        <a:pt x="225425" y="136525"/>
                      </a:cubicBezTo>
                      <a:cubicBezTo>
                        <a:pt x="225048" y="141428"/>
                        <a:pt x="219541" y="152663"/>
                        <a:pt x="215900" y="155575"/>
                      </a:cubicBezTo>
                      <a:cubicBezTo>
                        <a:pt x="213287" y="157666"/>
                        <a:pt x="209301" y="157125"/>
                        <a:pt x="206375" y="158750"/>
                      </a:cubicBezTo>
                      <a:cubicBezTo>
                        <a:pt x="173623" y="176946"/>
                        <a:pt x="199353" y="167441"/>
                        <a:pt x="177800" y="174625"/>
                      </a:cubicBezTo>
                      <a:cubicBezTo>
                        <a:pt x="151238" y="171969"/>
                        <a:pt x="148726" y="179977"/>
                        <a:pt x="139700" y="161925"/>
                      </a:cubicBezTo>
                      <a:cubicBezTo>
                        <a:pt x="138203" y="158932"/>
                        <a:pt x="137583" y="155575"/>
                        <a:pt x="136525" y="152400"/>
                      </a:cubicBezTo>
                      <a:cubicBezTo>
                        <a:pt x="138947" y="137868"/>
                        <a:pt x="141327" y="117344"/>
                        <a:pt x="146050" y="101600"/>
                      </a:cubicBezTo>
                      <a:cubicBezTo>
                        <a:pt x="147973" y="95189"/>
                        <a:pt x="150283" y="88900"/>
                        <a:pt x="152400" y="82550"/>
                      </a:cubicBezTo>
                      <a:lnTo>
                        <a:pt x="155575" y="73025"/>
                      </a:lnTo>
                      <a:cubicBezTo>
                        <a:pt x="156633" y="69850"/>
                        <a:pt x="155965" y="65356"/>
                        <a:pt x="158750" y="63500"/>
                      </a:cubicBezTo>
                      <a:cubicBezTo>
                        <a:pt x="161925" y="61383"/>
                        <a:pt x="165423" y="59685"/>
                        <a:pt x="168275" y="57150"/>
                      </a:cubicBezTo>
                      <a:cubicBezTo>
                        <a:pt x="178886" y="47718"/>
                        <a:pt x="191611" y="30321"/>
                        <a:pt x="206375" y="25400"/>
                      </a:cubicBezTo>
                      <a:lnTo>
                        <a:pt x="244475" y="12700"/>
                      </a:lnTo>
                      <a:lnTo>
                        <a:pt x="254000" y="9525"/>
                      </a:lnTo>
                      <a:cubicBezTo>
                        <a:pt x="257175" y="8467"/>
                        <a:pt x="260192" y="6653"/>
                        <a:pt x="263525" y="6350"/>
                      </a:cubicBezTo>
                      <a:lnTo>
                        <a:pt x="298450" y="3175"/>
                      </a:lnTo>
                      <a:cubicBezTo>
                        <a:pt x="303742" y="4233"/>
                        <a:pt x="309002" y="5463"/>
                        <a:pt x="314325" y="6350"/>
                      </a:cubicBezTo>
                      <a:cubicBezTo>
                        <a:pt x="321707" y="7580"/>
                        <a:pt x="329258" y="7842"/>
                        <a:pt x="336550" y="9525"/>
                      </a:cubicBezTo>
                      <a:cubicBezTo>
                        <a:pt x="343072" y="11030"/>
                        <a:pt x="355600" y="15875"/>
                        <a:pt x="355600" y="15875"/>
                      </a:cubicBezTo>
                      <a:cubicBezTo>
                        <a:pt x="358775" y="19050"/>
                        <a:pt x="361676" y="22525"/>
                        <a:pt x="365125" y="25400"/>
                      </a:cubicBezTo>
                      <a:cubicBezTo>
                        <a:pt x="368056" y="27843"/>
                        <a:pt x="372266" y="28770"/>
                        <a:pt x="374650" y="31750"/>
                      </a:cubicBezTo>
                      <a:cubicBezTo>
                        <a:pt x="376741" y="34363"/>
                        <a:pt x="376200" y="38349"/>
                        <a:pt x="377825" y="41275"/>
                      </a:cubicBezTo>
                      <a:cubicBezTo>
                        <a:pt x="381531" y="47946"/>
                        <a:pt x="388112" y="53085"/>
                        <a:pt x="390525" y="60325"/>
                      </a:cubicBezTo>
                      <a:cubicBezTo>
                        <a:pt x="398505" y="84266"/>
                        <a:pt x="387740" y="54756"/>
                        <a:pt x="400050" y="79375"/>
                      </a:cubicBezTo>
                      <a:cubicBezTo>
                        <a:pt x="401547" y="82368"/>
                        <a:pt x="402167" y="85725"/>
                        <a:pt x="403225" y="88900"/>
                      </a:cubicBezTo>
                      <a:cubicBezTo>
                        <a:pt x="402167" y="99483"/>
                        <a:pt x="401369" y="110096"/>
                        <a:pt x="400050" y="120650"/>
                      </a:cubicBezTo>
                      <a:cubicBezTo>
                        <a:pt x="399252" y="127038"/>
                        <a:pt x="398436" y="133455"/>
                        <a:pt x="396875" y="139700"/>
                      </a:cubicBezTo>
                      <a:cubicBezTo>
                        <a:pt x="393214" y="154343"/>
                        <a:pt x="390277" y="168316"/>
                        <a:pt x="371475" y="171450"/>
                      </a:cubicBezTo>
                      <a:lnTo>
                        <a:pt x="352425" y="174625"/>
                      </a:lnTo>
                      <a:cubicBezTo>
                        <a:pt x="342096" y="171182"/>
                        <a:pt x="341545" y="173164"/>
                        <a:pt x="336550" y="161925"/>
                      </a:cubicBezTo>
                      <a:cubicBezTo>
                        <a:pt x="333832" y="155808"/>
                        <a:pt x="330200" y="142875"/>
                        <a:pt x="330200" y="142875"/>
                      </a:cubicBezTo>
                      <a:cubicBezTo>
                        <a:pt x="325996" y="113449"/>
                        <a:pt x="325605" y="123366"/>
                        <a:pt x="330200" y="88900"/>
                      </a:cubicBezTo>
                      <a:cubicBezTo>
                        <a:pt x="330308" y="88087"/>
                        <a:pt x="335238" y="62621"/>
                        <a:pt x="336550" y="60325"/>
                      </a:cubicBezTo>
                      <a:cubicBezTo>
                        <a:pt x="340417" y="53557"/>
                        <a:pt x="361127" y="39433"/>
                        <a:pt x="365125" y="38100"/>
                      </a:cubicBezTo>
                      <a:lnTo>
                        <a:pt x="393700" y="28575"/>
                      </a:lnTo>
                      <a:cubicBezTo>
                        <a:pt x="396875" y="27517"/>
                        <a:pt x="399978" y="26212"/>
                        <a:pt x="403225" y="25400"/>
                      </a:cubicBezTo>
                      <a:cubicBezTo>
                        <a:pt x="447235" y="14398"/>
                        <a:pt x="379400" y="31142"/>
                        <a:pt x="431800" y="19050"/>
                      </a:cubicBezTo>
                      <a:cubicBezTo>
                        <a:pt x="440304" y="17088"/>
                        <a:pt x="457200" y="12700"/>
                        <a:pt x="457200" y="12700"/>
                      </a:cubicBezTo>
                      <a:cubicBezTo>
                        <a:pt x="474133" y="13758"/>
                        <a:pt x="491118" y="14187"/>
                        <a:pt x="508000" y="15875"/>
                      </a:cubicBezTo>
                      <a:cubicBezTo>
                        <a:pt x="512342" y="16309"/>
                        <a:pt x="516689" y="17331"/>
                        <a:pt x="520700" y="19050"/>
                      </a:cubicBezTo>
                      <a:cubicBezTo>
                        <a:pt x="524207" y="20553"/>
                        <a:pt x="527050" y="23283"/>
                        <a:pt x="530225" y="25400"/>
                      </a:cubicBezTo>
                      <a:cubicBezTo>
                        <a:pt x="532342" y="28575"/>
                        <a:pt x="534132" y="31994"/>
                        <a:pt x="536575" y="34925"/>
                      </a:cubicBezTo>
                      <a:cubicBezTo>
                        <a:pt x="539450" y="38374"/>
                        <a:pt x="543609" y="40714"/>
                        <a:pt x="546100" y="44450"/>
                      </a:cubicBezTo>
                      <a:cubicBezTo>
                        <a:pt x="547956" y="47235"/>
                        <a:pt x="547419" y="51190"/>
                        <a:pt x="549275" y="53975"/>
                      </a:cubicBezTo>
                      <a:cubicBezTo>
                        <a:pt x="560233" y="70412"/>
                        <a:pt x="563046" y="57188"/>
                        <a:pt x="571500" y="82550"/>
                      </a:cubicBezTo>
                      <a:lnTo>
                        <a:pt x="581025" y="111125"/>
                      </a:lnTo>
                      <a:lnTo>
                        <a:pt x="584200" y="120650"/>
                      </a:lnTo>
                      <a:lnTo>
                        <a:pt x="587375" y="130175"/>
                      </a:lnTo>
                      <a:cubicBezTo>
                        <a:pt x="586317" y="133350"/>
                        <a:pt x="584856" y="136418"/>
                        <a:pt x="584200" y="139700"/>
                      </a:cubicBezTo>
                      <a:cubicBezTo>
                        <a:pt x="582732" y="147038"/>
                        <a:pt x="583175" y="154757"/>
                        <a:pt x="581025" y="161925"/>
                      </a:cubicBezTo>
                      <a:cubicBezTo>
                        <a:pt x="579929" y="165580"/>
                        <a:pt x="576792" y="168275"/>
                        <a:pt x="574675" y="171450"/>
                      </a:cubicBezTo>
                      <a:cubicBezTo>
                        <a:pt x="563033" y="170392"/>
                        <a:pt x="551322" y="169928"/>
                        <a:pt x="539750" y="168275"/>
                      </a:cubicBezTo>
                      <a:cubicBezTo>
                        <a:pt x="536437" y="167802"/>
                        <a:pt x="532170" y="167823"/>
                        <a:pt x="530225" y="165100"/>
                      </a:cubicBezTo>
                      <a:cubicBezTo>
                        <a:pt x="526334" y="159653"/>
                        <a:pt x="525992" y="152400"/>
                        <a:pt x="523875" y="146050"/>
                      </a:cubicBezTo>
                      <a:lnTo>
                        <a:pt x="520700" y="136525"/>
                      </a:lnTo>
                      <a:lnTo>
                        <a:pt x="517525" y="127000"/>
                      </a:lnTo>
                      <a:cubicBezTo>
                        <a:pt x="517953" y="119718"/>
                        <a:pt x="516167" y="70300"/>
                        <a:pt x="527050" y="53975"/>
                      </a:cubicBezTo>
                      <a:cubicBezTo>
                        <a:pt x="529167" y="50800"/>
                        <a:pt x="530957" y="47381"/>
                        <a:pt x="533400" y="44450"/>
                      </a:cubicBezTo>
                      <a:cubicBezTo>
                        <a:pt x="537798" y="39172"/>
                        <a:pt x="545839" y="31513"/>
                        <a:pt x="552450" y="28575"/>
                      </a:cubicBezTo>
                      <a:cubicBezTo>
                        <a:pt x="558567" y="25857"/>
                        <a:pt x="565150" y="24342"/>
                        <a:pt x="571500" y="22225"/>
                      </a:cubicBezTo>
                      <a:cubicBezTo>
                        <a:pt x="574675" y="21167"/>
                        <a:pt x="578240" y="20906"/>
                        <a:pt x="581025" y="19050"/>
                      </a:cubicBezTo>
                      <a:cubicBezTo>
                        <a:pt x="608322" y="852"/>
                        <a:pt x="573785" y="22670"/>
                        <a:pt x="600075" y="9525"/>
                      </a:cubicBezTo>
                      <a:cubicBezTo>
                        <a:pt x="622001" y="-1438"/>
                        <a:pt x="595869" y="6608"/>
                        <a:pt x="622300" y="0"/>
                      </a:cubicBezTo>
                      <a:cubicBezTo>
                        <a:pt x="647857" y="2130"/>
                        <a:pt x="653820" y="566"/>
                        <a:pt x="673100" y="6350"/>
                      </a:cubicBezTo>
                      <a:cubicBezTo>
                        <a:pt x="686079" y="10244"/>
                        <a:pt x="692105" y="11075"/>
                        <a:pt x="701675" y="19050"/>
                      </a:cubicBezTo>
                      <a:cubicBezTo>
                        <a:pt x="732883" y="45057"/>
                        <a:pt x="692575" y="13125"/>
                        <a:pt x="717550" y="38100"/>
                      </a:cubicBezTo>
                      <a:cubicBezTo>
                        <a:pt x="720248" y="40798"/>
                        <a:pt x="723900" y="42333"/>
                        <a:pt x="727075" y="44450"/>
                      </a:cubicBezTo>
                      <a:cubicBezTo>
                        <a:pt x="728133" y="47625"/>
                        <a:pt x="728753" y="50982"/>
                        <a:pt x="730250" y="53975"/>
                      </a:cubicBezTo>
                      <a:cubicBezTo>
                        <a:pt x="731957" y="57388"/>
                        <a:pt x="735050" y="60013"/>
                        <a:pt x="736600" y="63500"/>
                      </a:cubicBezTo>
                      <a:cubicBezTo>
                        <a:pt x="739318" y="69617"/>
                        <a:pt x="740833" y="76200"/>
                        <a:pt x="742950" y="82550"/>
                      </a:cubicBezTo>
                      <a:lnTo>
                        <a:pt x="746125" y="92075"/>
                      </a:lnTo>
                      <a:lnTo>
                        <a:pt x="749300" y="101600"/>
                      </a:lnTo>
                      <a:cubicBezTo>
                        <a:pt x="748242" y="118533"/>
                        <a:pt x="747813" y="135518"/>
                        <a:pt x="746125" y="152400"/>
                      </a:cubicBezTo>
                      <a:cubicBezTo>
                        <a:pt x="746116" y="152492"/>
                        <a:pt x="741279" y="173121"/>
                        <a:pt x="739775" y="174625"/>
                      </a:cubicBezTo>
                      <a:cubicBezTo>
                        <a:pt x="737408" y="176992"/>
                        <a:pt x="733425" y="176742"/>
                        <a:pt x="730250" y="177800"/>
                      </a:cubicBezTo>
                      <a:cubicBezTo>
                        <a:pt x="723900" y="176742"/>
                        <a:pt x="717484" y="176022"/>
                        <a:pt x="711200" y="174625"/>
                      </a:cubicBezTo>
                      <a:cubicBezTo>
                        <a:pt x="707933" y="173899"/>
                        <a:pt x="704042" y="173817"/>
                        <a:pt x="701675" y="171450"/>
                      </a:cubicBezTo>
                      <a:cubicBezTo>
                        <a:pt x="696279" y="166054"/>
                        <a:pt x="693208" y="158750"/>
                        <a:pt x="688975" y="152400"/>
                      </a:cubicBezTo>
                      <a:cubicBezTo>
                        <a:pt x="680769" y="140090"/>
                        <a:pt x="683832" y="146495"/>
                        <a:pt x="679450" y="133350"/>
                      </a:cubicBezTo>
                      <a:cubicBezTo>
                        <a:pt x="678392" y="124883"/>
                        <a:pt x="676275" y="116483"/>
                        <a:pt x="676275" y="107950"/>
                      </a:cubicBezTo>
                      <a:cubicBezTo>
                        <a:pt x="676275" y="102229"/>
                        <a:pt x="680527" y="83193"/>
                        <a:pt x="682625" y="76200"/>
                      </a:cubicBezTo>
                      <a:cubicBezTo>
                        <a:pt x="684548" y="69789"/>
                        <a:pt x="683406" y="60863"/>
                        <a:pt x="688975" y="57150"/>
                      </a:cubicBezTo>
                      <a:cubicBezTo>
                        <a:pt x="704069" y="47087"/>
                        <a:pt x="694880" y="52007"/>
                        <a:pt x="717550" y="44450"/>
                      </a:cubicBezTo>
                      <a:cubicBezTo>
                        <a:pt x="720725" y="43392"/>
                        <a:pt x="724290" y="43131"/>
                        <a:pt x="727075" y="41275"/>
                      </a:cubicBezTo>
                      <a:cubicBezTo>
                        <a:pt x="754372" y="23077"/>
                        <a:pt x="719835" y="44895"/>
                        <a:pt x="746125" y="31750"/>
                      </a:cubicBezTo>
                      <a:cubicBezTo>
                        <a:pt x="749538" y="30043"/>
                        <a:pt x="752003" y="26522"/>
                        <a:pt x="755650" y="25400"/>
                      </a:cubicBezTo>
                      <a:cubicBezTo>
                        <a:pt x="785057" y="16352"/>
                        <a:pt x="796792" y="19050"/>
                        <a:pt x="828675" y="1905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47E7D05-43F5-33C3-AD95-B8312A95A5C5}"/>
                    </a:ext>
                  </a:extLst>
                </p:cNvPr>
                <p:cNvSpPr/>
                <p:nvPr/>
              </p:nvSpPr>
              <p:spPr>
                <a:xfrm>
                  <a:off x="4682994" y="1527444"/>
                  <a:ext cx="783213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CB165-935A-780D-C9ED-35782FAC0FC8}"/>
                  </a:ext>
                </a:extLst>
              </p:cNvPr>
              <p:cNvCxnSpPr>
                <a:cxnSpLocks/>
                <a:stCxn id="69" idx="106"/>
              </p:cNvCxnSpPr>
              <p:nvPr/>
            </p:nvCxnSpPr>
            <p:spPr>
              <a:xfrm flipV="1">
                <a:off x="6246790" y="1452104"/>
                <a:ext cx="889954" cy="2282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180EF78-FE30-8CC9-DCDB-C9BF93F90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7425" y="1671271"/>
                <a:ext cx="879319" cy="2177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727A28-1A2C-B323-DCA1-9A5E7A49188C}"/>
                </a:ext>
              </a:extLst>
            </p:cNvPr>
            <p:cNvSpPr/>
            <p:nvPr/>
          </p:nvSpPr>
          <p:spPr>
            <a:xfrm>
              <a:off x="5580171" y="1088670"/>
              <a:ext cx="1405606" cy="117614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0963A99-33D9-8FBB-3981-CE5DCEEC8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49" y="2352589"/>
            <a:ext cx="1348399" cy="73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/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Signature of momentum broadening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pair</a:t>
                </a: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  <a:blipFill>
                <a:blip r:embed="rId5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3D1D5E-B110-67E2-4A52-5827765B5D0E}"/>
              </a:ext>
            </a:extLst>
          </p:cNvPr>
          <p:cNvGrpSpPr/>
          <p:nvPr/>
        </p:nvGrpSpPr>
        <p:grpSpPr>
          <a:xfrm>
            <a:off x="7943113" y="753621"/>
            <a:ext cx="2919270" cy="1466192"/>
            <a:chOff x="7943113" y="753621"/>
            <a:chExt cx="2919270" cy="146619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43D1FC-7BF9-38A4-9BA3-A2129D28536C}"/>
                </a:ext>
              </a:extLst>
            </p:cNvPr>
            <p:cNvGrpSpPr/>
            <p:nvPr/>
          </p:nvGrpSpPr>
          <p:grpSpPr>
            <a:xfrm>
              <a:off x="7943113" y="753621"/>
              <a:ext cx="2919270" cy="1466192"/>
              <a:chOff x="7171254" y="5318941"/>
              <a:chExt cx="2919270" cy="146619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448BE38-74C6-D5B1-0474-8308D7371968}"/>
                  </a:ext>
                </a:extLst>
              </p:cNvPr>
              <p:cNvGrpSpPr/>
              <p:nvPr/>
            </p:nvGrpSpPr>
            <p:grpSpPr>
              <a:xfrm>
                <a:off x="7734171" y="555364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105" name="Picture 104" descr="Shape&#10;&#10;Description automatically generated">
                  <a:extLst>
                    <a:ext uri="{FF2B5EF4-FFF2-40B4-BE49-F238E27FC236}">
                      <a16:creationId xmlns:a16="http://schemas.microsoft.com/office/drawing/2014/main" id="{9619E290-8D2B-3CBB-7B35-41237AF1CD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1A7A2A00-1A38-6D82-51E8-852347964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5C88AB1-8E29-8386-05C4-6306DC886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68452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/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8" name="Picture 107" descr="Icon&#10;&#10;Description automatically generated">
              <a:extLst>
                <a:ext uri="{FF2B5EF4-FFF2-40B4-BE49-F238E27FC236}">
                  <a16:creationId xmlns:a16="http://schemas.microsoft.com/office/drawing/2014/main" id="{2C838678-7173-85D2-FEE0-CDF445A1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65255" y="1737816"/>
              <a:ext cx="185234" cy="395501"/>
            </a:xfrm>
            <a:prstGeom prst="rect">
              <a:avLst/>
            </a:prstGeom>
          </p:spPr>
        </p:pic>
        <p:pic>
          <p:nvPicPr>
            <p:cNvPr id="110" name="Picture 109" descr="Icon&#10;&#10;Description automatically generated">
              <a:extLst>
                <a:ext uri="{FF2B5EF4-FFF2-40B4-BE49-F238E27FC236}">
                  <a16:creationId xmlns:a16="http://schemas.microsoft.com/office/drawing/2014/main" id="{9482A4C4-1BA0-3B97-545F-AC316E75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57693" y="1193857"/>
              <a:ext cx="185234" cy="395501"/>
            </a:xfrm>
            <a:prstGeom prst="rect">
              <a:avLst/>
            </a:prstGeom>
          </p:spPr>
        </p:pic>
        <p:pic>
          <p:nvPicPr>
            <p:cNvPr id="111" name="Picture 110" descr="Icon&#10;&#10;Description automatically generated">
              <a:extLst>
                <a:ext uri="{FF2B5EF4-FFF2-40B4-BE49-F238E27FC236}">
                  <a16:creationId xmlns:a16="http://schemas.microsoft.com/office/drawing/2014/main" id="{C8431EC7-937C-0973-BC71-686644BA1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73895" y="1326048"/>
              <a:ext cx="185234" cy="395501"/>
            </a:xfrm>
            <a:prstGeom prst="rect">
              <a:avLst/>
            </a:prstGeom>
          </p:spPr>
        </p:pic>
        <p:pic>
          <p:nvPicPr>
            <p:cNvPr id="112" name="Picture 111" descr="Icon&#10;&#10;Description automatically generated">
              <a:extLst>
                <a:ext uri="{FF2B5EF4-FFF2-40B4-BE49-F238E27FC236}">
                  <a16:creationId xmlns:a16="http://schemas.microsoft.com/office/drawing/2014/main" id="{93E02812-7F91-1275-FC32-1ACB528F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64685" y="1651336"/>
              <a:ext cx="185234" cy="395501"/>
            </a:xfrm>
            <a:prstGeom prst="rect">
              <a:avLst/>
            </a:prstGeom>
          </p:spPr>
        </p:pic>
        <p:pic>
          <p:nvPicPr>
            <p:cNvPr id="113" name="Picture 112" descr="Icon&#10;&#10;Description automatically generated">
              <a:extLst>
                <a:ext uri="{FF2B5EF4-FFF2-40B4-BE49-F238E27FC236}">
                  <a16:creationId xmlns:a16="http://schemas.microsoft.com/office/drawing/2014/main" id="{80FE36D5-3642-6CA1-3D89-CBCC2AF1D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03734" y="1645829"/>
              <a:ext cx="185234" cy="395501"/>
            </a:xfrm>
            <a:prstGeom prst="rect">
              <a:avLst/>
            </a:prstGeom>
          </p:spPr>
        </p:pic>
        <p:pic>
          <p:nvPicPr>
            <p:cNvPr id="114" name="Picture 113" descr="Icon&#10;&#10;Description automatically generated">
              <a:extLst>
                <a:ext uri="{FF2B5EF4-FFF2-40B4-BE49-F238E27FC236}">
                  <a16:creationId xmlns:a16="http://schemas.microsoft.com/office/drawing/2014/main" id="{97A009B0-7164-D59A-E0F7-F5F7A809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47449" y="1653793"/>
              <a:ext cx="185234" cy="395501"/>
            </a:xfrm>
            <a:prstGeom prst="rect">
              <a:avLst/>
            </a:prstGeom>
          </p:spPr>
        </p:pic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9B74895-D421-9C4E-41CB-168B0DC4644A}"/>
              </a:ext>
            </a:extLst>
          </p:cNvPr>
          <p:cNvSpPr/>
          <p:nvPr/>
        </p:nvSpPr>
        <p:spPr>
          <a:xfrm>
            <a:off x="4962293" y="6510238"/>
            <a:ext cx="61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Another time-delayed probe: Apolinario,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Milhano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, Salam, Salgado [1711.03105]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440083-75C4-EA8B-1FC7-5B5E2C8AA0C0}"/>
              </a:ext>
            </a:extLst>
          </p:cNvPr>
          <p:cNvCxnSpPr/>
          <p:nvPr/>
        </p:nvCxnSpPr>
        <p:spPr>
          <a:xfrm>
            <a:off x="3837274" y="5020996"/>
            <a:ext cx="0" cy="1794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C11D4BB-A4FA-507A-0D2D-7018CBE756F4}"/>
              </a:ext>
            </a:extLst>
          </p:cNvPr>
          <p:cNvCxnSpPr/>
          <p:nvPr/>
        </p:nvCxnSpPr>
        <p:spPr>
          <a:xfrm>
            <a:off x="4540028" y="5020996"/>
            <a:ext cx="0" cy="1794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14426A6-435E-1CB6-0997-2E4F429D35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3721" y="5333220"/>
            <a:ext cx="314860" cy="2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8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Unique features of the modification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8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D4FFABA-AB34-5BC8-9BA5-544A19085A08}"/>
              </a:ext>
            </a:extLst>
          </p:cNvPr>
          <p:cNvSpPr/>
          <p:nvPr/>
        </p:nvSpPr>
        <p:spPr>
          <a:xfrm>
            <a:off x="405913" y="2463711"/>
            <a:ext cx="11976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Gluons have a “lifetime”		    depending on their energy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A6C0E0-AE66-DFAD-F170-81924D4CE94F}"/>
              </a:ext>
            </a:extLst>
          </p:cNvPr>
          <p:cNvGrpSpPr/>
          <p:nvPr/>
        </p:nvGrpSpPr>
        <p:grpSpPr>
          <a:xfrm>
            <a:off x="3054061" y="3934563"/>
            <a:ext cx="3103234" cy="1535858"/>
            <a:chOff x="4682994" y="1088670"/>
            <a:chExt cx="3103234" cy="153585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EA19DAA-D14E-76C9-3DAA-B72E6D9CA23A}"/>
                </a:ext>
              </a:extLst>
            </p:cNvPr>
            <p:cNvGrpSpPr/>
            <p:nvPr/>
          </p:nvGrpSpPr>
          <p:grpSpPr>
            <a:xfrm>
              <a:off x="4682994" y="1452104"/>
              <a:ext cx="3103234" cy="1172424"/>
              <a:chOff x="4682994" y="1452104"/>
              <a:chExt cx="3103234" cy="1172424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6DCECCF-BB52-F1DA-6865-FF9E3EBF515F}"/>
                  </a:ext>
                </a:extLst>
              </p:cNvPr>
              <p:cNvGrpSpPr/>
              <p:nvPr/>
            </p:nvGrpSpPr>
            <p:grpSpPr>
              <a:xfrm>
                <a:off x="4682994" y="1527444"/>
                <a:ext cx="3103234" cy="1097084"/>
                <a:chOff x="4682994" y="1527444"/>
                <a:chExt cx="3103234" cy="109708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91D144-4157-B7B8-A629-4E91A27FB3FF}"/>
                    </a:ext>
                  </a:extLst>
                </p:cNvPr>
                <p:cNvSpPr/>
                <p:nvPr/>
              </p:nvSpPr>
              <p:spPr>
                <a:xfrm>
                  <a:off x="6159616" y="2224418"/>
                  <a:ext cx="162661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189" lvl="1"/>
                  <a:r>
                    <a:rPr 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" pitchFamily="2" charset="0"/>
                    </a:rPr>
                    <a:t>time</a:t>
                  </a:r>
                </a:p>
              </p:txBody>
            </p: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3002E381-3C58-F528-1CB0-EBAC784E0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2288" y="2275706"/>
                  <a:ext cx="227628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lg" len="lg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17793D52-73B7-2BFF-4854-B28DDA7E4467}"/>
                    </a:ext>
                  </a:extLst>
                </p:cNvPr>
                <p:cNvSpPr/>
                <p:nvPr/>
              </p:nvSpPr>
              <p:spPr>
                <a:xfrm>
                  <a:off x="5373456" y="1657969"/>
                  <a:ext cx="873334" cy="223356"/>
                </a:xfrm>
                <a:custGeom>
                  <a:avLst/>
                  <a:gdLst>
                    <a:gd name="connsiteX0" fmla="*/ 69850 w 828675"/>
                    <a:gd name="connsiteY0" fmla="*/ 190500 h 190500"/>
                    <a:gd name="connsiteX1" fmla="*/ 44450 w 828675"/>
                    <a:gd name="connsiteY1" fmla="*/ 180975 h 190500"/>
                    <a:gd name="connsiteX2" fmla="*/ 31750 w 828675"/>
                    <a:gd name="connsiteY2" fmla="*/ 161925 h 190500"/>
                    <a:gd name="connsiteX3" fmla="*/ 28575 w 828675"/>
                    <a:gd name="connsiteY3" fmla="*/ 152400 h 190500"/>
                    <a:gd name="connsiteX4" fmla="*/ 19050 w 828675"/>
                    <a:gd name="connsiteY4" fmla="*/ 142875 h 190500"/>
                    <a:gd name="connsiteX5" fmla="*/ 9525 w 828675"/>
                    <a:gd name="connsiteY5" fmla="*/ 114300 h 190500"/>
                    <a:gd name="connsiteX6" fmla="*/ 6350 w 828675"/>
                    <a:gd name="connsiteY6" fmla="*/ 104775 h 190500"/>
                    <a:gd name="connsiteX7" fmla="*/ 0 w 828675"/>
                    <a:gd name="connsiteY7" fmla="*/ 73025 h 190500"/>
                    <a:gd name="connsiteX8" fmla="*/ 3175 w 828675"/>
                    <a:gd name="connsiteY8" fmla="*/ 44450 h 190500"/>
                    <a:gd name="connsiteX9" fmla="*/ 6350 w 828675"/>
                    <a:gd name="connsiteY9" fmla="*/ 34925 h 190500"/>
                    <a:gd name="connsiteX10" fmla="*/ 25400 w 828675"/>
                    <a:gd name="connsiteY10" fmla="*/ 22225 h 190500"/>
                    <a:gd name="connsiteX11" fmla="*/ 34925 w 828675"/>
                    <a:gd name="connsiteY11" fmla="*/ 15875 h 190500"/>
                    <a:gd name="connsiteX12" fmla="*/ 79375 w 828675"/>
                    <a:gd name="connsiteY12" fmla="*/ 3175 h 190500"/>
                    <a:gd name="connsiteX13" fmla="*/ 92075 w 828675"/>
                    <a:gd name="connsiteY13" fmla="*/ 0 h 190500"/>
                    <a:gd name="connsiteX14" fmla="*/ 146050 w 828675"/>
                    <a:gd name="connsiteY14" fmla="*/ 3175 h 190500"/>
                    <a:gd name="connsiteX15" fmla="*/ 155575 w 828675"/>
                    <a:gd name="connsiteY15" fmla="*/ 6350 h 190500"/>
                    <a:gd name="connsiteX16" fmla="*/ 187325 w 828675"/>
                    <a:gd name="connsiteY16" fmla="*/ 15875 h 190500"/>
                    <a:gd name="connsiteX17" fmla="*/ 206375 w 828675"/>
                    <a:gd name="connsiteY17" fmla="*/ 25400 h 190500"/>
                    <a:gd name="connsiteX18" fmla="*/ 222250 w 828675"/>
                    <a:gd name="connsiteY18" fmla="*/ 44450 h 190500"/>
                    <a:gd name="connsiteX19" fmla="*/ 228600 w 828675"/>
                    <a:gd name="connsiteY19" fmla="*/ 63500 h 190500"/>
                    <a:gd name="connsiteX20" fmla="*/ 225425 w 828675"/>
                    <a:gd name="connsiteY20" fmla="*/ 136525 h 190500"/>
                    <a:gd name="connsiteX21" fmla="*/ 215900 w 828675"/>
                    <a:gd name="connsiteY21" fmla="*/ 155575 h 190500"/>
                    <a:gd name="connsiteX22" fmla="*/ 206375 w 828675"/>
                    <a:gd name="connsiteY22" fmla="*/ 158750 h 190500"/>
                    <a:gd name="connsiteX23" fmla="*/ 177800 w 828675"/>
                    <a:gd name="connsiteY23" fmla="*/ 174625 h 190500"/>
                    <a:gd name="connsiteX24" fmla="*/ 139700 w 828675"/>
                    <a:gd name="connsiteY24" fmla="*/ 161925 h 190500"/>
                    <a:gd name="connsiteX25" fmla="*/ 136525 w 828675"/>
                    <a:gd name="connsiteY25" fmla="*/ 152400 h 190500"/>
                    <a:gd name="connsiteX26" fmla="*/ 146050 w 828675"/>
                    <a:gd name="connsiteY26" fmla="*/ 101600 h 190500"/>
                    <a:gd name="connsiteX27" fmla="*/ 152400 w 828675"/>
                    <a:gd name="connsiteY27" fmla="*/ 82550 h 190500"/>
                    <a:gd name="connsiteX28" fmla="*/ 155575 w 828675"/>
                    <a:gd name="connsiteY28" fmla="*/ 73025 h 190500"/>
                    <a:gd name="connsiteX29" fmla="*/ 158750 w 828675"/>
                    <a:gd name="connsiteY29" fmla="*/ 63500 h 190500"/>
                    <a:gd name="connsiteX30" fmla="*/ 168275 w 828675"/>
                    <a:gd name="connsiteY30" fmla="*/ 57150 h 190500"/>
                    <a:gd name="connsiteX31" fmla="*/ 206375 w 828675"/>
                    <a:gd name="connsiteY31" fmla="*/ 25400 h 190500"/>
                    <a:gd name="connsiteX32" fmla="*/ 244475 w 828675"/>
                    <a:gd name="connsiteY32" fmla="*/ 12700 h 190500"/>
                    <a:gd name="connsiteX33" fmla="*/ 254000 w 828675"/>
                    <a:gd name="connsiteY33" fmla="*/ 9525 h 190500"/>
                    <a:gd name="connsiteX34" fmla="*/ 263525 w 828675"/>
                    <a:gd name="connsiteY34" fmla="*/ 6350 h 190500"/>
                    <a:gd name="connsiteX35" fmla="*/ 298450 w 828675"/>
                    <a:gd name="connsiteY35" fmla="*/ 3175 h 190500"/>
                    <a:gd name="connsiteX36" fmla="*/ 314325 w 828675"/>
                    <a:gd name="connsiteY36" fmla="*/ 6350 h 190500"/>
                    <a:gd name="connsiteX37" fmla="*/ 336550 w 828675"/>
                    <a:gd name="connsiteY37" fmla="*/ 9525 h 190500"/>
                    <a:gd name="connsiteX38" fmla="*/ 355600 w 828675"/>
                    <a:gd name="connsiteY38" fmla="*/ 15875 h 190500"/>
                    <a:gd name="connsiteX39" fmla="*/ 365125 w 828675"/>
                    <a:gd name="connsiteY39" fmla="*/ 25400 h 190500"/>
                    <a:gd name="connsiteX40" fmla="*/ 374650 w 828675"/>
                    <a:gd name="connsiteY40" fmla="*/ 31750 h 190500"/>
                    <a:gd name="connsiteX41" fmla="*/ 377825 w 828675"/>
                    <a:gd name="connsiteY41" fmla="*/ 41275 h 190500"/>
                    <a:gd name="connsiteX42" fmla="*/ 390525 w 828675"/>
                    <a:gd name="connsiteY42" fmla="*/ 60325 h 190500"/>
                    <a:gd name="connsiteX43" fmla="*/ 400050 w 828675"/>
                    <a:gd name="connsiteY43" fmla="*/ 79375 h 190500"/>
                    <a:gd name="connsiteX44" fmla="*/ 403225 w 828675"/>
                    <a:gd name="connsiteY44" fmla="*/ 88900 h 190500"/>
                    <a:gd name="connsiteX45" fmla="*/ 400050 w 828675"/>
                    <a:gd name="connsiteY45" fmla="*/ 120650 h 190500"/>
                    <a:gd name="connsiteX46" fmla="*/ 396875 w 828675"/>
                    <a:gd name="connsiteY46" fmla="*/ 139700 h 190500"/>
                    <a:gd name="connsiteX47" fmla="*/ 371475 w 828675"/>
                    <a:gd name="connsiteY47" fmla="*/ 171450 h 190500"/>
                    <a:gd name="connsiteX48" fmla="*/ 352425 w 828675"/>
                    <a:gd name="connsiteY48" fmla="*/ 174625 h 190500"/>
                    <a:gd name="connsiteX49" fmla="*/ 336550 w 828675"/>
                    <a:gd name="connsiteY49" fmla="*/ 161925 h 190500"/>
                    <a:gd name="connsiteX50" fmla="*/ 330200 w 828675"/>
                    <a:gd name="connsiteY50" fmla="*/ 142875 h 190500"/>
                    <a:gd name="connsiteX51" fmla="*/ 330200 w 828675"/>
                    <a:gd name="connsiteY51" fmla="*/ 88900 h 190500"/>
                    <a:gd name="connsiteX52" fmla="*/ 336550 w 828675"/>
                    <a:gd name="connsiteY52" fmla="*/ 60325 h 190500"/>
                    <a:gd name="connsiteX53" fmla="*/ 365125 w 828675"/>
                    <a:gd name="connsiteY53" fmla="*/ 38100 h 190500"/>
                    <a:gd name="connsiteX54" fmla="*/ 393700 w 828675"/>
                    <a:gd name="connsiteY54" fmla="*/ 28575 h 190500"/>
                    <a:gd name="connsiteX55" fmla="*/ 403225 w 828675"/>
                    <a:gd name="connsiteY55" fmla="*/ 25400 h 190500"/>
                    <a:gd name="connsiteX56" fmla="*/ 431800 w 828675"/>
                    <a:gd name="connsiteY56" fmla="*/ 19050 h 190500"/>
                    <a:gd name="connsiteX57" fmla="*/ 457200 w 828675"/>
                    <a:gd name="connsiteY57" fmla="*/ 12700 h 190500"/>
                    <a:gd name="connsiteX58" fmla="*/ 508000 w 828675"/>
                    <a:gd name="connsiteY58" fmla="*/ 15875 h 190500"/>
                    <a:gd name="connsiteX59" fmla="*/ 520700 w 828675"/>
                    <a:gd name="connsiteY59" fmla="*/ 19050 h 190500"/>
                    <a:gd name="connsiteX60" fmla="*/ 530225 w 828675"/>
                    <a:gd name="connsiteY60" fmla="*/ 25400 h 190500"/>
                    <a:gd name="connsiteX61" fmla="*/ 536575 w 828675"/>
                    <a:gd name="connsiteY61" fmla="*/ 34925 h 190500"/>
                    <a:gd name="connsiteX62" fmla="*/ 546100 w 828675"/>
                    <a:gd name="connsiteY62" fmla="*/ 44450 h 190500"/>
                    <a:gd name="connsiteX63" fmla="*/ 549275 w 828675"/>
                    <a:gd name="connsiteY63" fmla="*/ 53975 h 190500"/>
                    <a:gd name="connsiteX64" fmla="*/ 571500 w 828675"/>
                    <a:gd name="connsiteY64" fmla="*/ 82550 h 190500"/>
                    <a:gd name="connsiteX65" fmla="*/ 581025 w 828675"/>
                    <a:gd name="connsiteY65" fmla="*/ 111125 h 190500"/>
                    <a:gd name="connsiteX66" fmla="*/ 584200 w 828675"/>
                    <a:gd name="connsiteY66" fmla="*/ 120650 h 190500"/>
                    <a:gd name="connsiteX67" fmla="*/ 587375 w 828675"/>
                    <a:gd name="connsiteY67" fmla="*/ 130175 h 190500"/>
                    <a:gd name="connsiteX68" fmla="*/ 584200 w 828675"/>
                    <a:gd name="connsiteY68" fmla="*/ 139700 h 190500"/>
                    <a:gd name="connsiteX69" fmla="*/ 581025 w 828675"/>
                    <a:gd name="connsiteY69" fmla="*/ 161925 h 190500"/>
                    <a:gd name="connsiteX70" fmla="*/ 574675 w 828675"/>
                    <a:gd name="connsiteY70" fmla="*/ 171450 h 190500"/>
                    <a:gd name="connsiteX71" fmla="*/ 539750 w 828675"/>
                    <a:gd name="connsiteY71" fmla="*/ 168275 h 190500"/>
                    <a:gd name="connsiteX72" fmla="*/ 530225 w 828675"/>
                    <a:gd name="connsiteY72" fmla="*/ 165100 h 190500"/>
                    <a:gd name="connsiteX73" fmla="*/ 523875 w 828675"/>
                    <a:gd name="connsiteY73" fmla="*/ 146050 h 190500"/>
                    <a:gd name="connsiteX74" fmla="*/ 520700 w 828675"/>
                    <a:gd name="connsiteY74" fmla="*/ 136525 h 190500"/>
                    <a:gd name="connsiteX75" fmla="*/ 517525 w 828675"/>
                    <a:gd name="connsiteY75" fmla="*/ 127000 h 190500"/>
                    <a:gd name="connsiteX76" fmla="*/ 527050 w 828675"/>
                    <a:gd name="connsiteY76" fmla="*/ 53975 h 190500"/>
                    <a:gd name="connsiteX77" fmla="*/ 533400 w 828675"/>
                    <a:gd name="connsiteY77" fmla="*/ 44450 h 190500"/>
                    <a:gd name="connsiteX78" fmla="*/ 552450 w 828675"/>
                    <a:gd name="connsiteY78" fmla="*/ 28575 h 190500"/>
                    <a:gd name="connsiteX79" fmla="*/ 571500 w 828675"/>
                    <a:gd name="connsiteY79" fmla="*/ 22225 h 190500"/>
                    <a:gd name="connsiteX80" fmla="*/ 581025 w 828675"/>
                    <a:gd name="connsiteY80" fmla="*/ 19050 h 190500"/>
                    <a:gd name="connsiteX81" fmla="*/ 600075 w 828675"/>
                    <a:gd name="connsiteY81" fmla="*/ 9525 h 190500"/>
                    <a:gd name="connsiteX82" fmla="*/ 622300 w 828675"/>
                    <a:gd name="connsiteY82" fmla="*/ 0 h 190500"/>
                    <a:gd name="connsiteX83" fmla="*/ 673100 w 828675"/>
                    <a:gd name="connsiteY83" fmla="*/ 6350 h 190500"/>
                    <a:gd name="connsiteX84" fmla="*/ 701675 w 828675"/>
                    <a:gd name="connsiteY84" fmla="*/ 19050 h 190500"/>
                    <a:gd name="connsiteX85" fmla="*/ 717550 w 828675"/>
                    <a:gd name="connsiteY85" fmla="*/ 38100 h 190500"/>
                    <a:gd name="connsiteX86" fmla="*/ 727075 w 828675"/>
                    <a:gd name="connsiteY86" fmla="*/ 44450 h 190500"/>
                    <a:gd name="connsiteX87" fmla="*/ 730250 w 828675"/>
                    <a:gd name="connsiteY87" fmla="*/ 53975 h 190500"/>
                    <a:gd name="connsiteX88" fmla="*/ 736600 w 828675"/>
                    <a:gd name="connsiteY88" fmla="*/ 63500 h 190500"/>
                    <a:gd name="connsiteX89" fmla="*/ 742950 w 828675"/>
                    <a:gd name="connsiteY89" fmla="*/ 82550 h 190500"/>
                    <a:gd name="connsiteX90" fmla="*/ 746125 w 828675"/>
                    <a:gd name="connsiteY90" fmla="*/ 92075 h 190500"/>
                    <a:gd name="connsiteX91" fmla="*/ 749300 w 828675"/>
                    <a:gd name="connsiteY91" fmla="*/ 101600 h 190500"/>
                    <a:gd name="connsiteX92" fmla="*/ 746125 w 828675"/>
                    <a:gd name="connsiteY92" fmla="*/ 152400 h 190500"/>
                    <a:gd name="connsiteX93" fmla="*/ 739775 w 828675"/>
                    <a:gd name="connsiteY93" fmla="*/ 174625 h 190500"/>
                    <a:gd name="connsiteX94" fmla="*/ 730250 w 828675"/>
                    <a:gd name="connsiteY94" fmla="*/ 177800 h 190500"/>
                    <a:gd name="connsiteX95" fmla="*/ 711200 w 828675"/>
                    <a:gd name="connsiteY95" fmla="*/ 174625 h 190500"/>
                    <a:gd name="connsiteX96" fmla="*/ 701675 w 828675"/>
                    <a:gd name="connsiteY96" fmla="*/ 171450 h 190500"/>
                    <a:gd name="connsiteX97" fmla="*/ 688975 w 828675"/>
                    <a:gd name="connsiteY97" fmla="*/ 152400 h 190500"/>
                    <a:gd name="connsiteX98" fmla="*/ 679450 w 828675"/>
                    <a:gd name="connsiteY98" fmla="*/ 133350 h 190500"/>
                    <a:gd name="connsiteX99" fmla="*/ 676275 w 828675"/>
                    <a:gd name="connsiteY99" fmla="*/ 107950 h 190500"/>
                    <a:gd name="connsiteX100" fmla="*/ 682625 w 828675"/>
                    <a:gd name="connsiteY100" fmla="*/ 76200 h 190500"/>
                    <a:gd name="connsiteX101" fmla="*/ 688975 w 828675"/>
                    <a:gd name="connsiteY101" fmla="*/ 57150 h 190500"/>
                    <a:gd name="connsiteX102" fmla="*/ 717550 w 828675"/>
                    <a:gd name="connsiteY102" fmla="*/ 44450 h 190500"/>
                    <a:gd name="connsiteX103" fmla="*/ 727075 w 828675"/>
                    <a:gd name="connsiteY103" fmla="*/ 41275 h 190500"/>
                    <a:gd name="connsiteX104" fmla="*/ 746125 w 828675"/>
                    <a:gd name="connsiteY104" fmla="*/ 31750 h 190500"/>
                    <a:gd name="connsiteX105" fmla="*/ 755650 w 828675"/>
                    <a:gd name="connsiteY105" fmla="*/ 25400 h 190500"/>
                    <a:gd name="connsiteX106" fmla="*/ 828675 w 828675"/>
                    <a:gd name="connsiteY106" fmla="*/ 1905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828675" h="190500">
                      <a:moveTo>
                        <a:pt x="69850" y="190500"/>
                      </a:moveTo>
                      <a:cubicBezTo>
                        <a:pt x="60244" y="188579"/>
                        <a:pt x="51387" y="188903"/>
                        <a:pt x="44450" y="180975"/>
                      </a:cubicBezTo>
                      <a:cubicBezTo>
                        <a:pt x="39424" y="175232"/>
                        <a:pt x="34163" y="169165"/>
                        <a:pt x="31750" y="161925"/>
                      </a:cubicBezTo>
                      <a:cubicBezTo>
                        <a:pt x="30692" y="158750"/>
                        <a:pt x="30431" y="155185"/>
                        <a:pt x="28575" y="152400"/>
                      </a:cubicBezTo>
                      <a:cubicBezTo>
                        <a:pt x="26084" y="148664"/>
                        <a:pt x="22225" y="146050"/>
                        <a:pt x="19050" y="142875"/>
                      </a:cubicBezTo>
                      <a:lnTo>
                        <a:pt x="9525" y="114300"/>
                      </a:lnTo>
                      <a:cubicBezTo>
                        <a:pt x="8467" y="111125"/>
                        <a:pt x="7162" y="108022"/>
                        <a:pt x="6350" y="104775"/>
                      </a:cubicBezTo>
                      <a:cubicBezTo>
                        <a:pt x="1614" y="85830"/>
                        <a:pt x="3892" y="96379"/>
                        <a:pt x="0" y="73025"/>
                      </a:cubicBezTo>
                      <a:cubicBezTo>
                        <a:pt x="1058" y="63500"/>
                        <a:pt x="1599" y="53903"/>
                        <a:pt x="3175" y="44450"/>
                      </a:cubicBezTo>
                      <a:cubicBezTo>
                        <a:pt x="3725" y="41149"/>
                        <a:pt x="3983" y="37292"/>
                        <a:pt x="6350" y="34925"/>
                      </a:cubicBezTo>
                      <a:cubicBezTo>
                        <a:pt x="11746" y="29529"/>
                        <a:pt x="19050" y="26458"/>
                        <a:pt x="25400" y="22225"/>
                      </a:cubicBezTo>
                      <a:cubicBezTo>
                        <a:pt x="28575" y="20108"/>
                        <a:pt x="31305" y="17082"/>
                        <a:pt x="34925" y="15875"/>
                      </a:cubicBezTo>
                      <a:cubicBezTo>
                        <a:pt x="62254" y="6765"/>
                        <a:pt x="47481" y="11148"/>
                        <a:pt x="79375" y="3175"/>
                      </a:cubicBezTo>
                      <a:lnTo>
                        <a:pt x="92075" y="0"/>
                      </a:lnTo>
                      <a:cubicBezTo>
                        <a:pt x="110067" y="1058"/>
                        <a:pt x="128117" y="1382"/>
                        <a:pt x="146050" y="3175"/>
                      </a:cubicBezTo>
                      <a:cubicBezTo>
                        <a:pt x="149380" y="3508"/>
                        <a:pt x="152357" y="5431"/>
                        <a:pt x="155575" y="6350"/>
                      </a:cubicBezTo>
                      <a:cubicBezTo>
                        <a:pt x="163340" y="8569"/>
                        <a:pt x="181666" y="12102"/>
                        <a:pt x="187325" y="15875"/>
                      </a:cubicBezTo>
                      <a:cubicBezTo>
                        <a:pt x="199635" y="24081"/>
                        <a:pt x="193230" y="21018"/>
                        <a:pt x="206375" y="25400"/>
                      </a:cubicBezTo>
                      <a:cubicBezTo>
                        <a:pt x="212357" y="31382"/>
                        <a:pt x="218714" y="36493"/>
                        <a:pt x="222250" y="44450"/>
                      </a:cubicBezTo>
                      <a:cubicBezTo>
                        <a:pt x="224968" y="50567"/>
                        <a:pt x="228600" y="63500"/>
                        <a:pt x="228600" y="63500"/>
                      </a:cubicBezTo>
                      <a:cubicBezTo>
                        <a:pt x="227542" y="87842"/>
                        <a:pt x="227294" y="112232"/>
                        <a:pt x="225425" y="136525"/>
                      </a:cubicBezTo>
                      <a:cubicBezTo>
                        <a:pt x="225048" y="141428"/>
                        <a:pt x="219541" y="152663"/>
                        <a:pt x="215900" y="155575"/>
                      </a:cubicBezTo>
                      <a:cubicBezTo>
                        <a:pt x="213287" y="157666"/>
                        <a:pt x="209301" y="157125"/>
                        <a:pt x="206375" y="158750"/>
                      </a:cubicBezTo>
                      <a:cubicBezTo>
                        <a:pt x="173623" y="176946"/>
                        <a:pt x="199353" y="167441"/>
                        <a:pt x="177800" y="174625"/>
                      </a:cubicBezTo>
                      <a:cubicBezTo>
                        <a:pt x="151238" y="171969"/>
                        <a:pt x="148726" y="179977"/>
                        <a:pt x="139700" y="161925"/>
                      </a:cubicBezTo>
                      <a:cubicBezTo>
                        <a:pt x="138203" y="158932"/>
                        <a:pt x="137583" y="155575"/>
                        <a:pt x="136525" y="152400"/>
                      </a:cubicBezTo>
                      <a:cubicBezTo>
                        <a:pt x="138947" y="137868"/>
                        <a:pt x="141327" y="117344"/>
                        <a:pt x="146050" y="101600"/>
                      </a:cubicBezTo>
                      <a:cubicBezTo>
                        <a:pt x="147973" y="95189"/>
                        <a:pt x="150283" y="88900"/>
                        <a:pt x="152400" y="82550"/>
                      </a:cubicBezTo>
                      <a:lnTo>
                        <a:pt x="155575" y="73025"/>
                      </a:lnTo>
                      <a:cubicBezTo>
                        <a:pt x="156633" y="69850"/>
                        <a:pt x="155965" y="65356"/>
                        <a:pt x="158750" y="63500"/>
                      </a:cubicBezTo>
                      <a:cubicBezTo>
                        <a:pt x="161925" y="61383"/>
                        <a:pt x="165423" y="59685"/>
                        <a:pt x="168275" y="57150"/>
                      </a:cubicBezTo>
                      <a:cubicBezTo>
                        <a:pt x="178886" y="47718"/>
                        <a:pt x="191611" y="30321"/>
                        <a:pt x="206375" y="25400"/>
                      </a:cubicBezTo>
                      <a:lnTo>
                        <a:pt x="244475" y="12700"/>
                      </a:lnTo>
                      <a:lnTo>
                        <a:pt x="254000" y="9525"/>
                      </a:lnTo>
                      <a:cubicBezTo>
                        <a:pt x="257175" y="8467"/>
                        <a:pt x="260192" y="6653"/>
                        <a:pt x="263525" y="6350"/>
                      </a:cubicBezTo>
                      <a:lnTo>
                        <a:pt x="298450" y="3175"/>
                      </a:lnTo>
                      <a:cubicBezTo>
                        <a:pt x="303742" y="4233"/>
                        <a:pt x="309002" y="5463"/>
                        <a:pt x="314325" y="6350"/>
                      </a:cubicBezTo>
                      <a:cubicBezTo>
                        <a:pt x="321707" y="7580"/>
                        <a:pt x="329258" y="7842"/>
                        <a:pt x="336550" y="9525"/>
                      </a:cubicBezTo>
                      <a:cubicBezTo>
                        <a:pt x="343072" y="11030"/>
                        <a:pt x="355600" y="15875"/>
                        <a:pt x="355600" y="15875"/>
                      </a:cubicBezTo>
                      <a:cubicBezTo>
                        <a:pt x="358775" y="19050"/>
                        <a:pt x="361676" y="22525"/>
                        <a:pt x="365125" y="25400"/>
                      </a:cubicBezTo>
                      <a:cubicBezTo>
                        <a:pt x="368056" y="27843"/>
                        <a:pt x="372266" y="28770"/>
                        <a:pt x="374650" y="31750"/>
                      </a:cubicBezTo>
                      <a:cubicBezTo>
                        <a:pt x="376741" y="34363"/>
                        <a:pt x="376200" y="38349"/>
                        <a:pt x="377825" y="41275"/>
                      </a:cubicBezTo>
                      <a:cubicBezTo>
                        <a:pt x="381531" y="47946"/>
                        <a:pt x="388112" y="53085"/>
                        <a:pt x="390525" y="60325"/>
                      </a:cubicBezTo>
                      <a:cubicBezTo>
                        <a:pt x="398505" y="84266"/>
                        <a:pt x="387740" y="54756"/>
                        <a:pt x="400050" y="79375"/>
                      </a:cubicBezTo>
                      <a:cubicBezTo>
                        <a:pt x="401547" y="82368"/>
                        <a:pt x="402167" y="85725"/>
                        <a:pt x="403225" y="88900"/>
                      </a:cubicBezTo>
                      <a:cubicBezTo>
                        <a:pt x="402167" y="99483"/>
                        <a:pt x="401369" y="110096"/>
                        <a:pt x="400050" y="120650"/>
                      </a:cubicBezTo>
                      <a:cubicBezTo>
                        <a:pt x="399252" y="127038"/>
                        <a:pt x="398436" y="133455"/>
                        <a:pt x="396875" y="139700"/>
                      </a:cubicBezTo>
                      <a:cubicBezTo>
                        <a:pt x="393214" y="154343"/>
                        <a:pt x="390277" y="168316"/>
                        <a:pt x="371475" y="171450"/>
                      </a:cubicBezTo>
                      <a:lnTo>
                        <a:pt x="352425" y="174625"/>
                      </a:lnTo>
                      <a:cubicBezTo>
                        <a:pt x="342096" y="171182"/>
                        <a:pt x="341545" y="173164"/>
                        <a:pt x="336550" y="161925"/>
                      </a:cubicBezTo>
                      <a:cubicBezTo>
                        <a:pt x="333832" y="155808"/>
                        <a:pt x="330200" y="142875"/>
                        <a:pt x="330200" y="142875"/>
                      </a:cubicBezTo>
                      <a:cubicBezTo>
                        <a:pt x="325996" y="113449"/>
                        <a:pt x="325605" y="123366"/>
                        <a:pt x="330200" y="88900"/>
                      </a:cubicBezTo>
                      <a:cubicBezTo>
                        <a:pt x="330308" y="88087"/>
                        <a:pt x="335238" y="62621"/>
                        <a:pt x="336550" y="60325"/>
                      </a:cubicBezTo>
                      <a:cubicBezTo>
                        <a:pt x="340417" y="53557"/>
                        <a:pt x="361127" y="39433"/>
                        <a:pt x="365125" y="38100"/>
                      </a:cubicBezTo>
                      <a:lnTo>
                        <a:pt x="393700" y="28575"/>
                      </a:lnTo>
                      <a:cubicBezTo>
                        <a:pt x="396875" y="27517"/>
                        <a:pt x="399978" y="26212"/>
                        <a:pt x="403225" y="25400"/>
                      </a:cubicBezTo>
                      <a:cubicBezTo>
                        <a:pt x="447235" y="14398"/>
                        <a:pt x="379400" y="31142"/>
                        <a:pt x="431800" y="19050"/>
                      </a:cubicBezTo>
                      <a:cubicBezTo>
                        <a:pt x="440304" y="17088"/>
                        <a:pt x="457200" y="12700"/>
                        <a:pt x="457200" y="12700"/>
                      </a:cubicBezTo>
                      <a:cubicBezTo>
                        <a:pt x="474133" y="13758"/>
                        <a:pt x="491118" y="14187"/>
                        <a:pt x="508000" y="15875"/>
                      </a:cubicBezTo>
                      <a:cubicBezTo>
                        <a:pt x="512342" y="16309"/>
                        <a:pt x="516689" y="17331"/>
                        <a:pt x="520700" y="19050"/>
                      </a:cubicBezTo>
                      <a:cubicBezTo>
                        <a:pt x="524207" y="20553"/>
                        <a:pt x="527050" y="23283"/>
                        <a:pt x="530225" y="25400"/>
                      </a:cubicBezTo>
                      <a:cubicBezTo>
                        <a:pt x="532342" y="28575"/>
                        <a:pt x="534132" y="31994"/>
                        <a:pt x="536575" y="34925"/>
                      </a:cubicBezTo>
                      <a:cubicBezTo>
                        <a:pt x="539450" y="38374"/>
                        <a:pt x="543609" y="40714"/>
                        <a:pt x="546100" y="44450"/>
                      </a:cubicBezTo>
                      <a:cubicBezTo>
                        <a:pt x="547956" y="47235"/>
                        <a:pt x="547419" y="51190"/>
                        <a:pt x="549275" y="53975"/>
                      </a:cubicBezTo>
                      <a:cubicBezTo>
                        <a:pt x="560233" y="70412"/>
                        <a:pt x="563046" y="57188"/>
                        <a:pt x="571500" y="82550"/>
                      </a:cubicBezTo>
                      <a:lnTo>
                        <a:pt x="581025" y="111125"/>
                      </a:lnTo>
                      <a:lnTo>
                        <a:pt x="584200" y="120650"/>
                      </a:lnTo>
                      <a:lnTo>
                        <a:pt x="587375" y="130175"/>
                      </a:lnTo>
                      <a:cubicBezTo>
                        <a:pt x="586317" y="133350"/>
                        <a:pt x="584856" y="136418"/>
                        <a:pt x="584200" y="139700"/>
                      </a:cubicBezTo>
                      <a:cubicBezTo>
                        <a:pt x="582732" y="147038"/>
                        <a:pt x="583175" y="154757"/>
                        <a:pt x="581025" y="161925"/>
                      </a:cubicBezTo>
                      <a:cubicBezTo>
                        <a:pt x="579929" y="165580"/>
                        <a:pt x="576792" y="168275"/>
                        <a:pt x="574675" y="171450"/>
                      </a:cubicBezTo>
                      <a:cubicBezTo>
                        <a:pt x="563033" y="170392"/>
                        <a:pt x="551322" y="169928"/>
                        <a:pt x="539750" y="168275"/>
                      </a:cubicBezTo>
                      <a:cubicBezTo>
                        <a:pt x="536437" y="167802"/>
                        <a:pt x="532170" y="167823"/>
                        <a:pt x="530225" y="165100"/>
                      </a:cubicBezTo>
                      <a:cubicBezTo>
                        <a:pt x="526334" y="159653"/>
                        <a:pt x="525992" y="152400"/>
                        <a:pt x="523875" y="146050"/>
                      </a:cubicBezTo>
                      <a:lnTo>
                        <a:pt x="520700" y="136525"/>
                      </a:lnTo>
                      <a:lnTo>
                        <a:pt x="517525" y="127000"/>
                      </a:lnTo>
                      <a:cubicBezTo>
                        <a:pt x="517953" y="119718"/>
                        <a:pt x="516167" y="70300"/>
                        <a:pt x="527050" y="53975"/>
                      </a:cubicBezTo>
                      <a:cubicBezTo>
                        <a:pt x="529167" y="50800"/>
                        <a:pt x="530957" y="47381"/>
                        <a:pt x="533400" y="44450"/>
                      </a:cubicBezTo>
                      <a:cubicBezTo>
                        <a:pt x="537798" y="39172"/>
                        <a:pt x="545839" y="31513"/>
                        <a:pt x="552450" y="28575"/>
                      </a:cubicBezTo>
                      <a:cubicBezTo>
                        <a:pt x="558567" y="25857"/>
                        <a:pt x="565150" y="24342"/>
                        <a:pt x="571500" y="22225"/>
                      </a:cubicBezTo>
                      <a:cubicBezTo>
                        <a:pt x="574675" y="21167"/>
                        <a:pt x="578240" y="20906"/>
                        <a:pt x="581025" y="19050"/>
                      </a:cubicBezTo>
                      <a:cubicBezTo>
                        <a:pt x="608322" y="852"/>
                        <a:pt x="573785" y="22670"/>
                        <a:pt x="600075" y="9525"/>
                      </a:cubicBezTo>
                      <a:cubicBezTo>
                        <a:pt x="622001" y="-1438"/>
                        <a:pt x="595869" y="6608"/>
                        <a:pt x="622300" y="0"/>
                      </a:cubicBezTo>
                      <a:cubicBezTo>
                        <a:pt x="647857" y="2130"/>
                        <a:pt x="653820" y="566"/>
                        <a:pt x="673100" y="6350"/>
                      </a:cubicBezTo>
                      <a:cubicBezTo>
                        <a:pt x="686079" y="10244"/>
                        <a:pt x="692105" y="11075"/>
                        <a:pt x="701675" y="19050"/>
                      </a:cubicBezTo>
                      <a:cubicBezTo>
                        <a:pt x="732883" y="45057"/>
                        <a:pt x="692575" y="13125"/>
                        <a:pt x="717550" y="38100"/>
                      </a:cubicBezTo>
                      <a:cubicBezTo>
                        <a:pt x="720248" y="40798"/>
                        <a:pt x="723900" y="42333"/>
                        <a:pt x="727075" y="44450"/>
                      </a:cubicBezTo>
                      <a:cubicBezTo>
                        <a:pt x="728133" y="47625"/>
                        <a:pt x="728753" y="50982"/>
                        <a:pt x="730250" y="53975"/>
                      </a:cubicBezTo>
                      <a:cubicBezTo>
                        <a:pt x="731957" y="57388"/>
                        <a:pt x="735050" y="60013"/>
                        <a:pt x="736600" y="63500"/>
                      </a:cubicBezTo>
                      <a:cubicBezTo>
                        <a:pt x="739318" y="69617"/>
                        <a:pt x="740833" y="76200"/>
                        <a:pt x="742950" y="82550"/>
                      </a:cubicBezTo>
                      <a:lnTo>
                        <a:pt x="746125" y="92075"/>
                      </a:lnTo>
                      <a:lnTo>
                        <a:pt x="749300" y="101600"/>
                      </a:lnTo>
                      <a:cubicBezTo>
                        <a:pt x="748242" y="118533"/>
                        <a:pt x="747813" y="135518"/>
                        <a:pt x="746125" y="152400"/>
                      </a:cubicBezTo>
                      <a:cubicBezTo>
                        <a:pt x="746116" y="152492"/>
                        <a:pt x="741279" y="173121"/>
                        <a:pt x="739775" y="174625"/>
                      </a:cubicBezTo>
                      <a:cubicBezTo>
                        <a:pt x="737408" y="176992"/>
                        <a:pt x="733425" y="176742"/>
                        <a:pt x="730250" y="177800"/>
                      </a:cubicBezTo>
                      <a:cubicBezTo>
                        <a:pt x="723900" y="176742"/>
                        <a:pt x="717484" y="176022"/>
                        <a:pt x="711200" y="174625"/>
                      </a:cubicBezTo>
                      <a:cubicBezTo>
                        <a:pt x="707933" y="173899"/>
                        <a:pt x="704042" y="173817"/>
                        <a:pt x="701675" y="171450"/>
                      </a:cubicBezTo>
                      <a:cubicBezTo>
                        <a:pt x="696279" y="166054"/>
                        <a:pt x="693208" y="158750"/>
                        <a:pt x="688975" y="152400"/>
                      </a:cubicBezTo>
                      <a:cubicBezTo>
                        <a:pt x="680769" y="140090"/>
                        <a:pt x="683832" y="146495"/>
                        <a:pt x="679450" y="133350"/>
                      </a:cubicBezTo>
                      <a:cubicBezTo>
                        <a:pt x="678392" y="124883"/>
                        <a:pt x="676275" y="116483"/>
                        <a:pt x="676275" y="107950"/>
                      </a:cubicBezTo>
                      <a:cubicBezTo>
                        <a:pt x="676275" y="102229"/>
                        <a:pt x="680527" y="83193"/>
                        <a:pt x="682625" y="76200"/>
                      </a:cubicBezTo>
                      <a:cubicBezTo>
                        <a:pt x="684548" y="69789"/>
                        <a:pt x="683406" y="60863"/>
                        <a:pt x="688975" y="57150"/>
                      </a:cubicBezTo>
                      <a:cubicBezTo>
                        <a:pt x="704069" y="47087"/>
                        <a:pt x="694880" y="52007"/>
                        <a:pt x="717550" y="44450"/>
                      </a:cubicBezTo>
                      <a:cubicBezTo>
                        <a:pt x="720725" y="43392"/>
                        <a:pt x="724290" y="43131"/>
                        <a:pt x="727075" y="41275"/>
                      </a:cubicBezTo>
                      <a:cubicBezTo>
                        <a:pt x="754372" y="23077"/>
                        <a:pt x="719835" y="44895"/>
                        <a:pt x="746125" y="31750"/>
                      </a:cubicBezTo>
                      <a:cubicBezTo>
                        <a:pt x="749538" y="30043"/>
                        <a:pt x="752003" y="26522"/>
                        <a:pt x="755650" y="25400"/>
                      </a:cubicBezTo>
                      <a:cubicBezTo>
                        <a:pt x="785057" y="16352"/>
                        <a:pt x="796792" y="19050"/>
                        <a:pt x="828675" y="1905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47E7D05-43F5-33C3-AD95-B8312A95A5C5}"/>
                    </a:ext>
                  </a:extLst>
                </p:cNvPr>
                <p:cNvSpPr/>
                <p:nvPr/>
              </p:nvSpPr>
              <p:spPr>
                <a:xfrm>
                  <a:off x="4682994" y="1527444"/>
                  <a:ext cx="783213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CB165-935A-780D-C9ED-35782FAC0FC8}"/>
                  </a:ext>
                </a:extLst>
              </p:cNvPr>
              <p:cNvCxnSpPr>
                <a:cxnSpLocks/>
                <a:stCxn id="69" idx="106"/>
              </p:cNvCxnSpPr>
              <p:nvPr/>
            </p:nvCxnSpPr>
            <p:spPr>
              <a:xfrm flipV="1">
                <a:off x="6246790" y="1452104"/>
                <a:ext cx="889954" cy="2282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180EF78-FE30-8CC9-DCDB-C9BF93F90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7425" y="1671271"/>
                <a:ext cx="879319" cy="2177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727A28-1A2C-B323-DCA1-9A5E7A49188C}"/>
                </a:ext>
              </a:extLst>
            </p:cNvPr>
            <p:cNvSpPr/>
            <p:nvPr/>
          </p:nvSpPr>
          <p:spPr>
            <a:xfrm>
              <a:off x="5580171" y="1088670"/>
              <a:ext cx="1405606" cy="117614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0963A99-33D9-8FBB-3981-CE5DCEEC8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49" y="2352589"/>
            <a:ext cx="1348399" cy="73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/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Signature of momentum broadening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pair</a:t>
                </a: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  <a:blipFill>
                <a:blip r:embed="rId5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3D1D5E-B110-67E2-4A52-5827765B5D0E}"/>
              </a:ext>
            </a:extLst>
          </p:cNvPr>
          <p:cNvGrpSpPr/>
          <p:nvPr/>
        </p:nvGrpSpPr>
        <p:grpSpPr>
          <a:xfrm>
            <a:off x="7943113" y="753621"/>
            <a:ext cx="2919270" cy="1466192"/>
            <a:chOff x="7943113" y="753621"/>
            <a:chExt cx="2919270" cy="146619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43D1FC-7BF9-38A4-9BA3-A2129D28536C}"/>
                </a:ext>
              </a:extLst>
            </p:cNvPr>
            <p:cNvGrpSpPr/>
            <p:nvPr/>
          </p:nvGrpSpPr>
          <p:grpSpPr>
            <a:xfrm>
              <a:off x="7943113" y="753621"/>
              <a:ext cx="2919270" cy="1466192"/>
              <a:chOff x="7171254" y="5318941"/>
              <a:chExt cx="2919270" cy="146619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448BE38-74C6-D5B1-0474-8308D7371968}"/>
                  </a:ext>
                </a:extLst>
              </p:cNvPr>
              <p:cNvGrpSpPr/>
              <p:nvPr/>
            </p:nvGrpSpPr>
            <p:grpSpPr>
              <a:xfrm>
                <a:off x="7734171" y="555364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105" name="Picture 104" descr="Shape&#10;&#10;Description automatically generated">
                  <a:extLst>
                    <a:ext uri="{FF2B5EF4-FFF2-40B4-BE49-F238E27FC236}">
                      <a16:creationId xmlns:a16="http://schemas.microsoft.com/office/drawing/2014/main" id="{9619E290-8D2B-3CBB-7B35-41237AF1CD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1A7A2A00-1A38-6D82-51E8-852347964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5C88AB1-8E29-8386-05C4-6306DC886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68452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/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8" name="Picture 107" descr="Icon&#10;&#10;Description automatically generated">
              <a:extLst>
                <a:ext uri="{FF2B5EF4-FFF2-40B4-BE49-F238E27FC236}">
                  <a16:creationId xmlns:a16="http://schemas.microsoft.com/office/drawing/2014/main" id="{2C838678-7173-85D2-FEE0-CDF445A1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65255" y="1737816"/>
              <a:ext cx="185234" cy="395501"/>
            </a:xfrm>
            <a:prstGeom prst="rect">
              <a:avLst/>
            </a:prstGeom>
          </p:spPr>
        </p:pic>
        <p:pic>
          <p:nvPicPr>
            <p:cNvPr id="110" name="Picture 109" descr="Icon&#10;&#10;Description automatically generated">
              <a:extLst>
                <a:ext uri="{FF2B5EF4-FFF2-40B4-BE49-F238E27FC236}">
                  <a16:creationId xmlns:a16="http://schemas.microsoft.com/office/drawing/2014/main" id="{9482A4C4-1BA0-3B97-545F-AC316E75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57693" y="1193857"/>
              <a:ext cx="185234" cy="395501"/>
            </a:xfrm>
            <a:prstGeom prst="rect">
              <a:avLst/>
            </a:prstGeom>
          </p:spPr>
        </p:pic>
        <p:pic>
          <p:nvPicPr>
            <p:cNvPr id="111" name="Picture 110" descr="Icon&#10;&#10;Description automatically generated">
              <a:extLst>
                <a:ext uri="{FF2B5EF4-FFF2-40B4-BE49-F238E27FC236}">
                  <a16:creationId xmlns:a16="http://schemas.microsoft.com/office/drawing/2014/main" id="{C8431EC7-937C-0973-BC71-686644BA1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73895" y="1326048"/>
              <a:ext cx="185234" cy="395501"/>
            </a:xfrm>
            <a:prstGeom prst="rect">
              <a:avLst/>
            </a:prstGeom>
          </p:spPr>
        </p:pic>
        <p:pic>
          <p:nvPicPr>
            <p:cNvPr id="112" name="Picture 111" descr="Icon&#10;&#10;Description automatically generated">
              <a:extLst>
                <a:ext uri="{FF2B5EF4-FFF2-40B4-BE49-F238E27FC236}">
                  <a16:creationId xmlns:a16="http://schemas.microsoft.com/office/drawing/2014/main" id="{93E02812-7F91-1275-FC32-1ACB528F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64685" y="1651336"/>
              <a:ext cx="185234" cy="395501"/>
            </a:xfrm>
            <a:prstGeom prst="rect">
              <a:avLst/>
            </a:prstGeom>
          </p:spPr>
        </p:pic>
        <p:pic>
          <p:nvPicPr>
            <p:cNvPr id="113" name="Picture 112" descr="Icon&#10;&#10;Description automatically generated">
              <a:extLst>
                <a:ext uri="{FF2B5EF4-FFF2-40B4-BE49-F238E27FC236}">
                  <a16:creationId xmlns:a16="http://schemas.microsoft.com/office/drawing/2014/main" id="{80FE36D5-3642-6CA1-3D89-CBCC2AF1D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03734" y="1645829"/>
              <a:ext cx="185234" cy="395501"/>
            </a:xfrm>
            <a:prstGeom prst="rect">
              <a:avLst/>
            </a:prstGeom>
          </p:spPr>
        </p:pic>
        <p:pic>
          <p:nvPicPr>
            <p:cNvPr id="114" name="Picture 113" descr="Icon&#10;&#10;Description automatically generated">
              <a:extLst>
                <a:ext uri="{FF2B5EF4-FFF2-40B4-BE49-F238E27FC236}">
                  <a16:creationId xmlns:a16="http://schemas.microsoft.com/office/drawing/2014/main" id="{97A009B0-7164-D59A-E0F7-F5F7A809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47449" y="1653793"/>
              <a:ext cx="185234" cy="395501"/>
            </a:xfrm>
            <a:prstGeom prst="rect">
              <a:avLst/>
            </a:prstGeom>
          </p:spPr>
        </p:pic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9B74895-D421-9C4E-41CB-168B0DC4644A}"/>
              </a:ext>
            </a:extLst>
          </p:cNvPr>
          <p:cNvSpPr/>
          <p:nvPr/>
        </p:nvSpPr>
        <p:spPr>
          <a:xfrm>
            <a:off x="4962293" y="6510238"/>
            <a:ext cx="61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Another time-delayed probe: Apolinario,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Milhano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, Salam, Salgado [1711.03105]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CB2DBB-C2C6-9A3D-65C0-2FAA7527D338}"/>
              </a:ext>
            </a:extLst>
          </p:cNvPr>
          <p:cNvGrpSpPr/>
          <p:nvPr/>
        </p:nvGrpSpPr>
        <p:grpSpPr>
          <a:xfrm>
            <a:off x="558313" y="3929556"/>
            <a:ext cx="3118361" cy="1537549"/>
            <a:chOff x="474165" y="1085155"/>
            <a:chExt cx="3118361" cy="15375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11CE3C-9F03-E798-D430-9AE43D963B9C}"/>
                </a:ext>
              </a:extLst>
            </p:cNvPr>
            <p:cNvSpPr/>
            <p:nvPr/>
          </p:nvSpPr>
          <p:spPr>
            <a:xfrm>
              <a:off x="1965914" y="2222594"/>
              <a:ext cx="16266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itchFamily="2" charset="0"/>
                </a:rPr>
                <a:t>time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BE76AAD-70B9-3A42-92D5-4216652F4A65}"/>
                </a:ext>
              </a:extLst>
            </p:cNvPr>
            <p:cNvCxnSpPr>
              <a:cxnSpLocks/>
            </p:cNvCxnSpPr>
            <p:nvPr/>
          </p:nvCxnSpPr>
          <p:spPr>
            <a:xfrm>
              <a:off x="852321" y="2275706"/>
              <a:ext cx="2276287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triangle" w="med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B9C61E6-D10C-FE82-4836-8779F5E525C1}"/>
                </a:ext>
              </a:extLst>
            </p:cNvPr>
            <p:cNvGrpSpPr/>
            <p:nvPr/>
          </p:nvGrpSpPr>
          <p:grpSpPr>
            <a:xfrm>
              <a:off x="474165" y="1362610"/>
              <a:ext cx="2495748" cy="644159"/>
              <a:chOff x="4067572" y="1544076"/>
              <a:chExt cx="2495748" cy="64415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4FF0C5-D5D6-798A-D400-1F8378C91EF4}"/>
                  </a:ext>
                </a:extLst>
              </p:cNvPr>
              <p:cNvGrpSpPr/>
              <p:nvPr/>
            </p:nvGrpSpPr>
            <p:grpSpPr>
              <a:xfrm>
                <a:off x="4401488" y="1544076"/>
                <a:ext cx="2161832" cy="588974"/>
                <a:chOff x="3775075" y="1077053"/>
                <a:chExt cx="1736912" cy="439394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AE3D977-69AA-5628-35D7-F6DEAC60F03A}"/>
                    </a:ext>
                  </a:extLst>
                </p:cNvPr>
                <p:cNvSpPr/>
                <p:nvPr/>
              </p:nvSpPr>
              <p:spPr>
                <a:xfrm>
                  <a:off x="3775075" y="1303146"/>
                  <a:ext cx="701675" cy="166631"/>
                </a:xfrm>
                <a:custGeom>
                  <a:avLst/>
                  <a:gdLst>
                    <a:gd name="connsiteX0" fmla="*/ 69850 w 828675"/>
                    <a:gd name="connsiteY0" fmla="*/ 190500 h 190500"/>
                    <a:gd name="connsiteX1" fmla="*/ 44450 w 828675"/>
                    <a:gd name="connsiteY1" fmla="*/ 180975 h 190500"/>
                    <a:gd name="connsiteX2" fmla="*/ 31750 w 828675"/>
                    <a:gd name="connsiteY2" fmla="*/ 161925 h 190500"/>
                    <a:gd name="connsiteX3" fmla="*/ 28575 w 828675"/>
                    <a:gd name="connsiteY3" fmla="*/ 152400 h 190500"/>
                    <a:gd name="connsiteX4" fmla="*/ 19050 w 828675"/>
                    <a:gd name="connsiteY4" fmla="*/ 142875 h 190500"/>
                    <a:gd name="connsiteX5" fmla="*/ 9525 w 828675"/>
                    <a:gd name="connsiteY5" fmla="*/ 114300 h 190500"/>
                    <a:gd name="connsiteX6" fmla="*/ 6350 w 828675"/>
                    <a:gd name="connsiteY6" fmla="*/ 104775 h 190500"/>
                    <a:gd name="connsiteX7" fmla="*/ 0 w 828675"/>
                    <a:gd name="connsiteY7" fmla="*/ 73025 h 190500"/>
                    <a:gd name="connsiteX8" fmla="*/ 3175 w 828675"/>
                    <a:gd name="connsiteY8" fmla="*/ 44450 h 190500"/>
                    <a:gd name="connsiteX9" fmla="*/ 6350 w 828675"/>
                    <a:gd name="connsiteY9" fmla="*/ 34925 h 190500"/>
                    <a:gd name="connsiteX10" fmla="*/ 25400 w 828675"/>
                    <a:gd name="connsiteY10" fmla="*/ 22225 h 190500"/>
                    <a:gd name="connsiteX11" fmla="*/ 34925 w 828675"/>
                    <a:gd name="connsiteY11" fmla="*/ 15875 h 190500"/>
                    <a:gd name="connsiteX12" fmla="*/ 79375 w 828675"/>
                    <a:gd name="connsiteY12" fmla="*/ 3175 h 190500"/>
                    <a:gd name="connsiteX13" fmla="*/ 92075 w 828675"/>
                    <a:gd name="connsiteY13" fmla="*/ 0 h 190500"/>
                    <a:gd name="connsiteX14" fmla="*/ 146050 w 828675"/>
                    <a:gd name="connsiteY14" fmla="*/ 3175 h 190500"/>
                    <a:gd name="connsiteX15" fmla="*/ 155575 w 828675"/>
                    <a:gd name="connsiteY15" fmla="*/ 6350 h 190500"/>
                    <a:gd name="connsiteX16" fmla="*/ 187325 w 828675"/>
                    <a:gd name="connsiteY16" fmla="*/ 15875 h 190500"/>
                    <a:gd name="connsiteX17" fmla="*/ 206375 w 828675"/>
                    <a:gd name="connsiteY17" fmla="*/ 25400 h 190500"/>
                    <a:gd name="connsiteX18" fmla="*/ 222250 w 828675"/>
                    <a:gd name="connsiteY18" fmla="*/ 44450 h 190500"/>
                    <a:gd name="connsiteX19" fmla="*/ 228600 w 828675"/>
                    <a:gd name="connsiteY19" fmla="*/ 63500 h 190500"/>
                    <a:gd name="connsiteX20" fmla="*/ 225425 w 828675"/>
                    <a:gd name="connsiteY20" fmla="*/ 136525 h 190500"/>
                    <a:gd name="connsiteX21" fmla="*/ 215900 w 828675"/>
                    <a:gd name="connsiteY21" fmla="*/ 155575 h 190500"/>
                    <a:gd name="connsiteX22" fmla="*/ 206375 w 828675"/>
                    <a:gd name="connsiteY22" fmla="*/ 158750 h 190500"/>
                    <a:gd name="connsiteX23" fmla="*/ 177800 w 828675"/>
                    <a:gd name="connsiteY23" fmla="*/ 174625 h 190500"/>
                    <a:gd name="connsiteX24" fmla="*/ 139700 w 828675"/>
                    <a:gd name="connsiteY24" fmla="*/ 161925 h 190500"/>
                    <a:gd name="connsiteX25" fmla="*/ 136525 w 828675"/>
                    <a:gd name="connsiteY25" fmla="*/ 152400 h 190500"/>
                    <a:gd name="connsiteX26" fmla="*/ 146050 w 828675"/>
                    <a:gd name="connsiteY26" fmla="*/ 101600 h 190500"/>
                    <a:gd name="connsiteX27" fmla="*/ 152400 w 828675"/>
                    <a:gd name="connsiteY27" fmla="*/ 82550 h 190500"/>
                    <a:gd name="connsiteX28" fmla="*/ 155575 w 828675"/>
                    <a:gd name="connsiteY28" fmla="*/ 73025 h 190500"/>
                    <a:gd name="connsiteX29" fmla="*/ 158750 w 828675"/>
                    <a:gd name="connsiteY29" fmla="*/ 63500 h 190500"/>
                    <a:gd name="connsiteX30" fmla="*/ 168275 w 828675"/>
                    <a:gd name="connsiteY30" fmla="*/ 57150 h 190500"/>
                    <a:gd name="connsiteX31" fmla="*/ 206375 w 828675"/>
                    <a:gd name="connsiteY31" fmla="*/ 25400 h 190500"/>
                    <a:gd name="connsiteX32" fmla="*/ 244475 w 828675"/>
                    <a:gd name="connsiteY32" fmla="*/ 12700 h 190500"/>
                    <a:gd name="connsiteX33" fmla="*/ 254000 w 828675"/>
                    <a:gd name="connsiteY33" fmla="*/ 9525 h 190500"/>
                    <a:gd name="connsiteX34" fmla="*/ 263525 w 828675"/>
                    <a:gd name="connsiteY34" fmla="*/ 6350 h 190500"/>
                    <a:gd name="connsiteX35" fmla="*/ 298450 w 828675"/>
                    <a:gd name="connsiteY35" fmla="*/ 3175 h 190500"/>
                    <a:gd name="connsiteX36" fmla="*/ 314325 w 828675"/>
                    <a:gd name="connsiteY36" fmla="*/ 6350 h 190500"/>
                    <a:gd name="connsiteX37" fmla="*/ 336550 w 828675"/>
                    <a:gd name="connsiteY37" fmla="*/ 9525 h 190500"/>
                    <a:gd name="connsiteX38" fmla="*/ 355600 w 828675"/>
                    <a:gd name="connsiteY38" fmla="*/ 15875 h 190500"/>
                    <a:gd name="connsiteX39" fmla="*/ 365125 w 828675"/>
                    <a:gd name="connsiteY39" fmla="*/ 25400 h 190500"/>
                    <a:gd name="connsiteX40" fmla="*/ 374650 w 828675"/>
                    <a:gd name="connsiteY40" fmla="*/ 31750 h 190500"/>
                    <a:gd name="connsiteX41" fmla="*/ 377825 w 828675"/>
                    <a:gd name="connsiteY41" fmla="*/ 41275 h 190500"/>
                    <a:gd name="connsiteX42" fmla="*/ 390525 w 828675"/>
                    <a:gd name="connsiteY42" fmla="*/ 60325 h 190500"/>
                    <a:gd name="connsiteX43" fmla="*/ 400050 w 828675"/>
                    <a:gd name="connsiteY43" fmla="*/ 79375 h 190500"/>
                    <a:gd name="connsiteX44" fmla="*/ 403225 w 828675"/>
                    <a:gd name="connsiteY44" fmla="*/ 88900 h 190500"/>
                    <a:gd name="connsiteX45" fmla="*/ 400050 w 828675"/>
                    <a:gd name="connsiteY45" fmla="*/ 120650 h 190500"/>
                    <a:gd name="connsiteX46" fmla="*/ 396875 w 828675"/>
                    <a:gd name="connsiteY46" fmla="*/ 139700 h 190500"/>
                    <a:gd name="connsiteX47" fmla="*/ 371475 w 828675"/>
                    <a:gd name="connsiteY47" fmla="*/ 171450 h 190500"/>
                    <a:gd name="connsiteX48" fmla="*/ 352425 w 828675"/>
                    <a:gd name="connsiteY48" fmla="*/ 174625 h 190500"/>
                    <a:gd name="connsiteX49" fmla="*/ 336550 w 828675"/>
                    <a:gd name="connsiteY49" fmla="*/ 161925 h 190500"/>
                    <a:gd name="connsiteX50" fmla="*/ 330200 w 828675"/>
                    <a:gd name="connsiteY50" fmla="*/ 142875 h 190500"/>
                    <a:gd name="connsiteX51" fmla="*/ 330200 w 828675"/>
                    <a:gd name="connsiteY51" fmla="*/ 88900 h 190500"/>
                    <a:gd name="connsiteX52" fmla="*/ 336550 w 828675"/>
                    <a:gd name="connsiteY52" fmla="*/ 60325 h 190500"/>
                    <a:gd name="connsiteX53" fmla="*/ 365125 w 828675"/>
                    <a:gd name="connsiteY53" fmla="*/ 38100 h 190500"/>
                    <a:gd name="connsiteX54" fmla="*/ 393700 w 828675"/>
                    <a:gd name="connsiteY54" fmla="*/ 28575 h 190500"/>
                    <a:gd name="connsiteX55" fmla="*/ 403225 w 828675"/>
                    <a:gd name="connsiteY55" fmla="*/ 25400 h 190500"/>
                    <a:gd name="connsiteX56" fmla="*/ 431800 w 828675"/>
                    <a:gd name="connsiteY56" fmla="*/ 19050 h 190500"/>
                    <a:gd name="connsiteX57" fmla="*/ 457200 w 828675"/>
                    <a:gd name="connsiteY57" fmla="*/ 12700 h 190500"/>
                    <a:gd name="connsiteX58" fmla="*/ 508000 w 828675"/>
                    <a:gd name="connsiteY58" fmla="*/ 15875 h 190500"/>
                    <a:gd name="connsiteX59" fmla="*/ 520700 w 828675"/>
                    <a:gd name="connsiteY59" fmla="*/ 19050 h 190500"/>
                    <a:gd name="connsiteX60" fmla="*/ 530225 w 828675"/>
                    <a:gd name="connsiteY60" fmla="*/ 25400 h 190500"/>
                    <a:gd name="connsiteX61" fmla="*/ 536575 w 828675"/>
                    <a:gd name="connsiteY61" fmla="*/ 34925 h 190500"/>
                    <a:gd name="connsiteX62" fmla="*/ 546100 w 828675"/>
                    <a:gd name="connsiteY62" fmla="*/ 44450 h 190500"/>
                    <a:gd name="connsiteX63" fmla="*/ 549275 w 828675"/>
                    <a:gd name="connsiteY63" fmla="*/ 53975 h 190500"/>
                    <a:gd name="connsiteX64" fmla="*/ 571500 w 828675"/>
                    <a:gd name="connsiteY64" fmla="*/ 82550 h 190500"/>
                    <a:gd name="connsiteX65" fmla="*/ 581025 w 828675"/>
                    <a:gd name="connsiteY65" fmla="*/ 111125 h 190500"/>
                    <a:gd name="connsiteX66" fmla="*/ 584200 w 828675"/>
                    <a:gd name="connsiteY66" fmla="*/ 120650 h 190500"/>
                    <a:gd name="connsiteX67" fmla="*/ 587375 w 828675"/>
                    <a:gd name="connsiteY67" fmla="*/ 130175 h 190500"/>
                    <a:gd name="connsiteX68" fmla="*/ 584200 w 828675"/>
                    <a:gd name="connsiteY68" fmla="*/ 139700 h 190500"/>
                    <a:gd name="connsiteX69" fmla="*/ 581025 w 828675"/>
                    <a:gd name="connsiteY69" fmla="*/ 161925 h 190500"/>
                    <a:gd name="connsiteX70" fmla="*/ 574675 w 828675"/>
                    <a:gd name="connsiteY70" fmla="*/ 171450 h 190500"/>
                    <a:gd name="connsiteX71" fmla="*/ 539750 w 828675"/>
                    <a:gd name="connsiteY71" fmla="*/ 168275 h 190500"/>
                    <a:gd name="connsiteX72" fmla="*/ 530225 w 828675"/>
                    <a:gd name="connsiteY72" fmla="*/ 165100 h 190500"/>
                    <a:gd name="connsiteX73" fmla="*/ 523875 w 828675"/>
                    <a:gd name="connsiteY73" fmla="*/ 146050 h 190500"/>
                    <a:gd name="connsiteX74" fmla="*/ 520700 w 828675"/>
                    <a:gd name="connsiteY74" fmla="*/ 136525 h 190500"/>
                    <a:gd name="connsiteX75" fmla="*/ 517525 w 828675"/>
                    <a:gd name="connsiteY75" fmla="*/ 127000 h 190500"/>
                    <a:gd name="connsiteX76" fmla="*/ 527050 w 828675"/>
                    <a:gd name="connsiteY76" fmla="*/ 53975 h 190500"/>
                    <a:gd name="connsiteX77" fmla="*/ 533400 w 828675"/>
                    <a:gd name="connsiteY77" fmla="*/ 44450 h 190500"/>
                    <a:gd name="connsiteX78" fmla="*/ 552450 w 828675"/>
                    <a:gd name="connsiteY78" fmla="*/ 28575 h 190500"/>
                    <a:gd name="connsiteX79" fmla="*/ 571500 w 828675"/>
                    <a:gd name="connsiteY79" fmla="*/ 22225 h 190500"/>
                    <a:gd name="connsiteX80" fmla="*/ 581025 w 828675"/>
                    <a:gd name="connsiteY80" fmla="*/ 19050 h 190500"/>
                    <a:gd name="connsiteX81" fmla="*/ 600075 w 828675"/>
                    <a:gd name="connsiteY81" fmla="*/ 9525 h 190500"/>
                    <a:gd name="connsiteX82" fmla="*/ 622300 w 828675"/>
                    <a:gd name="connsiteY82" fmla="*/ 0 h 190500"/>
                    <a:gd name="connsiteX83" fmla="*/ 673100 w 828675"/>
                    <a:gd name="connsiteY83" fmla="*/ 6350 h 190500"/>
                    <a:gd name="connsiteX84" fmla="*/ 701675 w 828675"/>
                    <a:gd name="connsiteY84" fmla="*/ 19050 h 190500"/>
                    <a:gd name="connsiteX85" fmla="*/ 717550 w 828675"/>
                    <a:gd name="connsiteY85" fmla="*/ 38100 h 190500"/>
                    <a:gd name="connsiteX86" fmla="*/ 727075 w 828675"/>
                    <a:gd name="connsiteY86" fmla="*/ 44450 h 190500"/>
                    <a:gd name="connsiteX87" fmla="*/ 730250 w 828675"/>
                    <a:gd name="connsiteY87" fmla="*/ 53975 h 190500"/>
                    <a:gd name="connsiteX88" fmla="*/ 736600 w 828675"/>
                    <a:gd name="connsiteY88" fmla="*/ 63500 h 190500"/>
                    <a:gd name="connsiteX89" fmla="*/ 742950 w 828675"/>
                    <a:gd name="connsiteY89" fmla="*/ 82550 h 190500"/>
                    <a:gd name="connsiteX90" fmla="*/ 746125 w 828675"/>
                    <a:gd name="connsiteY90" fmla="*/ 92075 h 190500"/>
                    <a:gd name="connsiteX91" fmla="*/ 749300 w 828675"/>
                    <a:gd name="connsiteY91" fmla="*/ 101600 h 190500"/>
                    <a:gd name="connsiteX92" fmla="*/ 746125 w 828675"/>
                    <a:gd name="connsiteY92" fmla="*/ 152400 h 190500"/>
                    <a:gd name="connsiteX93" fmla="*/ 739775 w 828675"/>
                    <a:gd name="connsiteY93" fmla="*/ 174625 h 190500"/>
                    <a:gd name="connsiteX94" fmla="*/ 730250 w 828675"/>
                    <a:gd name="connsiteY94" fmla="*/ 177800 h 190500"/>
                    <a:gd name="connsiteX95" fmla="*/ 711200 w 828675"/>
                    <a:gd name="connsiteY95" fmla="*/ 174625 h 190500"/>
                    <a:gd name="connsiteX96" fmla="*/ 701675 w 828675"/>
                    <a:gd name="connsiteY96" fmla="*/ 171450 h 190500"/>
                    <a:gd name="connsiteX97" fmla="*/ 688975 w 828675"/>
                    <a:gd name="connsiteY97" fmla="*/ 152400 h 190500"/>
                    <a:gd name="connsiteX98" fmla="*/ 679450 w 828675"/>
                    <a:gd name="connsiteY98" fmla="*/ 133350 h 190500"/>
                    <a:gd name="connsiteX99" fmla="*/ 676275 w 828675"/>
                    <a:gd name="connsiteY99" fmla="*/ 107950 h 190500"/>
                    <a:gd name="connsiteX100" fmla="*/ 682625 w 828675"/>
                    <a:gd name="connsiteY100" fmla="*/ 76200 h 190500"/>
                    <a:gd name="connsiteX101" fmla="*/ 688975 w 828675"/>
                    <a:gd name="connsiteY101" fmla="*/ 57150 h 190500"/>
                    <a:gd name="connsiteX102" fmla="*/ 717550 w 828675"/>
                    <a:gd name="connsiteY102" fmla="*/ 44450 h 190500"/>
                    <a:gd name="connsiteX103" fmla="*/ 727075 w 828675"/>
                    <a:gd name="connsiteY103" fmla="*/ 41275 h 190500"/>
                    <a:gd name="connsiteX104" fmla="*/ 746125 w 828675"/>
                    <a:gd name="connsiteY104" fmla="*/ 31750 h 190500"/>
                    <a:gd name="connsiteX105" fmla="*/ 755650 w 828675"/>
                    <a:gd name="connsiteY105" fmla="*/ 25400 h 190500"/>
                    <a:gd name="connsiteX106" fmla="*/ 828675 w 828675"/>
                    <a:gd name="connsiteY106" fmla="*/ 1905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828675" h="190500">
                      <a:moveTo>
                        <a:pt x="69850" y="190500"/>
                      </a:moveTo>
                      <a:cubicBezTo>
                        <a:pt x="60244" y="188579"/>
                        <a:pt x="51387" y="188903"/>
                        <a:pt x="44450" y="180975"/>
                      </a:cubicBezTo>
                      <a:cubicBezTo>
                        <a:pt x="39424" y="175232"/>
                        <a:pt x="34163" y="169165"/>
                        <a:pt x="31750" y="161925"/>
                      </a:cubicBezTo>
                      <a:cubicBezTo>
                        <a:pt x="30692" y="158750"/>
                        <a:pt x="30431" y="155185"/>
                        <a:pt x="28575" y="152400"/>
                      </a:cubicBezTo>
                      <a:cubicBezTo>
                        <a:pt x="26084" y="148664"/>
                        <a:pt x="22225" y="146050"/>
                        <a:pt x="19050" y="142875"/>
                      </a:cubicBezTo>
                      <a:lnTo>
                        <a:pt x="9525" y="114300"/>
                      </a:lnTo>
                      <a:cubicBezTo>
                        <a:pt x="8467" y="111125"/>
                        <a:pt x="7162" y="108022"/>
                        <a:pt x="6350" y="104775"/>
                      </a:cubicBezTo>
                      <a:cubicBezTo>
                        <a:pt x="1614" y="85830"/>
                        <a:pt x="3892" y="96379"/>
                        <a:pt x="0" y="73025"/>
                      </a:cubicBezTo>
                      <a:cubicBezTo>
                        <a:pt x="1058" y="63500"/>
                        <a:pt x="1599" y="53903"/>
                        <a:pt x="3175" y="44450"/>
                      </a:cubicBezTo>
                      <a:cubicBezTo>
                        <a:pt x="3725" y="41149"/>
                        <a:pt x="3983" y="37292"/>
                        <a:pt x="6350" y="34925"/>
                      </a:cubicBezTo>
                      <a:cubicBezTo>
                        <a:pt x="11746" y="29529"/>
                        <a:pt x="19050" y="26458"/>
                        <a:pt x="25400" y="22225"/>
                      </a:cubicBezTo>
                      <a:cubicBezTo>
                        <a:pt x="28575" y="20108"/>
                        <a:pt x="31305" y="17082"/>
                        <a:pt x="34925" y="15875"/>
                      </a:cubicBezTo>
                      <a:cubicBezTo>
                        <a:pt x="62254" y="6765"/>
                        <a:pt x="47481" y="11148"/>
                        <a:pt x="79375" y="3175"/>
                      </a:cubicBezTo>
                      <a:lnTo>
                        <a:pt x="92075" y="0"/>
                      </a:lnTo>
                      <a:cubicBezTo>
                        <a:pt x="110067" y="1058"/>
                        <a:pt x="128117" y="1382"/>
                        <a:pt x="146050" y="3175"/>
                      </a:cubicBezTo>
                      <a:cubicBezTo>
                        <a:pt x="149380" y="3508"/>
                        <a:pt x="152357" y="5431"/>
                        <a:pt x="155575" y="6350"/>
                      </a:cubicBezTo>
                      <a:cubicBezTo>
                        <a:pt x="163340" y="8569"/>
                        <a:pt x="181666" y="12102"/>
                        <a:pt x="187325" y="15875"/>
                      </a:cubicBezTo>
                      <a:cubicBezTo>
                        <a:pt x="199635" y="24081"/>
                        <a:pt x="193230" y="21018"/>
                        <a:pt x="206375" y="25400"/>
                      </a:cubicBezTo>
                      <a:cubicBezTo>
                        <a:pt x="212357" y="31382"/>
                        <a:pt x="218714" y="36493"/>
                        <a:pt x="222250" y="44450"/>
                      </a:cubicBezTo>
                      <a:cubicBezTo>
                        <a:pt x="224968" y="50567"/>
                        <a:pt x="228600" y="63500"/>
                        <a:pt x="228600" y="63500"/>
                      </a:cubicBezTo>
                      <a:cubicBezTo>
                        <a:pt x="227542" y="87842"/>
                        <a:pt x="227294" y="112232"/>
                        <a:pt x="225425" y="136525"/>
                      </a:cubicBezTo>
                      <a:cubicBezTo>
                        <a:pt x="225048" y="141428"/>
                        <a:pt x="219541" y="152663"/>
                        <a:pt x="215900" y="155575"/>
                      </a:cubicBezTo>
                      <a:cubicBezTo>
                        <a:pt x="213287" y="157666"/>
                        <a:pt x="209301" y="157125"/>
                        <a:pt x="206375" y="158750"/>
                      </a:cubicBezTo>
                      <a:cubicBezTo>
                        <a:pt x="173623" y="176946"/>
                        <a:pt x="199353" y="167441"/>
                        <a:pt x="177800" y="174625"/>
                      </a:cubicBezTo>
                      <a:cubicBezTo>
                        <a:pt x="151238" y="171969"/>
                        <a:pt x="148726" y="179977"/>
                        <a:pt x="139700" y="161925"/>
                      </a:cubicBezTo>
                      <a:cubicBezTo>
                        <a:pt x="138203" y="158932"/>
                        <a:pt x="137583" y="155575"/>
                        <a:pt x="136525" y="152400"/>
                      </a:cubicBezTo>
                      <a:cubicBezTo>
                        <a:pt x="138947" y="137868"/>
                        <a:pt x="141327" y="117344"/>
                        <a:pt x="146050" y="101600"/>
                      </a:cubicBezTo>
                      <a:cubicBezTo>
                        <a:pt x="147973" y="95189"/>
                        <a:pt x="150283" y="88900"/>
                        <a:pt x="152400" y="82550"/>
                      </a:cubicBezTo>
                      <a:lnTo>
                        <a:pt x="155575" y="73025"/>
                      </a:lnTo>
                      <a:cubicBezTo>
                        <a:pt x="156633" y="69850"/>
                        <a:pt x="155965" y="65356"/>
                        <a:pt x="158750" y="63500"/>
                      </a:cubicBezTo>
                      <a:cubicBezTo>
                        <a:pt x="161925" y="61383"/>
                        <a:pt x="165423" y="59685"/>
                        <a:pt x="168275" y="57150"/>
                      </a:cubicBezTo>
                      <a:cubicBezTo>
                        <a:pt x="178886" y="47718"/>
                        <a:pt x="191611" y="30321"/>
                        <a:pt x="206375" y="25400"/>
                      </a:cubicBezTo>
                      <a:lnTo>
                        <a:pt x="244475" y="12700"/>
                      </a:lnTo>
                      <a:lnTo>
                        <a:pt x="254000" y="9525"/>
                      </a:lnTo>
                      <a:cubicBezTo>
                        <a:pt x="257175" y="8467"/>
                        <a:pt x="260192" y="6653"/>
                        <a:pt x="263525" y="6350"/>
                      </a:cubicBezTo>
                      <a:lnTo>
                        <a:pt x="298450" y="3175"/>
                      </a:lnTo>
                      <a:cubicBezTo>
                        <a:pt x="303742" y="4233"/>
                        <a:pt x="309002" y="5463"/>
                        <a:pt x="314325" y="6350"/>
                      </a:cubicBezTo>
                      <a:cubicBezTo>
                        <a:pt x="321707" y="7580"/>
                        <a:pt x="329258" y="7842"/>
                        <a:pt x="336550" y="9525"/>
                      </a:cubicBezTo>
                      <a:cubicBezTo>
                        <a:pt x="343072" y="11030"/>
                        <a:pt x="355600" y="15875"/>
                        <a:pt x="355600" y="15875"/>
                      </a:cubicBezTo>
                      <a:cubicBezTo>
                        <a:pt x="358775" y="19050"/>
                        <a:pt x="361676" y="22525"/>
                        <a:pt x="365125" y="25400"/>
                      </a:cubicBezTo>
                      <a:cubicBezTo>
                        <a:pt x="368056" y="27843"/>
                        <a:pt x="372266" y="28770"/>
                        <a:pt x="374650" y="31750"/>
                      </a:cubicBezTo>
                      <a:cubicBezTo>
                        <a:pt x="376741" y="34363"/>
                        <a:pt x="376200" y="38349"/>
                        <a:pt x="377825" y="41275"/>
                      </a:cubicBezTo>
                      <a:cubicBezTo>
                        <a:pt x="381531" y="47946"/>
                        <a:pt x="388112" y="53085"/>
                        <a:pt x="390525" y="60325"/>
                      </a:cubicBezTo>
                      <a:cubicBezTo>
                        <a:pt x="398505" y="84266"/>
                        <a:pt x="387740" y="54756"/>
                        <a:pt x="400050" y="79375"/>
                      </a:cubicBezTo>
                      <a:cubicBezTo>
                        <a:pt x="401547" y="82368"/>
                        <a:pt x="402167" y="85725"/>
                        <a:pt x="403225" y="88900"/>
                      </a:cubicBezTo>
                      <a:cubicBezTo>
                        <a:pt x="402167" y="99483"/>
                        <a:pt x="401369" y="110096"/>
                        <a:pt x="400050" y="120650"/>
                      </a:cubicBezTo>
                      <a:cubicBezTo>
                        <a:pt x="399252" y="127038"/>
                        <a:pt x="398436" y="133455"/>
                        <a:pt x="396875" y="139700"/>
                      </a:cubicBezTo>
                      <a:cubicBezTo>
                        <a:pt x="393214" y="154343"/>
                        <a:pt x="390277" y="168316"/>
                        <a:pt x="371475" y="171450"/>
                      </a:cubicBezTo>
                      <a:lnTo>
                        <a:pt x="352425" y="174625"/>
                      </a:lnTo>
                      <a:cubicBezTo>
                        <a:pt x="342096" y="171182"/>
                        <a:pt x="341545" y="173164"/>
                        <a:pt x="336550" y="161925"/>
                      </a:cubicBezTo>
                      <a:cubicBezTo>
                        <a:pt x="333832" y="155808"/>
                        <a:pt x="330200" y="142875"/>
                        <a:pt x="330200" y="142875"/>
                      </a:cubicBezTo>
                      <a:cubicBezTo>
                        <a:pt x="325996" y="113449"/>
                        <a:pt x="325605" y="123366"/>
                        <a:pt x="330200" y="88900"/>
                      </a:cubicBezTo>
                      <a:cubicBezTo>
                        <a:pt x="330308" y="88087"/>
                        <a:pt x="335238" y="62621"/>
                        <a:pt x="336550" y="60325"/>
                      </a:cubicBezTo>
                      <a:cubicBezTo>
                        <a:pt x="340417" y="53557"/>
                        <a:pt x="361127" y="39433"/>
                        <a:pt x="365125" y="38100"/>
                      </a:cubicBezTo>
                      <a:lnTo>
                        <a:pt x="393700" y="28575"/>
                      </a:lnTo>
                      <a:cubicBezTo>
                        <a:pt x="396875" y="27517"/>
                        <a:pt x="399978" y="26212"/>
                        <a:pt x="403225" y="25400"/>
                      </a:cubicBezTo>
                      <a:cubicBezTo>
                        <a:pt x="447235" y="14398"/>
                        <a:pt x="379400" y="31142"/>
                        <a:pt x="431800" y="19050"/>
                      </a:cubicBezTo>
                      <a:cubicBezTo>
                        <a:pt x="440304" y="17088"/>
                        <a:pt x="457200" y="12700"/>
                        <a:pt x="457200" y="12700"/>
                      </a:cubicBezTo>
                      <a:cubicBezTo>
                        <a:pt x="474133" y="13758"/>
                        <a:pt x="491118" y="14187"/>
                        <a:pt x="508000" y="15875"/>
                      </a:cubicBezTo>
                      <a:cubicBezTo>
                        <a:pt x="512342" y="16309"/>
                        <a:pt x="516689" y="17331"/>
                        <a:pt x="520700" y="19050"/>
                      </a:cubicBezTo>
                      <a:cubicBezTo>
                        <a:pt x="524207" y="20553"/>
                        <a:pt x="527050" y="23283"/>
                        <a:pt x="530225" y="25400"/>
                      </a:cubicBezTo>
                      <a:cubicBezTo>
                        <a:pt x="532342" y="28575"/>
                        <a:pt x="534132" y="31994"/>
                        <a:pt x="536575" y="34925"/>
                      </a:cubicBezTo>
                      <a:cubicBezTo>
                        <a:pt x="539450" y="38374"/>
                        <a:pt x="543609" y="40714"/>
                        <a:pt x="546100" y="44450"/>
                      </a:cubicBezTo>
                      <a:cubicBezTo>
                        <a:pt x="547956" y="47235"/>
                        <a:pt x="547419" y="51190"/>
                        <a:pt x="549275" y="53975"/>
                      </a:cubicBezTo>
                      <a:cubicBezTo>
                        <a:pt x="560233" y="70412"/>
                        <a:pt x="563046" y="57188"/>
                        <a:pt x="571500" y="82550"/>
                      </a:cubicBezTo>
                      <a:lnTo>
                        <a:pt x="581025" y="111125"/>
                      </a:lnTo>
                      <a:lnTo>
                        <a:pt x="584200" y="120650"/>
                      </a:lnTo>
                      <a:lnTo>
                        <a:pt x="587375" y="130175"/>
                      </a:lnTo>
                      <a:cubicBezTo>
                        <a:pt x="586317" y="133350"/>
                        <a:pt x="584856" y="136418"/>
                        <a:pt x="584200" y="139700"/>
                      </a:cubicBezTo>
                      <a:cubicBezTo>
                        <a:pt x="582732" y="147038"/>
                        <a:pt x="583175" y="154757"/>
                        <a:pt x="581025" y="161925"/>
                      </a:cubicBezTo>
                      <a:cubicBezTo>
                        <a:pt x="579929" y="165580"/>
                        <a:pt x="576792" y="168275"/>
                        <a:pt x="574675" y="171450"/>
                      </a:cubicBezTo>
                      <a:cubicBezTo>
                        <a:pt x="563033" y="170392"/>
                        <a:pt x="551322" y="169928"/>
                        <a:pt x="539750" y="168275"/>
                      </a:cubicBezTo>
                      <a:cubicBezTo>
                        <a:pt x="536437" y="167802"/>
                        <a:pt x="532170" y="167823"/>
                        <a:pt x="530225" y="165100"/>
                      </a:cubicBezTo>
                      <a:cubicBezTo>
                        <a:pt x="526334" y="159653"/>
                        <a:pt x="525992" y="152400"/>
                        <a:pt x="523875" y="146050"/>
                      </a:cubicBezTo>
                      <a:lnTo>
                        <a:pt x="520700" y="136525"/>
                      </a:lnTo>
                      <a:lnTo>
                        <a:pt x="517525" y="127000"/>
                      </a:lnTo>
                      <a:cubicBezTo>
                        <a:pt x="517953" y="119718"/>
                        <a:pt x="516167" y="70300"/>
                        <a:pt x="527050" y="53975"/>
                      </a:cubicBezTo>
                      <a:cubicBezTo>
                        <a:pt x="529167" y="50800"/>
                        <a:pt x="530957" y="47381"/>
                        <a:pt x="533400" y="44450"/>
                      </a:cubicBezTo>
                      <a:cubicBezTo>
                        <a:pt x="537798" y="39172"/>
                        <a:pt x="545839" y="31513"/>
                        <a:pt x="552450" y="28575"/>
                      </a:cubicBezTo>
                      <a:cubicBezTo>
                        <a:pt x="558567" y="25857"/>
                        <a:pt x="565150" y="24342"/>
                        <a:pt x="571500" y="22225"/>
                      </a:cubicBezTo>
                      <a:cubicBezTo>
                        <a:pt x="574675" y="21167"/>
                        <a:pt x="578240" y="20906"/>
                        <a:pt x="581025" y="19050"/>
                      </a:cubicBezTo>
                      <a:cubicBezTo>
                        <a:pt x="608322" y="852"/>
                        <a:pt x="573785" y="22670"/>
                        <a:pt x="600075" y="9525"/>
                      </a:cubicBezTo>
                      <a:cubicBezTo>
                        <a:pt x="622001" y="-1438"/>
                        <a:pt x="595869" y="6608"/>
                        <a:pt x="622300" y="0"/>
                      </a:cubicBezTo>
                      <a:cubicBezTo>
                        <a:pt x="647857" y="2130"/>
                        <a:pt x="653820" y="566"/>
                        <a:pt x="673100" y="6350"/>
                      </a:cubicBezTo>
                      <a:cubicBezTo>
                        <a:pt x="686079" y="10244"/>
                        <a:pt x="692105" y="11075"/>
                        <a:pt x="701675" y="19050"/>
                      </a:cubicBezTo>
                      <a:cubicBezTo>
                        <a:pt x="732883" y="45057"/>
                        <a:pt x="692575" y="13125"/>
                        <a:pt x="717550" y="38100"/>
                      </a:cubicBezTo>
                      <a:cubicBezTo>
                        <a:pt x="720248" y="40798"/>
                        <a:pt x="723900" y="42333"/>
                        <a:pt x="727075" y="44450"/>
                      </a:cubicBezTo>
                      <a:cubicBezTo>
                        <a:pt x="728133" y="47625"/>
                        <a:pt x="728753" y="50982"/>
                        <a:pt x="730250" y="53975"/>
                      </a:cubicBezTo>
                      <a:cubicBezTo>
                        <a:pt x="731957" y="57388"/>
                        <a:pt x="735050" y="60013"/>
                        <a:pt x="736600" y="63500"/>
                      </a:cubicBezTo>
                      <a:cubicBezTo>
                        <a:pt x="739318" y="69617"/>
                        <a:pt x="740833" y="76200"/>
                        <a:pt x="742950" y="82550"/>
                      </a:cubicBezTo>
                      <a:lnTo>
                        <a:pt x="746125" y="92075"/>
                      </a:lnTo>
                      <a:lnTo>
                        <a:pt x="749300" y="101600"/>
                      </a:lnTo>
                      <a:cubicBezTo>
                        <a:pt x="748242" y="118533"/>
                        <a:pt x="747813" y="135518"/>
                        <a:pt x="746125" y="152400"/>
                      </a:cubicBezTo>
                      <a:cubicBezTo>
                        <a:pt x="746116" y="152492"/>
                        <a:pt x="741279" y="173121"/>
                        <a:pt x="739775" y="174625"/>
                      </a:cubicBezTo>
                      <a:cubicBezTo>
                        <a:pt x="737408" y="176992"/>
                        <a:pt x="733425" y="176742"/>
                        <a:pt x="730250" y="177800"/>
                      </a:cubicBezTo>
                      <a:cubicBezTo>
                        <a:pt x="723900" y="176742"/>
                        <a:pt x="717484" y="176022"/>
                        <a:pt x="711200" y="174625"/>
                      </a:cubicBezTo>
                      <a:cubicBezTo>
                        <a:pt x="707933" y="173899"/>
                        <a:pt x="704042" y="173817"/>
                        <a:pt x="701675" y="171450"/>
                      </a:cubicBezTo>
                      <a:cubicBezTo>
                        <a:pt x="696279" y="166054"/>
                        <a:pt x="693208" y="158750"/>
                        <a:pt x="688975" y="152400"/>
                      </a:cubicBezTo>
                      <a:cubicBezTo>
                        <a:pt x="680769" y="140090"/>
                        <a:pt x="683832" y="146495"/>
                        <a:pt x="679450" y="133350"/>
                      </a:cubicBezTo>
                      <a:cubicBezTo>
                        <a:pt x="678392" y="124883"/>
                        <a:pt x="676275" y="116483"/>
                        <a:pt x="676275" y="107950"/>
                      </a:cubicBezTo>
                      <a:cubicBezTo>
                        <a:pt x="676275" y="102229"/>
                        <a:pt x="680527" y="83193"/>
                        <a:pt x="682625" y="76200"/>
                      </a:cubicBezTo>
                      <a:cubicBezTo>
                        <a:pt x="684548" y="69789"/>
                        <a:pt x="683406" y="60863"/>
                        <a:pt x="688975" y="57150"/>
                      </a:cubicBezTo>
                      <a:cubicBezTo>
                        <a:pt x="704069" y="47087"/>
                        <a:pt x="694880" y="52007"/>
                        <a:pt x="717550" y="44450"/>
                      </a:cubicBezTo>
                      <a:cubicBezTo>
                        <a:pt x="720725" y="43392"/>
                        <a:pt x="724290" y="43131"/>
                        <a:pt x="727075" y="41275"/>
                      </a:cubicBezTo>
                      <a:cubicBezTo>
                        <a:pt x="754372" y="23077"/>
                        <a:pt x="719835" y="44895"/>
                        <a:pt x="746125" y="31750"/>
                      </a:cubicBezTo>
                      <a:cubicBezTo>
                        <a:pt x="749538" y="30043"/>
                        <a:pt x="752003" y="26522"/>
                        <a:pt x="755650" y="25400"/>
                      </a:cubicBezTo>
                      <a:cubicBezTo>
                        <a:pt x="785057" y="16352"/>
                        <a:pt x="796792" y="19050"/>
                        <a:pt x="828675" y="1905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D10316A-119F-4FC2-FAC6-FCDD851D9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76750" y="1077053"/>
                  <a:ext cx="1035237" cy="2387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2F579FD-EAB1-E69E-CB17-A2B1D55DA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750" y="1311406"/>
                  <a:ext cx="1035237" cy="2050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B7F40B-86C9-FD7E-8B14-FB396654DEE3}"/>
                  </a:ext>
                </a:extLst>
              </p:cNvPr>
              <p:cNvSpPr/>
              <p:nvPr/>
            </p:nvSpPr>
            <p:spPr>
              <a:xfrm>
                <a:off x="4067572" y="1665015"/>
                <a:ext cx="783213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3DA74E0-9BFC-84E8-8D2B-BA4F110EBCBE}"/>
                </a:ext>
              </a:extLst>
            </p:cNvPr>
            <p:cNvSpPr/>
            <p:nvPr/>
          </p:nvSpPr>
          <p:spPr>
            <a:xfrm>
              <a:off x="1394011" y="1085155"/>
              <a:ext cx="1405606" cy="117614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29B8FF-0CA9-A76D-F054-0A8834AE6ADA}"/>
              </a:ext>
            </a:extLst>
          </p:cNvPr>
          <p:cNvGrpSpPr/>
          <p:nvPr/>
        </p:nvGrpSpPr>
        <p:grpSpPr>
          <a:xfrm>
            <a:off x="5660278" y="3934407"/>
            <a:ext cx="3096141" cy="1532698"/>
            <a:chOff x="8055253" y="1113866"/>
            <a:chExt cx="3096141" cy="1532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9806EE1-F881-9109-6992-DB79F7620E38}"/>
                </a:ext>
              </a:extLst>
            </p:cNvPr>
            <p:cNvGrpSpPr/>
            <p:nvPr/>
          </p:nvGrpSpPr>
          <p:grpSpPr>
            <a:xfrm>
              <a:off x="8586907" y="1583374"/>
              <a:ext cx="1618329" cy="523220"/>
              <a:chOff x="9365587" y="457829"/>
              <a:chExt cx="1618329" cy="523220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2220CDB4-91C8-E23C-1EEB-902BC414792E}"/>
                  </a:ext>
                </a:extLst>
              </p:cNvPr>
              <p:cNvSpPr/>
              <p:nvPr/>
            </p:nvSpPr>
            <p:spPr>
              <a:xfrm>
                <a:off x="10110583" y="567566"/>
                <a:ext cx="873333" cy="223356"/>
              </a:xfrm>
              <a:custGeom>
                <a:avLst/>
                <a:gdLst>
                  <a:gd name="connsiteX0" fmla="*/ 69850 w 828675"/>
                  <a:gd name="connsiteY0" fmla="*/ 190500 h 190500"/>
                  <a:gd name="connsiteX1" fmla="*/ 44450 w 828675"/>
                  <a:gd name="connsiteY1" fmla="*/ 180975 h 190500"/>
                  <a:gd name="connsiteX2" fmla="*/ 31750 w 828675"/>
                  <a:gd name="connsiteY2" fmla="*/ 161925 h 190500"/>
                  <a:gd name="connsiteX3" fmla="*/ 28575 w 828675"/>
                  <a:gd name="connsiteY3" fmla="*/ 152400 h 190500"/>
                  <a:gd name="connsiteX4" fmla="*/ 19050 w 828675"/>
                  <a:gd name="connsiteY4" fmla="*/ 142875 h 190500"/>
                  <a:gd name="connsiteX5" fmla="*/ 9525 w 828675"/>
                  <a:gd name="connsiteY5" fmla="*/ 114300 h 190500"/>
                  <a:gd name="connsiteX6" fmla="*/ 6350 w 828675"/>
                  <a:gd name="connsiteY6" fmla="*/ 104775 h 190500"/>
                  <a:gd name="connsiteX7" fmla="*/ 0 w 828675"/>
                  <a:gd name="connsiteY7" fmla="*/ 73025 h 190500"/>
                  <a:gd name="connsiteX8" fmla="*/ 3175 w 828675"/>
                  <a:gd name="connsiteY8" fmla="*/ 44450 h 190500"/>
                  <a:gd name="connsiteX9" fmla="*/ 6350 w 828675"/>
                  <a:gd name="connsiteY9" fmla="*/ 34925 h 190500"/>
                  <a:gd name="connsiteX10" fmla="*/ 25400 w 828675"/>
                  <a:gd name="connsiteY10" fmla="*/ 22225 h 190500"/>
                  <a:gd name="connsiteX11" fmla="*/ 34925 w 828675"/>
                  <a:gd name="connsiteY11" fmla="*/ 15875 h 190500"/>
                  <a:gd name="connsiteX12" fmla="*/ 79375 w 828675"/>
                  <a:gd name="connsiteY12" fmla="*/ 3175 h 190500"/>
                  <a:gd name="connsiteX13" fmla="*/ 92075 w 828675"/>
                  <a:gd name="connsiteY13" fmla="*/ 0 h 190500"/>
                  <a:gd name="connsiteX14" fmla="*/ 146050 w 828675"/>
                  <a:gd name="connsiteY14" fmla="*/ 3175 h 190500"/>
                  <a:gd name="connsiteX15" fmla="*/ 155575 w 828675"/>
                  <a:gd name="connsiteY15" fmla="*/ 6350 h 190500"/>
                  <a:gd name="connsiteX16" fmla="*/ 187325 w 828675"/>
                  <a:gd name="connsiteY16" fmla="*/ 15875 h 190500"/>
                  <a:gd name="connsiteX17" fmla="*/ 206375 w 828675"/>
                  <a:gd name="connsiteY17" fmla="*/ 25400 h 190500"/>
                  <a:gd name="connsiteX18" fmla="*/ 222250 w 828675"/>
                  <a:gd name="connsiteY18" fmla="*/ 44450 h 190500"/>
                  <a:gd name="connsiteX19" fmla="*/ 228600 w 828675"/>
                  <a:gd name="connsiteY19" fmla="*/ 63500 h 190500"/>
                  <a:gd name="connsiteX20" fmla="*/ 225425 w 828675"/>
                  <a:gd name="connsiteY20" fmla="*/ 136525 h 190500"/>
                  <a:gd name="connsiteX21" fmla="*/ 215900 w 828675"/>
                  <a:gd name="connsiteY21" fmla="*/ 155575 h 190500"/>
                  <a:gd name="connsiteX22" fmla="*/ 206375 w 828675"/>
                  <a:gd name="connsiteY22" fmla="*/ 158750 h 190500"/>
                  <a:gd name="connsiteX23" fmla="*/ 177800 w 828675"/>
                  <a:gd name="connsiteY23" fmla="*/ 174625 h 190500"/>
                  <a:gd name="connsiteX24" fmla="*/ 139700 w 828675"/>
                  <a:gd name="connsiteY24" fmla="*/ 161925 h 190500"/>
                  <a:gd name="connsiteX25" fmla="*/ 136525 w 828675"/>
                  <a:gd name="connsiteY25" fmla="*/ 152400 h 190500"/>
                  <a:gd name="connsiteX26" fmla="*/ 146050 w 828675"/>
                  <a:gd name="connsiteY26" fmla="*/ 101600 h 190500"/>
                  <a:gd name="connsiteX27" fmla="*/ 152400 w 828675"/>
                  <a:gd name="connsiteY27" fmla="*/ 82550 h 190500"/>
                  <a:gd name="connsiteX28" fmla="*/ 155575 w 828675"/>
                  <a:gd name="connsiteY28" fmla="*/ 73025 h 190500"/>
                  <a:gd name="connsiteX29" fmla="*/ 158750 w 828675"/>
                  <a:gd name="connsiteY29" fmla="*/ 63500 h 190500"/>
                  <a:gd name="connsiteX30" fmla="*/ 168275 w 828675"/>
                  <a:gd name="connsiteY30" fmla="*/ 57150 h 190500"/>
                  <a:gd name="connsiteX31" fmla="*/ 206375 w 828675"/>
                  <a:gd name="connsiteY31" fmla="*/ 25400 h 190500"/>
                  <a:gd name="connsiteX32" fmla="*/ 244475 w 828675"/>
                  <a:gd name="connsiteY32" fmla="*/ 12700 h 190500"/>
                  <a:gd name="connsiteX33" fmla="*/ 254000 w 828675"/>
                  <a:gd name="connsiteY33" fmla="*/ 9525 h 190500"/>
                  <a:gd name="connsiteX34" fmla="*/ 263525 w 828675"/>
                  <a:gd name="connsiteY34" fmla="*/ 6350 h 190500"/>
                  <a:gd name="connsiteX35" fmla="*/ 298450 w 828675"/>
                  <a:gd name="connsiteY35" fmla="*/ 3175 h 190500"/>
                  <a:gd name="connsiteX36" fmla="*/ 314325 w 828675"/>
                  <a:gd name="connsiteY36" fmla="*/ 6350 h 190500"/>
                  <a:gd name="connsiteX37" fmla="*/ 336550 w 828675"/>
                  <a:gd name="connsiteY37" fmla="*/ 9525 h 190500"/>
                  <a:gd name="connsiteX38" fmla="*/ 355600 w 828675"/>
                  <a:gd name="connsiteY38" fmla="*/ 15875 h 190500"/>
                  <a:gd name="connsiteX39" fmla="*/ 365125 w 828675"/>
                  <a:gd name="connsiteY39" fmla="*/ 25400 h 190500"/>
                  <a:gd name="connsiteX40" fmla="*/ 374650 w 828675"/>
                  <a:gd name="connsiteY40" fmla="*/ 31750 h 190500"/>
                  <a:gd name="connsiteX41" fmla="*/ 377825 w 828675"/>
                  <a:gd name="connsiteY41" fmla="*/ 41275 h 190500"/>
                  <a:gd name="connsiteX42" fmla="*/ 390525 w 828675"/>
                  <a:gd name="connsiteY42" fmla="*/ 60325 h 190500"/>
                  <a:gd name="connsiteX43" fmla="*/ 400050 w 828675"/>
                  <a:gd name="connsiteY43" fmla="*/ 79375 h 190500"/>
                  <a:gd name="connsiteX44" fmla="*/ 403225 w 828675"/>
                  <a:gd name="connsiteY44" fmla="*/ 88900 h 190500"/>
                  <a:gd name="connsiteX45" fmla="*/ 400050 w 828675"/>
                  <a:gd name="connsiteY45" fmla="*/ 120650 h 190500"/>
                  <a:gd name="connsiteX46" fmla="*/ 396875 w 828675"/>
                  <a:gd name="connsiteY46" fmla="*/ 139700 h 190500"/>
                  <a:gd name="connsiteX47" fmla="*/ 371475 w 828675"/>
                  <a:gd name="connsiteY47" fmla="*/ 171450 h 190500"/>
                  <a:gd name="connsiteX48" fmla="*/ 352425 w 828675"/>
                  <a:gd name="connsiteY48" fmla="*/ 174625 h 190500"/>
                  <a:gd name="connsiteX49" fmla="*/ 336550 w 828675"/>
                  <a:gd name="connsiteY49" fmla="*/ 161925 h 190500"/>
                  <a:gd name="connsiteX50" fmla="*/ 330200 w 828675"/>
                  <a:gd name="connsiteY50" fmla="*/ 142875 h 190500"/>
                  <a:gd name="connsiteX51" fmla="*/ 330200 w 828675"/>
                  <a:gd name="connsiteY51" fmla="*/ 88900 h 190500"/>
                  <a:gd name="connsiteX52" fmla="*/ 336550 w 828675"/>
                  <a:gd name="connsiteY52" fmla="*/ 60325 h 190500"/>
                  <a:gd name="connsiteX53" fmla="*/ 365125 w 828675"/>
                  <a:gd name="connsiteY53" fmla="*/ 38100 h 190500"/>
                  <a:gd name="connsiteX54" fmla="*/ 393700 w 828675"/>
                  <a:gd name="connsiteY54" fmla="*/ 28575 h 190500"/>
                  <a:gd name="connsiteX55" fmla="*/ 403225 w 828675"/>
                  <a:gd name="connsiteY55" fmla="*/ 25400 h 190500"/>
                  <a:gd name="connsiteX56" fmla="*/ 431800 w 828675"/>
                  <a:gd name="connsiteY56" fmla="*/ 19050 h 190500"/>
                  <a:gd name="connsiteX57" fmla="*/ 457200 w 828675"/>
                  <a:gd name="connsiteY57" fmla="*/ 12700 h 190500"/>
                  <a:gd name="connsiteX58" fmla="*/ 508000 w 828675"/>
                  <a:gd name="connsiteY58" fmla="*/ 15875 h 190500"/>
                  <a:gd name="connsiteX59" fmla="*/ 520700 w 828675"/>
                  <a:gd name="connsiteY59" fmla="*/ 19050 h 190500"/>
                  <a:gd name="connsiteX60" fmla="*/ 530225 w 828675"/>
                  <a:gd name="connsiteY60" fmla="*/ 25400 h 190500"/>
                  <a:gd name="connsiteX61" fmla="*/ 536575 w 828675"/>
                  <a:gd name="connsiteY61" fmla="*/ 34925 h 190500"/>
                  <a:gd name="connsiteX62" fmla="*/ 546100 w 828675"/>
                  <a:gd name="connsiteY62" fmla="*/ 44450 h 190500"/>
                  <a:gd name="connsiteX63" fmla="*/ 549275 w 828675"/>
                  <a:gd name="connsiteY63" fmla="*/ 53975 h 190500"/>
                  <a:gd name="connsiteX64" fmla="*/ 571500 w 828675"/>
                  <a:gd name="connsiteY64" fmla="*/ 82550 h 190500"/>
                  <a:gd name="connsiteX65" fmla="*/ 581025 w 828675"/>
                  <a:gd name="connsiteY65" fmla="*/ 111125 h 190500"/>
                  <a:gd name="connsiteX66" fmla="*/ 584200 w 828675"/>
                  <a:gd name="connsiteY66" fmla="*/ 120650 h 190500"/>
                  <a:gd name="connsiteX67" fmla="*/ 587375 w 828675"/>
                  <a:gd name="connsiteY67" fmla="*/ 130175 h 190500"/>
                  <a:gd name="connsiteX68" fmla="*/ 584200 w 828675"/>
                  <a:gd name="connsiteY68" fmla="*/ 139700 h 190500"/>
                  <a:gd name="connsiteX69" fmla="*/ 581025 w 828675"/>
                  <a:gd name="connsiteY69" fmla="*/ 161925 h 190500"/>
                  <a:gd name="connsiteX70" fmla="*/ 574675 w 828675"/>
                  <a:gd name="connsiteY70" fmla="*/ 171450 h 190500"/>
                  <a:gd name="connsiteX71" fmla="*/ 539750 w 828675"/>
                  <a:gd name="connsiteY71" fmla="*/ 168275 h 190500"/>
                  <a:gd name="connsiteX72" fmla="*/ 530225 w 828675"/>
                  <a:gd name="connsiteY72" fmla="*/ 165100 h 190500"/>
                  <a:gd name="connsiteX73" fmla="*/ 523875 w 828675"/>
                  <a:gd name="connsiteY73" fmla="*/ 146050 h 190500"/>
                  <a:gd name="connsiteX74" fmla="*/ 520700 w 828675"/>
                  <a:gd name="connsiteY74" fmla="*/ 136525 h 190500"/>
                  <a:gd name="connsiteX75" fmla="*/ 517525 w 828675"/>
                  <a:gd name="connsiteY75" fmla="*/ 127000 h 190500"/>
                  <a:gd name="connsiteX76" fmla="*/ 527050 w 828675"/>
                  <a:gd name="connsiteY76" fmla="*/ 53975 h 190500"/>
                  <a:gd name="connsiteX77" fmla="*/ 533400 w 828675"/>
                  <a:gd name="connsiteY77" fmla="*/ 44450 h 190500"/>
                  <a:gd name="connsiteX78" fmla="*/ 552450 w 828675"/>
                  <a:gd name="connsiteY78" fmla="*/ 28575 h 190500"/>
                  <a:gd name="connsiteX79" fmla="*/ 571500 w 828675"/>
                  <a:gd name="connsiteY79" fmla="*/ 22225 h 190500"/>
                  <a:gd name="connsiteX80" fmla="*/ 581025 w 828675"/>
                  <a:gd name="connsiteY80" fmla="*/ 19050 h 190500"/>
                  <a:gd name="connsiteX81" fmla="*/ 600075 w 828675"/>
                  <a:gd name="connsiteY81" fmla="*/ 9525 h 190500"/>
                  <a:gd name="connsiteX82" fmla="*/ 622300 w 828675"/>
                  <a:gd name="connsiteY82" fmla="*/ 0 h 190500"/>
                  <a:gd name="connsiteX83" fmla="*/ 673100 w 828675"/>
                  <a:gd name="connsiteY83" fmla="*/ 6350 h 190500"/>
                  <a:gd name="connsiteX84" fmla="*/ 701675 w 828675"/>
                  <a:gd name="connsiteY84" fmla="*/ 19050 h 190500"/>
                  <a:gd name="connsiteX85" fmla="*/ 717550 w 828675"/>
                  <a:gd name="connsiteY85" fmla="*/ 38100 h 190500"/>
                  <a:gd name="connsiteX86" fmla="*/ 727075 w 828675"/>
                  <a:gd name="connsiteY86" fmla="*/ 44450 h 190500"/>
                  <a:gd name="connsiteX87" fmla="*/ 730250 w 828675"/>
                  <a:gd name="connsiteY87" fmla="*/ 53975 h 190500"/>
                  <a:gd name="connsiteX88" fmla="*/ 736600 w 828675"/>
                  <a:gd name="connsiteY88" fmla="*/ 63500 h 190500"/>
                  <a:gd name="connsiteX89" fmla="*/ 742950 w 828675"/>
                  <a:gd name="connsiteY89" fmla="*/ 82550 h 190500"/>
                  <a:gd name="connsiteX90" fmla="*/ 746125 w 828675"/>
                  <a:gd name="connsiteY90" fmla="*/ 92075 h 190500"/>
                  <a:gd name="connsiteX91" fmla="*/ 749300 w 828675"/>
                  <a:gd name="connsiteY91" fmla="*/ 101600 h 190500"/>
                  <a:gd name="connsiteX92" fmla="*/ 746125 w 828675"/>
                  <a:gd name="connsiteY92" fmla="*/ 152400 h 190500"/>
                  <a:gd name="connsiteX93" fmla="*/ 739775 w 828675"/>
                  <a:gd name="connsiteY93" fmla="*/ 174625 h 190500"/>
                  <a:gd name="connsiteX94" fmla="*/ 730250 w 828675"/>
                  <a:gd name="connsiteY94" fmla="*/ 177800 h 190500"/>
                  <a:gd name="connsiteX95" fmla="*/ 711200 w 828675"/>
                  <a:gd name="connsiteY95" fmla="*/ 174625 h 190500"/>
                  <a:gd name="connsiteX96" fmla="*/ 701675 w 828675"/>
                  <a:gd name="connsiteY96" fmla="*/ 171450 h 190500"/>
                  <a:gd name="connsiteX97" fmla="*/ 688975 w 828675"/>
                  <a:gd name="connsiteY97" fmla="*/ 152400 h 190500"/>
                  <a:gd name="connsiteX98" fmla="*/ 679450 w 828675"/>
                  <a:gd name="connsiteY98" fmla="*/ 133350 h 190500"/>
                  <a:gd name="connsiteX99" fmla="*/ 676275 w 828675"/>
                  <a:gd name="connsiteY99" fmla="*/ 107950 h 190500"/>
                  <a:gd name="connsiteX100" fmla="*/ 682625 w 828675"/>
                  <a:gd name="connsiteY100" fmla="*/ 76200 h 190500"/>
                  <a:gd name="connsiteX101" fmla="*/ 688975 w 828675"/>
                  <a:gd name="connsiteY101" fmla="*/ 57150 h 190500"/>
                  <a:gd name="connsiteX102" fmla="*/ 717550 w 828675"/>
                  <a:gd name="connsiteY102" fmla="*/ 44450 h 190500"/>
                  <a:gd name="connsiteX103" fmla="*/ 727075 w 828675"/>
                  <a:gd name="connsiteY103" fmla="*/ 41275 h 190500"/>
                  <a:gd name="connsiteX104" fmla="*/ 746125 w 828675"/>
                  <a:gd name="connsiteY104" fmla="*/ 31750 h 190500"/>
                  <a:gd name="connsiteX105" fmla="*/ 755650 w 828675"/>
                  <a:gd name="connsiteY105" fmla="*/ 25400 h 190500"/>
                  <a:gd name="connsiteX106" fmla="*/ 828675 w 828675"/>
                  <a:gd name="connsiteY106" fmla="*/ 190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28675" h="190500">
                    <a:moveTo>
                      <a:pt x="69850" y="190500"/>
                    </a:moveTo>
                    <a:cubicBezTo>
                      <a:pt x="60244" y="188579"/>
                      <a:pt x="51387" y="188903"/>
                      <a:pt x="44450" y="180975"/>
                    </a:cubicBezTo>
                    <a:cubicBezTo>
                      <a:pt x="39424" y="175232"/>
                      <a:pt x="34163" y="169165"/>
                      <a:pt x="31750" y="161925"/>
                    </a:cubicBezTo>
                    <a:cubicBezTo>
                      <a:pt x="30692" y="158750"/>
                      <a:pt x="30431" y="155185"/>
                      <a:pt x="28575" y="152400"/>
                    </a:cubicBezTo>
                    <a:cubicBezTo>
                      <a:pt x="26084" y="148664"/>
                      <a:pt x="22225" y="146050"/>
                      <a:pt x="19050" y="142875"/>
                    </a:cubicBezTo>
                    <a:lnTo>
                      <a:pt x="9525" y="114300"/>
                    </a:lnTo>
                    <a:cubicBezTo>
                      <a:pt x="8467" y="111125"/>
                      <a:pt x="7162" y="108022"/>
                      <a:pt x="6350" y="104775"/>
                    </a:cubicBezTo>
                    <a:cubicBezTo>
                      <a:pt x="1614" y="85830"/>
                      <a:pt x="3892" y="96379"/>
                      <a:pt x="0" y="73025"/>
                    </a:cubicBezTo>
                    <a:cubicBezTo>
                      <a:pt x="1058" y="63500"/>
                      <a:pt x="1599" y="53903"/>
                      <a:pt x="3175" y="44450"/>
                    </a:cubicBezTo>
                    <a:cubicBezTo>
                      <a:pt x="3725" y="41149"/>
                      <a:pt x="3983" y="37292"/>
                      <a:pt x="6350" y="34925"/>
                    </a:cubicBezTo>
                    <a:cubicBezTo>
                      <a:pt x="11746" y="29529"/>
                      <a:pt x="19050" y="26458"/>
                      <a:pt x="25400" y="22225"/>
                    </a:cubicBezTo>
                    <a:cubicBezTo>
                      <a:pt x="28575" y="20108"/>
                      <a:pt x="31305" y="17082"/>
                      <a:pt x="34925" y="15875"/>
                    </a:cubicBezTo>
                    <a:cubicBezTo>
                      <a:pt x="62254" y="6765"/>
                      <a:pt x="47481" y="11148"/>
                      <a:pt x="79375" y="3175"/>
                    </a:cubicBezTo>
                    <a:lnTo>
                      <a:pt x="92075" y="0"/>
                    </a:lnTo>
                    <a:cubicBezTo>
                      <a:pt x="110067" y="1058"/>
                      <a:pt x="128117" y="1382"/>
                      <a:pt x="146050" y="3175"/>
                    </a:cubicBezTo>
                    <a:cubicBezTo>
                      <a:pt x="149380" y="3508"/>
                      <a:pt x="152357" y="5431"/>
                      <a:pt x="155575" y="6350"/>
                    </a:cubicBezTo>
                    <a:cubicBezTo>
                      <a:pt x="163340" y="8569"/>
                      <a:pt x="181666" y="12102"/>
                      <a:pt x="187325" y="15875"/>
                    </a:cubicBezTo>
                    <a:cubicBezTo>
                      <a:pt x="199635" y="24081"/>
                      <a:pt x="193230" y="21018"/>
                      <a:pt x="206375" y="25400"/>
                    </a:cubicBezTo>
                    <a:cubicBezTo>
                      <a:pt x="212357" y="31382"/>
                      <a:pt x="218714" y="36493"/>
                      <a:pt x="222250" y="44450"/>
                    </a:cubicBezTo>
                    <a:cubicBezTo>
                      <a:pt x="224968" y="50567"/>
                      <a:pt x="228600" y="63500"/>
                      <a:pt x="228600" y="63500"/>
                    </a:cubicBezTo>
                    <a:cubicBezTo>
                      <a:pt x="227542" y="87842"/>
                      <a:pt x="227294" y="112232"/>
                      <a:pt x="225425" y="136525"/>
                    </a:cubicBezTo>
                    <a:cubicBezTo>
                      <a:pt x="225048" y="141428"/>
                      <a:pt x="219541" y="152663"/>
                      <a:pt x="215900" y="155575"/>
                    </a:cubicBezTo>
                    <a:cubicBezTo>
                      <a:pt x="213287" y="157666"/>
                      <a:pt x="209301" y="157125"/>
                      <a:pt x="206375" y="158750"/>
                    </a:cubicBezTo>
                    <a:cubicBezTo>
                      <a:pt x="173623" y="176946"/>
                      <a:pt x="199353" y="167441"/>
                      <a:pt x="177800" y="174625"/>
                    </a:cubicBezTo>
                    <a:cubicBezTo>
                      <a:pt x="151238" y="171969"/>
                      <a:pt x="148726" y="179977"/>
                      <a:pt x="139700" y="161925"/>
                    </a:cubicBezTo>
                    <a:cubicBezTo>
                      <a:pt x="138203" y="158932"/>
                      <a:pt x="137583" y="155575"/>
                      <a:pt x="136525" y="152400"/>
                    </a:cubicBezTo>
                    <a:cubicBezTo>
                      <a:pt x="138947" y="137868"/>
                      <a:pt x="141327" y="117344"/>
                      <a:pt x="146050" y="101600"/>
                    </a:cubicBezTo>
                    <a:cubicBezTo>
                      <a:pt x="147973" y="95189"/>
                      <a:pt x="150283" y="88900"/>
                      <a:pt x="152400" y="82550"/>
                    </a:cubicBezTo>
                    <a:lnTo>
                      <a:pt x="155575" y="73025"/>
                    </a:lnTo>
                    <a:cubicBezTo>
                      <a:pt x="156633" y="69850"/>
                      <a:pt x="155965" y="65356"/>
                      <a:pt x="158750" y="63500"/>
                    </a:cubicBezTo>
                    <a:cubicBezTo>
                      <a:pt x="161925" y="61383"/>
                      <a:pt x="165423" y="59685"/>
                      <a:pt x="168275" y="57150"/>
                    </a:cubicBezTo>
                    <a:cubicBezTo>
                      <a:pt x="178886" y="47718"/>
                      <a:pt x="191611" y="30321"/>
                      <a:pt x="206375" y="25400"/>
                    </a:cubicBezTo>
                    <a:lnTo>
                      <a:pt x="244475" y="12700"/>
                    </a:lnTo>
                    <a:lnTo>
                      <a:pt x="254000" y="9525"/>
                    </a:lnTo>
                    <a:cubicBezTo>
                      <a:pt x="257175" y="8467"/>
                      <a:pt x="260192" y="6653"/>
                      <a:pt x="263525" y="6350"/>
                    </a:cubicBezTo>
                    <a:lnTo>
                      <a:pt x="298450" y="3175"/>
                    </a:lnTo>
                    <a:cubicBezTo>
                      <a:pt x="303742" y="4233"/>
                      <a:pt x="309002" y="5463"/>
                      <a:pt x="314325" y="6350"/>
                    </a:cubicBezTo>
                    <a:cubicBezTo>
                      <a:pt x="321707" y="7580"/>
                      <a:pt x="329258" y="7842"/>
                      <a:pt x="336550" y="9525"/>
                    </a:cubicBezTo>
                    <a:cubicBezTo>
                      <a:pt x="343072" y="11030"/>
                      <a:pt x="355600" y="15875"/>
                      <a:pt x="355600" y="15875"/>
                    </a:cubicBezTo>
                    <a:cubicBezTo>
                      <a:pt x="358775" y="19050"/>
                      <a:pt x="361676" y="22525"/>
                      <a:pt x="365125" y="25400"/>
                    </a:cubicBezTo>
                    <a:cubicBezTo>
                      <a:pt x="368056" y="27843"/>
                      <a:pt x="372266" y="28770"/>
                      <a:pt x="374650" y="31750"/>
                    </a:cubicBezTo>
                    <a:cubicBezTo>
                      <a:pt x="376741" y="34363"/>
                      <a:pt x="376200" y="38349"/>
                      <a:pt x="377825" y="41275"/>
                    </a:cubicBezTo>
                    <a:cubicBezTo>
                      <a:pt x="381531" y="47946"/>
                      <a:pt x="388112" y="53085"/>
                      <a:pt x="390525" y="60325"/>
                    </a:cubicBezTo>
                    <a:cubicBezTo>
                      <a:pt x="398505" y="84266"/>
                      <a:pt x="387740" y="54756"/>
                      <a:pt x="400050" y="79375"/>
                    </a:cubicBezTo>
                    <a:cubicBezTo>
                      <a:pt x="401547" y="82368"/>
                      <a:pt x="402167" y="85725"/>
                      <a:pt x="403225" y="88900"/>
                    </a:cubicBezTo>
                    <a:cubicBezTo>
                      <a:pt x="402167" y="99483"/>
                      <a:pt x="401369" y="110096"/>
                      <a:pt x="400050" y="120650"/>
                    </a:cubicBezTo>
                    <a:cubicBezTo>
                      <a:pt x="399252" y="127038"/>
                      <a:pt x="398436" y="133455"/>
                      <a:pt x="396875" y="139700"/>
                    </a:cubicBezTo>
                    <a:cubicBezTo>
                      <a:pt x="393214" y="154343"/>
                      <a:pt x="390277" y="168316"/>
                      <a:pt x="371475" y="171450"/>
                    </a:cubicBezTo>
                    <a:lnTo>
                      <a:pt x="352425" y="174625"/>
                    </a:lnTo>
                    <a:cubicBezTo>
                      <a:pt x="342096" y="171182"/>
                      <a:pt x="341545" y="173164"/>
                      <a:pt x="336550" y="161925"/>
                    </a:cubicBezTo>
                    <a:cubicBezTo>
                      <a:pt x="333832" y="155808"/>
                      <a:pt x="330200" y="142875"/>
                      <a:pt x="330200" y="142875"/>
                    </a:cubicBezTo>
                    <a:cubicBezTo>
                      <a:pt x="325996" y="113449"/>
                      <a:pt x="325605" y="123366"/>
                      <a:pt x="330200" y="88900"/>
                    </a:cubicBezTo>
                    <a:cubicBezTo>
                      <a:pt x="330308" y="88087"/>
                      <a:pt x="335238" y="62621"/>
                      <a:pt x="336550" y="60325"/>
                    </a:cubicBezTo>
                    <a:cubicBezTo>
                      <a:pt x="340417" y="53557"/>
                      <a:pt x="361127" y="39433"/>
                      <a:pt x="365125" y="38100"/>
                    </a:cubicBezTo>
                    <a:lnTo>
                      <a:pt x="393700" y="28575"/>
                    </a:lnTo>
                    <a:cubicBezTo>
                      <a:pt x="396875" y="27517"/>
                      <a:pt x="399978" y="26212"/>
                      <a:pt x="403225" y="25400"/>
                    </a:cubicBezTo>
                    <a:cubicBezTo>
                      <a:pt x="447235" y="14398"/>
                      <a:pt x="379400" y="31142"/>
                      <a:pt x="431800" y="19050"/>
                    </a:cubicBezTo>
                    <a:cubicBezTo>
                      <a:pt x="440304" y="17088"/>
                      <a:pt x="457200" y="12700"/>
                      <a:pt x="457200" y="12700"/>
                    </a:cubicBezTo>
                    <a:cubicBezTo>
                      <a:pt x="474133" y="13758"/>
                      <a:pt x="491118" y="14187"/>
                      <a:pt x="508000" y="15875"/>
                    </a:cubicBezTo>
                    <a:cubicBezTo>
                      <a:pt x="512342" y="16309"/>
                      <a:pt x="516689" y="17331"/>
                      <a:pt x="520700" y="19050"/>
                    </a:cubicBezTo>
                    <a:cubicBezTo>
                      <a:pt x="524207" y="20553"/>
                      <a:pt x="527050" y="23283"/>
                      <a:pt x="530225" y="25400"/>
                    </a:cubicBezTo>
                    <a:cubicBezTo>
                      <a:pt x="532342" y="28575"/>
                      <a:pt x="534132" y="31994"/>
                      <a:pt x="536575" y="34925"/>
                    </a:cubicBezTo>
                    <a:cubicBezTo>
                      <a:pt x="539450" y="38374"/>
                      <a:pt x="543609" y="40714"/>
                      <a:pt x="546100" y="44450"/>
                    </a:cubicBezTo>
                    <a:cubicBezTo>
                      <a:pt x="547956" y="47235"/>
                      <a:pt x="547419" y="51190"/>
                      <a:pt x="549275" y="53975"/>
                    </a:cubicBezTo>
                    <a:cubicBezTo>
                      <a:pt x="560233" y="70412"/>
                      <a:pt x="563046" y="57188"/>
                      <a:pt x="571500" y="82550"/>
                    </a:cubicBezTo>
                    <a:lnTo>
                      <a:pt x="581025" y="111125"/>
                    </a:lnTo>
                    <a:lnTo>
                      <a:pt x="584200" y="120650"/>
                    </a:lnTo>
                    <a:lnTo>
                      <a:pt x="587375" y="130175"/>
                    </a:lnTo>
                    <a:cubicBezTo>
                      <a:pt x="586317" y="133350"/>
                      <a:pt x="584856" y="136418"/>
                      <a:pt x="584200" y="139700"/>
                    </a:cubicBezTo>
                    <a:cubicBezTo>
                      <a:pt x="582732" y="147038"/>
                      <a:pt x="583175" y="154757"/>
                      <a:pt x="581025" y="161925"/>
                    </a:cubicBezTo>
                    <a:cubicBezTo>
                      <a:pt x="579929" y="165580"/>
                      <a:pt x="576792" y="168275"/>
                      <a:pt x="574675" y="171450"/>
                    </a:cubicBezTo>
                    <a:cubicBezTo>
                      <a:pt x="563033" y="170392"/>
                      <a:pt x="551322" y="169928"/>
                      <a:pt x="539750" y="168275"/>
                    </a:cubicBezTo>
                    <a:cubicBezTo>
                      <a:pt x="536437" y="167802"/>
                      <a:pt x="532170" y="167823"/>
                      <a:pt x="530225" y="165100"/>
                    </a:cubicBezTo>
                    <a:cubicBezTo>
                      <a:pt x="526334" y="159653"/>
                      <a:pt x="525992" y="152400"/>
                      <a:pt x="523875" y="146050"/>
                    </a:cubicBezTo>
                    <a:lnTo>
                      <a:pt x="520700" y="136525"/>
                    </a:lnTo>
                    <a:lnTo>
                      <a:pt x="517525" y="127000"/>
                    </a:lnTo>
                    <a:cubicBezTo>
                      <a:pt x="517953" y="119718"/>
                      <a:pt x="516167" y="70300"/>
                      <a:pt x="527050" y="53975"/>
                    </a:cubicBezTo>
                    <a:cubicBezTo>
                      <a:pt x="529167" y="50800"/>
                      <a:pt x="530957" y="47381"/>
                      <a:pt x="533400" y="44450"/>
                    </a:cubicBezTo>
                    <a:cubicBezTo>
                      <a:pt x="537798" y="39172"/>
                      <a:pt x="545839" y="31513"/>
                      <a:pt x="552450" y="28575"/>
                    </a:cubicBezTo>
                    <a:cubicBezTo>
                      <a:pt x="558567" y="25857"/>
                      <a:pt x="565150" y="24342"/>
                      <a:pt x="571500" y="22225"/>
                    </a:cubicBezTo>
                    <a:cubicBezTo>
                      <a:pt x="574675" y="21167"/>
                      <a:pt x="578240" y="20906"/>
                      <a:pt x="581025" y="19050"/>
                    </a:cubicBezTo>
                    <a:cubicBezTo>
                      <a:pt x="608322" y="852"/>
                      <a:pt x="573785" y="22670"/>
                      <a:pt x="600075" y="9525"/>
                    </a:cubicBezTo>
                    <a:cubicBezTo>
                      <a:pt x="622001" y="-1438"/>
                      <a:pt x="595869" y="6608"/>
                      <a:pt x="622300" y="0"/>
                    </a:cubicBezTo>
                    <a:cubicBezTo>
                      <a:pt x="647857" y="2130"/>
                      <a:pt x="653820" y="566"/>
                      <a:pt x="673100" y="6350"/>
                    </a:cubicBezTo>
                    <a:cubicBezTo>
                      <a:pt x="686079" y="10244"/>
                      <a:pt x="692105" y="11075"/>
                      <a:pt x="701675" y="19050"/>
                    </a:cubicBezTo>
                    <a:cubicBezTo>
                      <a:pt x="732883" y="45057"/>
                      <a:pt x="692575" y="13125"/>
                      <a:pt x="717550" y="38100"/>
                    </a:cubicBezTo>
                    <a:cubicBezTo>
                      <a:pt x="720248" y="40798"/>
                      <a:pt x="723900" y="42333"/>
                      <a:pt x="727075" y="44450"/>
                    </a:cubicBezTo>
                    <a:cubicBezTo>
                      <a:pt x="728133" y="47625"/>
                      <a:pt x="728753" y="50982"/>
                      <a:pt x="730250" y="53975"/>
                    </a:cubicBezTo>
                    <a:cubicBezTo>
                      <a:pt x="731957" y="57388"/>
                      <a:pt x="735050" y="60013"/>
                      <a:pt x="736600" y="63500"/>
                    </a:cubicBezTo>
                    <a:cubicBezTo>
                      <a:pt x="739318" y="69617"/>
                      <a:pt x="740833" y="76200"/>
                      <a:pt x="742950" y="82550"/>
                    </a:cubicBezTo>
                    <a:lnTo>
                      <a:pt x="746125" y="92075"/>
                    </a:lnTo>
                    <a:lnTo>
                      <a:pt x="749300" y="101600"/>
                    </a:lnTo>
                    <a:cubicBezTo>
                      <a:pt x="748242" y="118533"/>
                      <a:pt x="747813" y="135518"/>
                      <a:pt x="746125" y="152400"/>
                    </a:cubicBezTo>
                    <a:cubicBezTo>
                      <a:pt x="746116" y="152492"/>
                      <a:pt x="741279" y="173121"/>
                      <a:pt x="739775" y="174625"/>
                    </a:cubicBezTo>
                    <a:cubicBezTo>
                      <a:pt x="737408" y="176992"/>
                      <a:pt x="733425" y="176742"/>
                      <a:pt x="730250" y="177800"/>
                    </a:cubicBezTo>
                    <a:cubicBezTo>
                      <a:pt x="723900" y="176742"/>
                      <a:pt x="717484" y="176022"/>
                      <a:pt x="711200" y="174625"/>
                    </a:cubicBezTo>
                    <a:cubicBezTo>
                      <a:pt x="707933" y="173899"/>
                      <a:pt x="704042" y="173817"/>
                      <a:pt x="701675" y="171450"/>
                    </a:cubicBezTo>
                    <a:cubicBezTo>
                      <a:pt x="696279" y="166054"/>
                      <a:pt x="693208" y="158750"/>
                      <a:pt x="688975" y="152400"/>
                    </a:cubicBezTo>
                    <a:cubicBezTo>
                      <a:pt x="680769" y="140090"/>
                      <a:pt x="683832" y="146495"/>
                      <a:pt x="679450" y="133350"/>
                    </a:cubicBezTo>
                    <a:cubicBezTo>
                      <a:pt x="678392" y="124883"/>
                      <a:pt x="676275" y="116483"/>
                      <a:pt x="676275" y="107950"/>
                    </a:cubicBezTo>
                    <a:cubicBezTo>
                      <a:pt x="676275" y="102229"/>
                      <a:pt x="680527" y="83193"/>
                      <a:pt x="682625" y="76200"/>
                    </a:cubicBezTo>
                    <a:cubicBezTo>
                      <a:pt x="684548" y="69789"/>
                      <a:pt x="683406" y="60863"/>
                      <a:pt x="688975" y="57150"/>
                    </a:cubicBezTo>
                    <a:cubicBezTo>
                      <a:pt x="704069" y="47087"/>
                      <a:pt x="694880" y="52007"/>
                      <a:pt x="717550" y="44450"/>
                    </a:cubicBezTo>
                    <a:cubicBezTo>
                      <a:pt x="720725" y="43392"/>
                      <a:pt x="724290" y="43131"/>
                      <a:pt x="727075" y="41275"/>
                    </a:cubicBezTo>
                    <a:cubicBezTo>
                      <a:pt x="754372" y="23077"/>
                      <a:pt x="719835" y="44895"/>
                      <a:pt x="746125" y="31750"/>
                    </a:cubicBezTo>
                    <a:cubicBezTo>
                      <a:pt x="749538" y="30043"/>
                      <a:pt x="752003" y="26522"/>
                      <a:pt x="755650" y="25400"/>
                    </a:cubicBezTo>
                    <a:cubicBezTo>
                      <a:pt x="785057" y="16352"/>
                      <a:pt x="796792" y="19050"/>
                      <a:pt x="828675" y="190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ACA1241-C6CD-90FF-30FE-EF868774FCDD}"/>
                  </a:ext>
                </a:extLst>
              </p:cNvPr>
              <p:cNvSpPr/>
              <p:nvPr/>
            </p:nvSpPr>
            <p:spPr>
              <a:xfrm>
                <a:off x="9455707" y="457829"/>
                <a:ext cx="783213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5BD3A57-03A1-7F98-D7E1-24891B4C66CF}"/>
                  </a:ext>
                </a:extLst>
              </p:cNvPr>
              <p:cNvSpPr/>
              <p:nvPr/>
            </p:nvSpPr>
            <p:spPr>
              <a:xfrm>
                <a:off x="9365587" y="543831"/>
                <a:ext cx="873333" cy="223356"/>
              </a:xfrm>
              <a:custGeom>
                <a:avLst/>
                <a:gdLst>
                  <a:gd name="connsiteX0" fmla="*/ 69850 w 828675"/>
                  <a:gd name="connsiteY0" fmla="*/ 190500 h 190500"/>
                  <a:gd name="connsiteX1" fmla="*/ 44450 w 828675"/>
                  <a:gd name="connsiteY1" fmla="*/ 180975 h 190500"/>
                  <a:gd name="connsiteX2" fmla="*/ 31750 w 828675"/>
                  <a:gd name="connsiteY2" fmla="*/ 161925 h 190500"/>
                  <a:gd name="connsiteX3" fmla="*/ 28575 w 828675"/>
                  <a:gd name="connsiteY3" fmla="*/ 152400 h 190500"/>
                  <a:gd name="connsiteX4" fmla="*/ 19050 w 828675"/>
                  <a:gd name="connsiteY4" fmla="*/ 142875 h 190500"/>
                  <a:gd name="connsiteX5" fmla="*/ 9525 w 828675"/>
                  <a:gd name="connsiteY5" fmla="*/ 114300 h 190500"/>
                  <a:gd name="connsiteX6" fmla="*/ 6350 w 828675"/>
                  <a:gd name="connsiteY6" fmla="*/ 104775 h 190500"/>
                  <a:gd name="connsiteX7" fmla="*/ 0 w 828675"/>
                  <a:gd name="connsiteY7" fmla="*/ 73025 h 190500"/>
                  <a:gd name="connsiteX8" fmla="*/ 3175 w 828675"/>
                  <a:gd name="connsiteY8" fmla="*/ 44450 h 190500"/>
                  <a:gd name="connsiteX9" fmla="*/ 6350 w 828675"/>
                  <a:gd name="connsiteY9" fmla="*/ 34925 h 190500"/>
                  <a:gd name="connsiteX10" fmla="*/ 25400 w 828675"/>
                  <a:gd name="connsiteY10" fmla="*/ 22225 h 190500"/>
                  <a:gd name="connsiteX11" fmla="*/ 34925 w 828675"/>
                  <a:gd name="connsiteY11" fmla="*/ 15875 h 190500"/>
                  <a:gd name="connsiteX12" fmla="*/ 79375 w 828675"/>
                  <a:gd name="connsiteY12" fmla="*/ 3175 h 190500"/>
                  <a:gd name="connsiteX13" fmla="*/ 92075 w 828675"/>
                  <a:gd name="connsiteY13" fmla="*/ 0 h 190500"/>
                  <a:gd name="connsiteX14" fmla="*/ 146050 w 828675"/>
                  <a:gd name="connsiteY14" fmla="*/ 3175 h 190500"/>
                  <a:gd name="connsiteX15" fmla="*/ 155575 w 828675"/>
                  <a:gd name="connsiteY15" fmla="*/ 6350 h 190500"/>
                  <a:gd name="connsiteX16" fmla="*/ 187325 w 828675"/>
                  <a:gd name="connsiteY16" fmla="*/ 15875 h 190500"/>
                  <a:gd name="connsiteX17" fmla="*/ 206375 w 828675"/>
                  <a:gd name="connsiteY17" fmla="*/ 25400 h 190500"/>
                  <a:gd name="connsiteX18" fmla="*/ 222250 w 828675"/>
                  <a:gd name="connsiteY18" fmla="*/ 44450 h 190500"/>
                  <a:gd name="connsiteX19" fmla="*/ 228600 w 828675"/>
                  <a:gd name="connsiteY19" fmla="*/ 63500 h 190500"/>
                  <a:gd name="connsiteX20" fmla="*/ 225425 w 828675"/>
                  <a:gd name="connsiteY20" fmla="*/ 136525 h 190500"/>
                  <a:gd name="connsiteX21" fmla="*/ 215900 w 828675"/>
                  <a:gd name="connsiteY21" fmla="*/ 155575 h 190500"/>
                  <a:gd name="connsiteX22" fmla="*/ 206375 w 828675"/>
                  <a:gd name="connsiteY22" fmla="*/ 158750 h 190500"/>
                  <a:gd name="connsiteX23" fmla="*/ 177800 w 828675"/>
                  <a:gd name="connsiteY23" fmla="*/ 174625 h 190500"/>
                  <a:gd name="connsiteX24" fmla="*/ 139700 w 828675"/>
                  <a:gd name="connsiteY24" fmla="*/ 161925 h 190500"/>
                  <a:gd name="connsiteX25" fmla="*/ 136525 w 828675"/>
                  <a:gd name="connsiteY25" fmla="*/ 152400 h 190500"/>
                  <a:gd name="connsiteX26" fmla="*/ 146050 w 828675"/>
                  <a:gd name="connsiteY26" fmla="*/ 101600 h 190500"/>
                  <a:gd name="connsiteX27" fmla="*/ 152400 w 828675"/>
                  <a:gd name="connsiteY27" fmla="*/ 82550 h 190500"/>
                  <a:gd name="connsiteX28" fmla="*/ 155575 w 828675"/>
                  <a:gd name="connsiteY28" fmla="*/ 73025 h 190500"/>
                  <a:gd name="connsiteX29" fmla="*/ 158750 w 828675"/>
                  <a:gd name="connsiteY29" fmla="*/ 63500 h 190500"/>
                  <a:gd name="connsiteX30" fmla="*/ 168275 w 828675"/>
                  <a:gd name="connsiteY30" fmla="*/ 57150 h 190500"/>
                  <a:gd name="connsiteX31" fmla="*/ 206375 w 828675"/>
                  <a:gd name="connsiteY31" fmla="*/ 25400 h 190500"/>
                  <a:gd name="connsiteX32" fmla="*/ 244475 w 828675"/>
                  <a:gd name="connsiteY32" fmla="*/ 12700 h 190500"/>
                  <a:gd name="connsiteX33" fmla="*/ 254000 w 828675"/>
                  <a:gd name="connsiteY33" fmla="*/ 9525 h 190500"/>
                  <a:gd name="connsiteX34" fmla="*/ 263525 w 828675"/>
                  <a:gd name="connsiteY34" fmla="*/ 6350 h 190500"/>
                  <a:gd name="connsiteX35" fmla="*/ 298450 w 828675"/>
                  <a:gd name="connsiteY35" fmla="*/ 3175 h 190500"/>
                  <a:gd name="connsiteX36" fmla="*/ 314325 w 828675"/>
                  <a:gd name="connsiteY36" fmla="*/ 6350 h 190500"/>
                  <a:gd name="connsiteX37" fmla="*/ 336550 w 828675"/>
                  <a:gd name="connsiteY37" fmla="*/ 9525 h 190500"/>
                  <a:gd name="connsiteX38" fmla="*/ 355600 w 828675"/>
                  <a:gd name="connsiteY38" fmla="*/ 15875 h 190500"/>
                  <a:gd name="connsiteX39" fmla="*/ 365125 w 828675"/>
                  <a:gd name="connsiteY39" fmla="*/ 25400 h 190500"/>
                  <a:gd name="connsiteX40" fmla="*/ 374650 w 828675"/>
                  <a:gd name="connsiteY40" fmla="*/ 31750 h 190500"/>
                  <a:gd name="connsiteX41" fmla="*/ 377825 w 828675"/>
                  <a:gd name="connsiteY41" fmla="*/ 41275 h 190500"/>
                  <a:gd name="connsiteX42" fmla="*/ 390525 w 828675"/>
                  <a:gd name="connsiteY42" fmla="*/ 60325 h 190500"/>
                  <a:gd name="connsiteX43" fmla="*/ 400050 w 828675"/>
                  <a:gd name="connsiteY43" fmla="*/ 79375 h 190500"/>
                  <a:gd name="connsiteX44" fmla="*/ 403225 w 828675"/>
                  <a:gd name="connsiteY44" fmla="*/ 88900 h 190500"/>
                  <a:gd name="connsiteX45" fmla="*/ 400050 w 828675"/>
                  <a:gd name="connsiteY45" fmla="*/ 120650 h 190500"/>
                  <a:gd name="connsiteX46" fmla="*/ 396875 w 828675"/>
                  <a:gd name="connsiteY46" fmla="*/ 139700 h 190500"/>
                  <a:gd name="connsiteX47" fmla="*/ 371475 w 828675"/>
                  <a:gd name="connsiteY47" fmla="*/ 171450 h 190500"/>
                  <a:gd name="connsiteX48" fmla="*/ 352425 w 828675"/>
                  <a:gd name="connsiteY48" fmla="*/ 174625 h 190500"/>
                  <a:gd name="connsiteX49" fmla="*/ 336550 w 828675"/>
                  <a:gd name="connsiteY49" fmla="*/ 161925 h 190500"/>
                  <a:gd name="connsiteX50" fmla="*/ 330200 w 828675"/>
                  <a:gd name="connsiteY50" fmla="*/ 142875 h 190500"/>
                  <a:gd name="connsiteX51" fmla="*/ 330200 w 828675"/>
                  <a:gd name="connsiteY51" fmla="*/ 88900 h 190500"/>
                  <a:gd name="connsiteX52" fmla="*/ 336550 w 828675"/>
                  <a:gd name="connsiteY52" fmla="*/ 60325 h 190500"/>
                  <a:gd name="connsiteX53" fmla="*/ 365125 w 828675"/>
                  <a:gd name="connsiteY53" fmla="*/ 38100 h 190500"/>
                  <a:gd name="connsiteX54" fmla="*/ 393700 w 828675"/>
                  <a:gd name="connsiteY54" fmla="*/ 28575 h 190500"/>
                  <a:gd name="connsiteX55" fmla="*/ 403225 w 828675"/>
                  <a:gd name="connsiteY55" fmla="*/ 25400 h 190500"/>
                  <a:gd name="connsiteX56" fmla="*/ 431800 w 828675"/>
                  <a:gd name="connsiteY56" fmla="*/ 19050 h 190500"/>
                  <a:gd name="connsiteX57" fmla="*/ 457200 w 828675"/>
                  <a:gd name="connsiteY57" fmla="*/ 12700 h 190500"/>
                  <a:gd name="connsiteX58" fmla="*/ 508000 w 828675"/>
                  <a:gd name="connsiteY58" fmla="*/ 15875 h 190500"/>
                  <a:gd name="connsiteX59" fmla="*/ 520700 w 828675"/>
                  <a:gd name="connsiteY59" fmla="*/ 19050 h 190500"/>
                  <a:gd name="connsiteX60" fmla="*/ 530225 w 828675"/>
                  <a:gd name="connsiteY60" fmla="*/ 25400 h 190500"/>
                  <a:gd name="connsiteX61" fmla="*/ 536575 w 828675"/>
                  <a:gd name="connsiteY61" fmla="*/ 34925 h 190500"/>
                  <a:gd name="connsiteX62" fmla="*/ 546100 w 828675"/>
                  <a:gd name="connsiteY62" fmla="*/ 44450 h 190500"/>
                  <a:gd name="connsiteX63" fmla="*/ 549275 w 828675"/>
                  <a:gd name="connsiteY63" fmla="*/ 53975 h 190500"/>
                  <a:gd name="connsiteX64" fmla="*/ 571500 w 828675"/>
                  <a:gd name="connsiteY64" fmla="*/ 82550 h 190500"/>
                  <a:gd name="connsiteX65" fmla="*/ 581025 w 828675"/>
                  <a:gd name="connsiteY65" fmla="*/ 111125 h 190500"/>
                  <a:gd name="connsiteX66" fmla="*/ 584200 w 828675"/>
                  <a:gd name="connsiteY66" fmla="*/ 120650 h 190500"/>
                  <a:gd name="connsiteX67" fmla="*/ 587375 w 828675"/>
                  <a:gd name="connsiteY67" fmla="*/ 130175 h 190500"/>
                  <a:gd name="connsiteX68" fmla="*/ 584200 w 828675"/>
                  <a:gd name="connsiteY68" fmla="*/ 139700 h 190500"/>
                  <a:gd name="connsiteX69" fmla="*/ 581025 w 828675"/>
                  <a:gd name="connsiteY69" fmla="*/ 161925 h 190500"/>
                  <a:gd name="connsiteX70" fmla="*/ 574675 w 828675"/>
                  <a:gd name="connsiteY70" fmla="*/ 171450 h 190500"/>
                  <a:gd name="connsiteX71" fmla="*/ 539750 w 828675"/>
                  <a:gd name="connsiteY71" fmla="*/ 168275 h 190500"/>
                  <a:gd name="connsiteX72" fmla="*/ 530225 w 828675"/>
                  <a:gd name="connsiteY72" fmla="*/ 165100 h 190500"/>
                  <a:gd name="connsiteX73" fmla="*/ 523875 w 828675"/>
                  <a:gd name="connsiteY73" fmla="*/ 146050 h 190500"/>
                  <a:gd name="connsiteX74" fmla="*/ 520700 w 828675"/>
                  <a:gd name="connsiteY74" fmla="*/ 136525 h 190500"/>
                  <a:gd name="connsiteX75" fmla="*/ 517525 w 828675"/>
                  <a:gd name="connsiteY75" fmla="*/ 127000 h 190500"/>
                  <a:gd name="connsiteX76" fmla="*/ 527050 w 828675"/>
                  <a:gd name="connsiteY76" fmla="*/ 53975 h 190500"/>
                  <a:gd name="connsiteX77" fmla="*/ 533400 w 828675"/>
                  <a:gd name="connsiteY77" fmla="*/ 44450 h 190500"/>
                  <a:gd name="connsiteX78" fmla="*/ 552450 w 828675"/>
                  <a:gd name="connsiteY78" fmla="*/ 28575 h 190500"/>
                  <a:gd name="connsiteX79" fmla="*/ 571500 w 828675"/>
                  <a:gd name="connsiteY79" fmla="*/ 22225 h 190500"/>
                  <a:gd name="connsiteX80" fmla="*/ 581025 w 828675"/>
                  <a:gd name="connsiteY80" fmla="*/ 19050 h 190500"/>
                  <a:gd name="connsiteX81" fmla="*/ 600075 w 828675"/>
                  <a:gd name="connsiteY81" fmla="*/ 9525 h 190500"/>
                  <a:gd name="connsiteX82" fmla="*/ 622300 w 828675"/>
                  <a:gd name="connsiteY82" fmla="*/ 0 h 190500"/>
                  <a:gd name="connsiteX83" fmla="*/ 673100 w 828675"/>
                  <a:gd name="connsiteY83" fmla="*/ 6350 h 190500"/>
                  <a:gd name="connsiteX84" fmla="*/ 701675 w 828675"/>
                  <a:gd name="connsiteY84" fmla="*/ 19050 h 190500"/>
                  <a:gd name="connsiteX85" fmla="*/ 717550 w 828675"/>
                  <a:gd name="connsiteY85" fmla="*/ 38100 h 190500"/>
                  <a:gd name="connsiteX86" fmla="*/ 727075 w 828675"/>
                  <a:gd name="connsiteY86" fmla="*/ 44450 h 190500"/>
                  <a:gd name="connsiteX87" fmla="*/ 730250 w 828675"/>
                  <a:gd name="connsiteY87" fmla="*/ 53975 h 190500"/>
                  <a:gd name="connsiteX88" fmla="*/ 736600 w 828675"/>
                  <a:gd name="connsiteY88" fmla="*/ 63500 h 190500"/>
                  <a:gd name="connsiteX89" fmla="*/ 742950 w 828675"/>
                  <a:gd name="connsiteY89" fmla="*/ 82550 h 190500"/>
                  <a:gd name="connsiteX90" fmla="*/ 746125 w 828675"/>
                  <a:gd name="connsiteY90" fmla="*/ 92075 h 190500"/>
                  <a:gd name="connsiteX91" fmla="*/ 749300 w 828675"/>
                  <a:gd name="connsiteY91" fmla="*/ 101600 h 190500"/>
                  <a:gd name="connsiteX92" fmla="*/ 746125 w 828675"/>
                  <a:gd name="connsiteY92" fmla="*/ 152400 h 190500"/>
                  <a:gd name="connsiteX93" fmla="*/ 739775 w 828675"/>
                  <a:gd name="connsiteY93" fmla="*/ 174625 h 190500"/>
                  <a:gd name="connsiteX94" fmla="*/ 730250 w 828675"/>
                  <a:gd name="connsiteY94" fmla="*/ 177800 h 190500"/>
                  <a:gd name="connsiteX95" fmla="*/ 711200 w 828675"/>
                  <a:gd name="connsiteY95" fmla="*/ 174625 h 190500"/>
                  <a:gd name="connsiteX96" fmla="*/ 701675 w 828675"/>
                  <a:gd name="connsiteY96" fmla="*/ 171450 h 190500"/>
                  <a:gd name="connsiteX97" fmla="*/ 688975 w 828675"/>
                  <a:gd name="connsiteY97" fmla="*/ 152400 h 190500"/>
                  <a:gd name="connsiteX98" fmla="*/ 679450 w 828675"/>
                  <a:gd name="connsiteY98" fmla="*/ 133350 h 190500"/>
                  <a:gd name="connsiteX99" fmla="*/ 676275 w 828675"/>
                  <a:gd name="connsiteY99" fmla="*/ 107950 h 190500"/>
                  <a:gd name="connsiteX100" fmla="*/ 682625 w 828675"/>
                  <a:gd name="connsiteY100" fmla="*/ 76200 h 190500"/>
                  <a:gd name="connsiteX101" fmla="*/ 688975 w 828675"/>
                  <a:gd name="connsiteY101" fmla="*/ 57150 h 190500"/>
                  <a:gd name="connsiteX102" fmla="*/ 717550 w 828675"/>
                  <a:gd name="connsiteY102" fmla="*/ 44450 h 190500"/>
                  <a:gd name="connsiteX103" fmla="*/ 727075 w 828675"/>
                  <a:gd name="connsiteY103" fmla="*/ 41275 h 190500"/>
                  <a:gd name="connsiteX104" fmla="*/ 746125 w 828675"/>
                  <a:gd name="connsiteY104" fmla="*/ 31750 h 190500"/>
                  <a:gd name="connsiteX105" fmla="*/ 755650 w 828675"/>
                  <a:gd name="connsiteY105" fmla="*/ 25400 h 190500"/>
                  <a:gd name="connsiteX106" fmla="*/ 828675 w 828675"/>
                  <a:gd name="connsiteY106" fmla="*/ 190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28675" h="190500">
                    <a:moveTo>
                      <a:pt x="69850" y="190500"/>
                    </a:moveTo>
                    <a:cubicBezTo>
                      <a:pt x="60244" y="188579"/>
                      <a:pt x="51387" y="188903"/>
                      <a:pt x="44450" y="180975"/>
                    </a:cubicBezTo>
                    <a:cubicBezTo>
                      <a:pt x="39424" y="175232"/>
                      <a:pt x="34163" y="169165"/>
                      <a:pt x="31750" y="161925"/>
                    </a:cubicBezTo>
                    <a:cubicBezTo>
                      <a:pt x="30692" y="158750"/>
                      <a:pt x="30431" y="155185"/>
                      <a:pt x="28575" y="152400"/>
                    </a:cubicBezTo>
                    <a:cubicBezTo>
                      <a:pt x="26084" y="148664"/>
                      <a:pt x="22225" y="146050"/>
                      <a:pt x="19050" y="142875"/>
                    </a:cubicBezTo>
                    <a:lnTo>
                      <a:pt x="9525" y="114300"/>
                    </a:lnTo>
                    <a:cubicBezTo>
                      <a:pt x="8467" y="111125"/>
                      <a:pt x="7162" y="108022"/>
                      <a:pt x="6350" y="104775"/>
                    </a:cubicBezTo>
                    <a:cubicBezTo>
                      <a:pt x="1614" y="85830"/>
                      <a:pt x="3892" y="96379"/>
                      <a:pt x="0" y="73025"/>
                    </a:cubicBezTo>
                    <a:cubicBezTo>
                      <a:pt x="1058" y="63500"/>
                      <a:pt x="1599" y="53903"/>
                      <a:pt x="3175" y="44450"/>
                    </a:cubicBezTo>
                    <a:cubicBezTo>
                      <a:pt x="3725" y="41149"/>
                      <a:pt x="3983" y="37292"/>
                      <a:pt x="6350" y="34925"/>
                    </a:cubicBezTo>
                    <a:cubicBezTo>
                      <a:pt x="11746" y="29529"/>
                      <a:pt x="19050" y="26458"/>
                      <a:pt x="25400" y="22225"/>
                    </a:cubicBezTo>
                    <a:cubicBezTo>
                      <a:pt x="28575" y="20108"/>
                      <a:pt x="31305" y="17082"/>
                      <a:pt x="34925" y="15875"/>
                    </a:cubicBezTo>
                    <a:cubicBezTo>
                      <a:pt x="62254" y="6765"/>
                      <a:pt x="47481" y="11148"/>
                      <a:pt x="79375" y="3175"/>
                    </a:cubicBezTo>
                    <a:lnTo>
                      <a:pt x="92075" y="0"/>
                    </a:lnTo>
                    <a:cubicBezTo>
                      <a:pt x="110067" y="1058"/>
                      <a:pt x="128117" y="1382"/>
                      <a:pt x="146050" y="3175"/>
                    </a:cubicBezTo>
                    <a:cubicBezTo>
                      <a:pt x="149380" y="3508"/>
                      <a:pt x="152357" y="5431"/>
                      <a:pt x="155575" y="6350"/>
                    </a:cubicBezTo>
                    <a:cubicBezTo>
                      <a:pt x="163340" y="8569"/>
                      <a:pt x="181666" y="12102"/>
                      <a:pt x="187325" y="15875"/>
                    </a:cubicBezTo>
                    <a:cubicBezTo>
                      <a:pt x="199635" y="24081"/>
                      <a:pt x="193230" y="21018"/>
                      <a:pt x="206375" y="25400"/>
                    </a:cubicBezTo>
                    <a:cubicBezTo>
                      <a:pt x="212357" y="31382"/>
                      <a:pt x="218714" y="36493"/>
                      <a:pt x="222250" y="44450"/>
                    </a:cubicBezTo>
                    <a:cubicBezTo>
                      <a:pt x="224968" y="50567"/>
                      <a:pt x="228600" y="63500"/>
                      <a:pt x="228600" y="63500"/>
                    </a:cubicBezTo>
                    <a:cubicBezTo>
                      <a:pt x="227542" y="87842"/>
                      <a:pt x="227294" y="112232"/>
                      <a:pt x="225425" y="136525"/>
                    </a:cubicBezTo>
                    <a:cubicBezTo>
                      <a:pt x="225048" y="141428"/>
                      <a:pt x="219541" y="152663"/>
                      <a:pt x="215900" y="155575"/>
                    </a:cubicBezTo>
                    <a:cubicBezTo>
                      <a:pt x="213287" y="157666"/>
                      <a:pt x="209301" y="157125"/>
                      <a:pt x="206375" y="158750"/>
                    </a:cubicBezTo>
                    <a:cubicBezTo>
                      <a:pt x="173623" y="176946"/>
                      <a:pt x="199353" y="167441"/>
                      <a:pt x="177800" y="174625"/>
                    </a:cubicBezTo>
                    <a:cubicBezTo>
                      <a:pt x="151238" y="171969"/>
                      <a:pt x="148726" y="179977"/>
                      <a:pt x="139700" y="161925"/>
                    </a:cubicBezTo>
                    <a:cubicBezTo>
                      <a:pt x="138203" y="158932"/>
                      <a:pt x="137583" y="155575"/>
                      <a:pt x="136525" y="152400"/>
                    </a:cubicBezTo>
                    <a:cubicBezTo>
                      <a:pt x="138947" y="137868"/>
                      <a:pt x="141327" y="117344"/>
                      <a:pt x="146050" y="101600"/>
                    </a:cubicBezTo>
                    <a:cubicBezTo>
                      <a:pt x="147973" y="95189"/>
                      <a:pt x="150283" y="88900"/>
                      <a:pt x="152400" y="82550"/>
                    </a:cubicBezTo>
                    <a:lnTo>
                      <a:pt x="155575" y="73025"/>
                    </a:lnTo>
                    <a:cubicBezTo>
                      <a:pt x="156633" y="69850"/>
                      <a:pt x="155965" y="65356"/>
                      <a:pt x="158750" y="63500"/>
                    </a:cubicBezTo>
                    <a:cubicBezTo>
                      <a:pt x="161925" y="61383"/>
                      <a:pt x="165423" y="59685"/>
                      <a:pt x="168275" y="57150"/>
                    </a:cubicBezTo>
                    <a:cubicBezTo>
                      <a:pt x="178886" y="47718"/>
                      <a:pt x="191611" y="30321"/>
                      <a:pt x="206375" y="25400"/>
                    </a:cubicBezTo>
                    <a:lnTo>
                      <a:pt x="244475" y="12700"/>
                    </a:lnTo>
                    <a:lnTo>
                      <a:pt x="254000" y="9525"/>
                    </a:lnTo>
                    <a:cubicBezTo>
                      <a:pt x="257175" y="8467"/>
                      <a:pt x="260192" y="6653"/>
                      <a:pt x="263525" y="6350"/>
                    </a:cubicBezTo>
                    <a:lnTo>
                      <a:pt x="298450" y="3175"/>
                    </a:lnTo>
                    <a:cubicBezTo>
                      <a:pt x="303742" y="4233"/>
                      <a:pt x="309002" y="5463"/>
                      <a:pt x="314325" y="6350"/>
                    </a:cubicBezTo>
                    <a:cubicBezTo>
                      <a:pt x="321707" y="7580"/>
                      <a:pt x="329258" y="7842"/>
                      <a:pt x="336550" y="9525"/>
                    </a:cubicBezTo>
                    <a:cubicBezTo>
                      <a:pt x="343072" y="11030"/>
                      <a:pt x="355600" y="15875"/>
                      <a:pt x="355600" y="15875"/>
                    </a:cubicBezTo>
                    <a:cubicBezTo>
                      <a:pt x="358775" y="19050"/>
                      <a:pt x="361676" y="22525"/>
                      <a:pt x="365125" y="25400"/>
                    </a:cubicBezTo>
                    <a:cubicBezTo>
                      <a:pt x="368056" y="27843"/>
                      <a:pt x="372266" y="28770"/>
                      <a:pt x="374650" y="31750"/>
                    </a:cubicBezTo>
                    <a:cubicBezTo>
                      <a:pt x="376741" y="34363"/>
                      <a:pt x="376200" y="38349"/>
                      <a:pt x="377825" y="41275"/>
                    </a:cubicBezTo>
                    <a:cubicBezTo>
                      <a:pt x="381531" y="47946"/>
                      <a:pt x="388112" y="53085"/>
                      <a:pt x="390525" y="60325"/>
                    </a:cubicBezTo>
                    <a:cubicBezTo>
                      <a:pt x="398505" y="84266"/>
                      <a:pt x="387740" y="54756"/>
                      <a:pt x="400050" y="79375"/>
                    </a:cubicBezTo>
                    <a:cubicBezTo>
                      <a:pt x="401547" y="82368"/>
                      <a:pt x="402167" y="85725"/>
                      <a:pt x="403225" y="88900"/>
                    </a:cubicBezTo>
                    <a:cubicBezTo>
                      <a:pt x="402167" y="99483"/>
                      <a:pt x="401369" y="110096"/>
                      <a:pt x="400050" y="120650"/>
                    </a:cubicBezTo>
                    <a:cubicBezTo>
                      <a:pt x="399252" y="127038"/>
                      <a:pt x="398436" y="133455"/>
                      <a:pt x="396875" y="139700"/>
                    </a:cubicBezTo>
                    <a:cubicBezTo>
                      <a:pt x="393214" y="154343"/>
                      <a:pt x="390277" y="168316"/>
                      <a:pt x="371475" y="171450"/>
                    </a:cubicBezTo>
                    <a:lnTo>
                      <a:pt x="352425" y="174625"/>
                    </a:lnTo>
                    <a:cubicBezTo>
                      <a:pt x="342096" y="171182"/>
                      <a:pt x="341545" y="173164"/>
                      <a:pt x="336550" y="161925"/>
                    </a:cubicBezTo>
                    <a:cubicBezTo>
                      <a:pt x="333832" y="155808"/>
                      <a:pt x="330200" y="142875"/>
                      <a:pt x="330200" y="142875"/>
                    </a:cubicBezTo>
                    <a:cubicBezTo>
                      <a:pt x="325996" y="113449"/>
                      <a:pt x="325605" y="123366"/>
                      <a:pt x="330200" y="88900"/>
                    </a:cubicBezTo>
                    <a:cubicBezTo>
                      <a:pt x="330308" y="88087"/>
                      <a:pt x="335238" y="62621"/>
                      <a:pt x="336550" y="60325"/>
                    </a:cubicBezTo>
                    <a:cubicBezTo>
                      <a:pt x="340417" y="53557"/>
                      <a:pt x="361127" y="39433"/>
                      <a:pt x="365125" y="38100"/>
                    </a:cubicBezTo>
                    <a:lnTo>
                      <a:pt x="393700" y="28575"/>
                    </a:lnTo>
                    <a:cubicBezTo>
                      <a:pt x="396875" y="27517"/>
                      <a:pt x="399978" y="26212"/>
                      <a:pt x="403225" y="25400"/>
                    </a:cubicBezTo>
                    <a:cubicBezTo>
                      <a:pt x="447235" y="14398"/>
                      <a:pt x="379400" y="31142"/>
                      <a:pt x="431800" y="19050"/>
                    </a:cubicBezTo>
                    <a:cubicBezTo>
                      <a:pt x="440304" y="17088"/>
                      <a:pt x="457200" y="12700"/>
                      <a:pt x="457200" y="12700"/>
                    </a:cubicBezTo>
                    <a:cubicBezTo>
                      <a:pt x="474133" y="13758"/>
                      <a:pt x="491118" y="14187"/>
                      <a:pt x="508000" y="15875"/>
                    </a:cubicBezTo>
                    <a:cubicBezTo>
                      <a:pt x="512342" y="16309"/>
                      <a:pt x="516689" y="17331"/>
                      <a:pt x="520700" y="19050"/>
                    </a:cubicBezTo>
                    <a:cubicBezTo>
                      <a:pt x="524207" y="20553"/>
                      <a:pt x="527050" y="23283"/>
                      <a:pt x="530225" y="25400"/>
                    </a:cubicBezTo>
                    <a:cubicBezTo>
                      <a:pt x="532342" y="28575"/>
                      <a:pt x="534132" y="31994"/>
                      <a:pt x="536575" y="34925"/>
                    </a:cubicBezTo>
                    <a:cubicBezTo>
                      <a:pt x="539450" y="38374"/>
                      <a:pt x="543609" y="40714"/>
                      <a:pt x="546100" y="44450"/>
                    </a:cubicBezTo>
                    <a:cubicBezTo>
                      <a:pt x="547956" y="47235"/>
                      <a:pt x="547419" y="51190"/>
                      <a:pt x="549275" y="53975"/>
                    </a:cubicBezTo>
                    <a:cubicBezTo>
                      <a:pt x="560233" y="70412"/>
                      <a:pt x="563046" y="57188"/>
                      <a:pt x="571500" y="82550"/>
                    </a:cubicBezTo>
                    <a:lnTo>
                      <a:pt x="581025" y="111125"/>
                    </a:lnTo>
                    <a:lnTo>
                      <a:pt x="584200" y="120650"/>
                    </a:lnTo>
                    <a:lnTo>
                      <a:pt x="587375" y="130175"/>
                    </a:lnTo>
                    <a:cubicBezTo>
                      <a:pt x="586317" y="133350"/>
                      <a:pt x="584856" y="136418"/>
                      <a:pt x="584200" y="139700"/>
                    </a:cubicBezTo>
                    <a:cubicBezTo>
                      <a:pt x="582732" y="147038"/>
                      <a:pt x="583175" y="154757"/>
                      <a:pt x="581025" y="161925"/>
                    </a:cubicBezTo>
                    <a:cubicBezTo>
                      <a:pt x="579929" y="165580"/>
                      <a:pt x="576792" y="168275"/>
                      <a:pt x="574675" y="171450"/>
                    </a:cubicBezTo>
                    <a:cubicBezTo>
                      <a:pt x="563033" y="170392"/>
                      <a:pt x="551322" y="169928"/>
                      <a:pt x="539750" y="168275"/>
                    </a:cubicBezTo>
                    <a:cubicBezTo>
                      <a:pt x="536437" y="167802"/>
                      <a:pt x="532170" y="167823"/>
                      <a:pt x="530225" y="165100"/>
                    </a:cubicBezTo>
                    <a:cubicBezTo>
                      <a:pt x="526334" y="159653"/>
                      <a:pt x="525992" y="152400"/>
                      <a:pt x="523875" y="146050"/>
                    </a:cubicBezTo>
                    <a:lnTo>
                      <a:pt x="520700" y="136525"/>
                    </a:lnTo>
                    <a:lnTo>
                      <a:pt x="517525" y="127000"/>
                    </a:lnTo>
                    <a:cubicBezTo>
                      <a:pt x="517953" y="119718"/>
                      <a:pt x="516167" y="70300"/>
                      <a:pt x="527050" y="53975"/>
                    </a:cubicBezTo>
                    <a:cubicBezTo>
                      <a:pt x="529167" y="50800"/>
                      <a:pt x="530957" y="47381"/>
                      <a:pt x="533400" y="44450"/>
                    </a:cubicBezTo>
                    <a:cubicBezTo>
                      <a:pt x="537798" y="39172"/>
                      <a:pt x="545839" y="31513"/>
                      <a:pt x="552450" y="28575"/>
                    </a:cubicBezTo>
                    <a:cubicBezTo>
                      <a:pt x="558567" y="25857"/>
                      <a:pt x="565150" y="24342"/>
                      <a:pt x="571500" y="22225"/>
                    </a:cubicBezTo>
                    <a:cubicBezTo>
                      <a:pt x="574675" y="21167"/>
                      <a:pt x="578240" y="20906"/>
                      <a:pt x="581025" y="19050"/>
                    </a:cubicBezTo>
                    <a:cubicBezTo>
                      <a:pt x="608322" y="852"/>
                      <a:pt x="573785" y="22670"/>
                      <a:pt x="600075" y="9525"/>
                    </a:cubicBezTo>
                    <a:cubicBezTo>
                      <a:pt x="622001" y="-1438"/>
                      <a:pt x="595869" y="6608"/>
                      <a:pt x="622300" y="0"/>
                    </a:cubicBezTo>
                    <a:cubicBezTo>
                      <a:pt x="647857" y="2130"/>
                      <a:pt x="653820" y="566"/>
                      <a:pt x="673100" y="6350"/>
                    </a:cubicBezTo>
                    <a:cubicBezTo>
                      <a:pt x="686079" y="10244"/>
                      <a:pt x="692105" y="11075"/>
                      <a:pt x="701675" y="19050"/>
                    </a:cubicBezTo>
                    <a:cubicBezTo>
                      <a:pt x="732883" y="45057"/>
                      <a:pt x="692575" y="13125"/>
                      <a:pt x="717550" y="38100"/>
                    </a:cubicBezTo>
                    <a:cubicBezTo>
                      <a:pt x="720248" y="40798"/>
                      <a:pt x="723900" y="42333"/>
                      <a:pt x="727075" y="44450"/>
                    </a:cubicBezTo>
                    <a:cubicBezTo>
                      <a:pt x="728133" y="47625"/>
                      <a:pt x="728753" y="50982"/>
                      <a:pt x="730250" y="53975"/>
                    </a:cubicBezTo>
                    <a:cubicBezTo>
                      <a:pt x="731957" y="57388"/>
                      <a:pt x="735050" y="60013"/>
                      <a:pt x="736600" y="63500"/>
                    </a:cubicBezTo>
                    <a:cubicBezTo>
                      <a:pt x="739318" y="69617"/>
                      <a:pt x="740833" y="76200"/>
                      <a:pt x="742950" y="82550"/>
                    </a:cubicBezTo>
                    <a:lnTo>
                      <a:pt x="746125" y="92075"/>
                    </a:lnTo>
                    <a:lnTo>
                      <a:pt x="749300" y="101600"/>
                    </a:lnTo>
                    <a:cubicBezTo>
                      <a:pt x="748242" y="118533"/>
                      <a:pt x="747813" y="135518"/>
                      <a:pt x="746125" y="152400"/>
                    </a:cubicBezTo>
                    <a:cubicBezTo>
                      <a:pt x="746116" y="152492"/>
                      <a:pt x="741279" y="173121"/>
                      <a:pt x="739775" y="174625"/>
                    </a:cubicBezTo>
                    <a:cubicBezTo>
                      <a:pt x="737408" y="176992"/>
                      <a:pt x="733425" y="176742"/>
                      <a:pt x="730250" y="177800"/>
                    </a:cubicBezTo>
                    <a:cubicBezTo>
                      <a:pt x="723900" y="176742"/>
                      <a:pt x="717484" y="176022"/>
                      <a:pt x="711200" y="174625"/>
                    </a:cubicBezTo>
                    <a:cubicBezTo>
                      <a:pt x="707933" y="173899"/>
                      <a:pt x="704042" y="173817"/>
                      <a:pt x="701675" y="171450"/>
                    </a:cubicBezTo>
                    <a:cubicBezTo>
                      <a:pt x="696279" y="166054"/>
                      <a:pt x="693208" y="158750"/>
                      <a:pt x="688975" y="152400"/>
                    </a:cubicBezTo>
                    <a:cubicBezTo>
                      <a:pt x="680769" y="140090"/>
                      <a:pt x="683832" y="146495"/>
                      <a:pt x="679450" y="133350"/>
                    </a:cubicBezTo>
                    <a:cubicBezTo>
                      <a:pt x="678392" y="124883"/>
                      <a:pt x="676275" y="116483"/>
                      <a:pt x="676275" y="107950"/>
                    </a:cubicBezTo>
                    <a:cubicBezTo>
                      <a:pt x="676275" y="102229"/>
                      <a:pt x="680527" y="83193"/>
                      <a:pt x="682625" y="76200"/>
                    </a:cubicBezTo>
                    <a:cubicBezTo>
                      <a:pt x="684548" y="69789"/>
                      <a:pt x="683406" y="60863"/>
                      <a:pt x="688975" y="57150"/>
                    </a:cubicBezTo>
                    <a:cubicBezTo>
                      <a:pt x="704069" y="47087"/>
                      <a:pt x="694880" y="52007"/>
                      <a:pt x="717550" y="44450"/>
                    </a:cubicBezTo>
                    <a:cubicBezTo>
                      <a:pt x="720725" y="43392"/>
                      <a:pt x="724290" y="43131"/>
                      <a:pt x="727075" y="41275"/>
                    </a:cubicBezTo>
                    <a:cubicBezTo>
                      <a:pt x="754372" y="23077"/>
                      <a:pt x="719835" y="44895"/>
                      <a:pt x="746125" y="31750"/>
                    </a:cubicBezTo>
                    <a:cubicBezTo>
                      <a:pt x="749538" y="30043"/>
                      <a:pt x="752003" y="26522"/>
                      <a:pt x="755650" y="25400"/>
                    </a:cubicBezTo>
                    <a:cubicBezTo>
                      <a:pt x="785057" y="16352"/>
                      <a:pt x="796792" y="19050"/>
                      <a:pt x="828675" y="190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9ADFFD-3DC9-2B04-5F88-43979F5836F4}"/>
                </a:ext>
              </a:extLst>
            </p:cNvPr>
            <p:cNvGrpSpPr/>
            <p:nvPr/>
          </p:nvGrpSpPr>
          <p:grpSpPr>
            <a:xfrm>
              <a:off x="8055253" y="1113866"/>
              <a:ext cx="3096141" cy="1532698"/>
              <a:chOff x="8055253" y="1113866"/>
              <a:chExt cx="3096141" cy="153269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ACDCA5E-0EAC-011C-AE99-AE05C06CD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0946" y="1609050"/>
                <a:ext cx="403831" cy="1043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0172D54-C9B8-F32A-2A98-3A904899F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5090" y="1722872"/>
                <a:ext cx="409687" cy="99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ED46BFD-4D94-C076-0BB6-F3384B100E43}"/>
                  </a:ext>
                </a:extLst>
              </p:cNvPr>
              <p:cNvGrpSpPr/>
              <p:nvPr/>
            </p:nvGrpSpPr>
            <p:grpSpPr>
              <a:xfrm>
                <a:off x="8055253" y="1113866"/>
                <a:ext cx="3096141" cy="1532698"/>
                <a:chOff x="8055253" y="1113866"/>
                <a:chExt cx="3096141" cy="15326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0AB527D-ADA3-C379-AA3B-6620E11460C2}"/>
                    </a:ext>
                  </a:extLst>
                </p:cNvPr>
                <p:cNvGrpSpPr/>
                <p:nvPr/>
              </p:nvGrpSpPr>
              <p:grpSpPr>
                <a:xfrm>
                  <a:off x="8091926" y="1113866"/>
                  <a:ext cx="3059468" cy="1532698"/>
                  <a:chOff x="4682994" y="1116906"/>
                  <a:chExt cx="3059468" cy="1532698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325B31B4-2C23-4DA6-5CD1-DBC8B56BA93D}"/>
                      </a:ext>
                    </a:extLst>
                  </p:cNvPr>
                  <p:cNvSpPr/>
                  <p:nvPr/>
                </p:nvSpPr>
                <p:spPr>
                  <a:xfrm>
                    <a:off x="5566167" y="1116906"/>
                    <a:ext cx="1405606" cy="1176144"/>
                  </a:xfrm>
                  <a:prstGeom prst="rect">
                    <a:avLst/>
                  </a:prstGeom>
                  <a:solidFill>
                    <a:schemeClr val="accent4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423D250-5A9B-70CB-3CD6-4250E4542DD2}"/>
                      </a:ext>
                    </a:extLst>
                  </p:cNvPr>
                  <p:cNvSpPr/>
                  <p:nvPr/>
                </p:nvSpPr>
                <p:spPr>
                  <a:xfrm>
                    <a:off x="6115850" y="2249494"/>
                    <a:ext cx="1626612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/>
                    <a:r>
                      <a: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itchFamily="2" charset="0"/>
                      </a:rPr>
                      <a:t>time</a:t>
                    </a:r>
                  </a:p>
                </p:txBody>
              </p:sp>
              <p:cxnSp>
                <p:nvCxnSpPr>
                  <p:cNvPr id="60" name="Straight Arrow Connector 59">
                    <a:extLst>
                      <a:ext uri="{FF2B5EF4-FFF2-40B4-BE49-F238E27FC236}">
                        <a16:creationId xmlns:a16="http://schemas.microsoft.com/office/drawing/2014/main" id="{EE28881C-5198-875A-3B4E-148F32EC2B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02250" y="2293416"/>
                    <a:ext cx="2276287" cy="0"/>
                  </a:xfrm>
                  <a:prstGeom prst="straightConnector1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none" w="lg" len="lg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FE64FDB-64D7-978A-6B6A-CD1BD9F8C9D5}"/>
                      </a:ext>
                    </a:extLst>
                  </p:cNvPr>
                  <p:cNvSpPr/>
                  <p:nvPr/>
                </p:nvSpPr>
                <p:spPr>
                  <a:xfrm>
                    <a:off x="4682994" y="1527444"/>
                    <a:ext cx="783213" cy="5232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7DEE9F7-6E92-19B8-BD5C-DA203D449C76}"/>
                    </a:ext>
                  </a:extLst>
                </p:cNvPr>
                <p:cNvSpPr/>
                <p:nvPr/>
              </p:nvSpPr>
              <p:spPr>
                <a:xfrm>
                  <a:off x="8055253" y="1552553"/>
                  <a:ext cx="783213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2A1FE72-AE93-273A-FBD2-6152D7D1F64F}"/>
                  </a:ext>
                </a:extLst>
              </p:cNvPr>
              <p:cNvSpPr/>
              <p:nvPr/>
            </p:nvSpPr>
            <p:spPr>
              <a:xfrm>
                <a:off x="724917" y="3167704"/>
                <a:ext cx="89968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Access modification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 pair at later times in the QGP 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2A1FE72-AE93-273A-FBD2-6152D7D1F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7" y="3167704"/>
                <a:ext cx="8996835" cy="461665"/>
              </a:xfrm>
              <a:prstGeom prst="rect">
                <a:avLst/>
              </a:prstGeom>
              <a:blipFill>
                <a:blip r:embed="rId11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487A2B-B841-270F-7A4E-DF6C725C049C}"/>
              </a:ext>
            </a:extLst>
          </p:cNvPr>
          <p:cNvCxnSpPr>
            <a:cxnSpLocks/>
          </p:cNvCxnSpPr>
          <p:nvPr/>
        </p:nvCxnSpPr>
        <p:spPr>
          <a:xfrm>
            <a:off x="2180962" y="5695122"/>
            <a:ext cx="5392655" cy="0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CA3EE-5F85-D4C8-3E92-D2D3B92F0975}"/>
              </a:ext>
            </a:extLst>
          </p:cNvPr>
          <p:cNvSpPr/>
          <p:nvPr/>
        </p:nvSpPr>
        <p:spPr>
          <a:xfrm>
            <a:off x="7270370" y="5442979"/>
            <a:ext cx="406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FF9300"/>
                </a:solidFill>
                <a:latin typeface="Times" pitchFamily="2" charset="0"/>
              </a:rPr>
              <a:t>Increasing gluon energy</a:t>
            </a:r>
          </a:p>
        </p:txBody>
      </p:sp>
    </p:spTree>
    <p:extLst>
      <p:ext uri="{BB962C8B-B14F-4D97-AF65-F5344CB8AC3E}">
        <p14:creationId xmlns:p14="http://schemas.microsoft.com/office/powerpoint/2010/main" val="22922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432547-46C7-A645-AEEC-F87B95663F1A}" type="slidenum">
              <a:rPr lang="en-US" smtClean="0"/>
              <a:t>9</a:t>
            </a:fld>
            <a:endParaRPr lang="en-US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C48266DF-77AA-0D4C-834D-A0E73550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8" y="6356350"/>
            <a:ext cx="1728276" cy="365125"/>
          </a:xfrm>
        </p:spPr>
        <p:txBody>
          <a:bodyPr/>
          <a:lstStyle/>
          <a:p>
            <a:r>
              <a:rPr lang="en-US" dirty="0"/>
              <a:t>Jasmine Brewer (CERN)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/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:r>
                  <a:rPr lang="en-US" sz="2800" dirty="0">
                    <a:latin typeface="Times" pitchFamily="2" charset="0"/>
                  </a:rPr>
                  <a:t>Unique features of the modification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800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9C47AD-83BD-E74F-9D6C-EBDD2D019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59" y="199516"/>
                <a:ext cx="8707810" cy="523220"/>
              </a:xfrm>
              <a:prstGeom prst="rect">
                <a:avLst/>
              </a:prstGeom>
              <a:blipFill>
                <a:blip r:embed="rId3"/>
                <a:stretch>
                  <a:fillRect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3D4FFABA-AB34-5BC8-9BA5-544A19085A08}"/>
              </a:ext>
            </a:extLst>
          </p:cNvPr>
          <p:cNvSpPr/>
          <p:nvPr/>
        </p:nvSpPr>
        <p:spPr>
          <a:xfrm>
            <a:off x="405913" y="2463711"/>
            <a:ext cx="11976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800" dirty="0">
                <a:latin typeface="Times" pitchFamily="2" charset="0"/>
              </a:rPr>
              <a:t>Gluons have a “lifetime”		    depending on their energy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A6C0E0-AE66-DFAD-F170-81924D4CE94F}"/>
              </a:ext>
            </a:extLst>
          </p:cNvPr>
          <p:cNvGrpSpPr/>
          <p:nvPr/>
        </p:nvGrpSpPr>
        <p:grpSpPr>
          <a:xfrm>
            <a:off x="3054061" y="3934563"/>
            <a:ext cx="3103234" cy="1535858"/>
            <a:chOff x="4682994" y="1088670"/>
            <a:chExt cx="3103234" cy="153585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EA19DAA-D14E-76C9-3DAA-B72E6D9CA23A}"/>
                </a:ext>
              </a:extLst>
            </p:cNvPr>
            <p:cNvGrpSpPr/>
            <p:nvPr/>
          </p:nvGrpSpPr>
          <p:grpSpPr>
            <a:xfrm>
              <a:off x="4682994" y="1452104"/>
              <a:ext cx="3103234" cy="1172424"/>
              <a:chOff x="4682994" y="1452104"/>
              <a:chExt cx="3103234" cy="1172424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6DCECCF-BB52-F1DA-6865-FF9E3EBF515F}"/>
                  </a:ext>
                </a:extLst>
              </p:cNvPr>
              <p:cNvGrpSpPr/>
              <p:nvPr/>
            </p:nvGrpSpPr>
            <p:grpSpPr>
              <a:xfrm>
                <a:off x="4682994" y="1527444"/>
                <a:ext cx="3103234" cy="1097084"/>
                <a:chOff x="4682994" y="1527444"/>
                <a:chExt cx="3103234" cy="109708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91D144-4157-B7B8-A629-4E91A27FB3FF}"/>
                    </a:ext>
                  </a:extLst>
                </p:cNvPr>
                <p:cNvSpPr/>
                <p:nvPr/>
              </p:nvSpPr>
              <p:spPr>
                <a:xfrm>
                  <a:off x="6159616" y="2224418"/>
                  <a:ext cx="162661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189" lvl="1"/>
                  <a:r>
                    <a:rPr 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" pitchFamily="2" charset="0"/>
                    </a:rPr>
                    <a:t>time</a:t>
                  </a:r>
                </a:p>
              </p:txBody>
            </p: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3002E381-3C58-F528-1CB0-EBAC784E0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2288" y="2275706"/>
                  <a:ext cx="2276287" cy="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  <a:headEnd type="none" w="lg" len="lg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17793D52-73B7-2BFF-4854-B28DDA7E4467}"/>
                    </a:ext>
                  </a:extLst>
                </p:cNvPr>
                <p:cNvSpPr/>
                <p:nvPr/>
              </p:nvSpPr>
              <p:spPr>
                <a:xfrm>
                  <a:off x="5373456" y="1657969"/>
                  <a:ext cx="873334" cy="223356"/>
                </a:xfrm>
                <a:custGeom>
                  <a:avLst/>
                  <a:gdLst>
                    <a:gd name="connsiteX0" fmla="*/ 69850 w 828675"/>
                    <a:gd name="connsiteY0" fmla="*/ 190500 h 190500"/>
                    <a:gd name="connsiteX1" fmla="*/ 44450 w 828675"/>
                    <a:gd name="connsiteY1" fmla="*/ 180975 h 190500"/>
                    <a:gd name="connsiteX2" fmla="*/ 31750 w 828675"/>
                    <a:gd name="connsiteY2" fmla="*/ 161925 h 190500"/>
                    <a:gd name="connsiteX3" fmla="*/ 28575 w 828675"/>
                    <a:gd name="connsiteY3" fmla="*/ 152400 h 190500"/>
                    <a:gd name="connsiteX4" fmla="*/ 19050 w 828675"/>
                    <a:gd name="connsiteY4" fmla="*/ 142875 h 190500"/>
                    <a:gd name="connsiteX5" fmla="*/ 9525 w 828675"/>
                    <a:gd name="connsiteY5" fmla="*/ 114300 h 190500"/>
                    <a:gd name="connsiteX6" fmla="*/ 6350 w 828675"/>
                    <a:gd name="connsiteY6" fmla="*/ 104775 h 190500"/>
                    <a:gd name="connsiteX7" fmla="*/ 0 w 828675"/>
                    <a:gd name="connsiteY7" fmla="*/ 73025 h 190500"/>
                    <a:gd name="connsiteX8" fmla="*/ 3175 w 828675"/>
                    <a:gd name="connsiteY8" fmla="*/ 44450 h 190500"/>
                    <a:gd name="connsiteX9" fmla="*/ 6350 w 828675"/>
                    <a:gd name="connsiteY9" fmla="*/ 34925 h 190500"/>
                    <a:gd name="connsiteX10" fmla="*/ 25400 w 828675"/>
                    <a:gd name="connsiteY10" fmla="*/ 22225 h 190500"/>
                    <a:gd name="connsiteX11" fmla="*/ 34925 w 828675"/>
                    <a:gd name="connsiteY11" fmla="*/ 15875 h 190500"/>
                    <a:gd name="connsiteX12" fmla="*/ 79375 w 828675"/>
                    <a:gd name="connsiteY12" fmla="*/ 3175 h 190500"/>
                    <a:gd name="connsiteX13" fmla="*/ 92075 w 828675"/>
                    <a:gd name="connsiteY13" fmla="*/ 0 h 190500"/>
                    <a:gd name="connsiteX14" fmla="*/ 146050 w 828675"/>
                    <a:gd name="connsiteY14" fmla="*/ 3175 h 190500"/>
                    <a:gd name="connsiteX15" fmla="*/ 155575 w 828675"/>
                    <a:gd name="connsiteY15" fmla="*/ 6350 h 190500"/>
                    <a:gd name="connsiteX16" fmla="*/ 187325 w 828675"/>
                    <a:gd name="connsiteY16" fmla="*/ 15875 h 190500"/>
                    <a:gd name="connsiteX17" fmla="*/ 206375 w 828675"/>
                    <a:gd name="connsiteY17" fmla="*/ 25400 h 190500"/>
                    <a:gd name="connsiteX18" fmla="*/ 222250 w 828675"/>
                    <a:gd name="connsiteY18" fmla="*/ 44450 h 190500"/>
                    <a:gd name="connsiteX19" fmla="*/ 228600 w 828675"/>
                    <a:gd name="connsiteY19" fmla="*/ 63500 h 190500"/>
                    <a:gd name="connsiteX20" fmla="*/ 225425 w 828675"/>
                    <a:gd name="connsiteY20" fmla="*/ 136525 h 190500"/>
                    <a:gd name="connsiteX21" fmla="*/ 215900 w 828675"/>
                    <a:gd name="connsiteY21" fmla="*/ 155575 h 190500"/>
                    <a:gd name="connsiteX22" fmla="*/ 206375 w 828675"/>
                    <a:gd name="connsiteY22" fmla="*/ 158750 h 190500"/>
                    <a:gd name="connsiteX23" fmla="*/ 177800 w 828675"/>
                    <a:gd name="connsiteY23" fmla="*/ 174625 h 190500"/>
                    <a:gd name="connsiteX24" fmla="*/ 139700 w 828675"/>
                    <a:gd name="connsiteY24" fmla="*/ 161925 h 190500"/>
                    <a:gd name="connsiteX25" fmla="*/ 136525 w 828675"/>
                    <a:gd name="connsiteY25" fmla="*/ 152400 h 190500"/>
                    <a:gd name="connsiteX26" fmla="*/ 146050 w 828675"/>
                    <a:gd name="connsiteY26" fmla="*/ 101600 h 190500"/>
                    <a:gd name="connsiteX27" fmla="*/ 152400 w 828675"/>
                    <a:gd name="connsiteY27" fmla="*/ 82550 h 190500"/>
                    <a:gd name="connsiteX28" fmla="*/ 155575 w 828675"/>
                    <a:gd name="connsiteY28" fmla="*/ 73025 h 190500"/>
                    <a:gd name="connsiteX29" fmla="*/ 158750 w 828675"/>
                    <a:gd name="connsiteY29" fmla="*/ 63500 h 190500"/>
                    <a:gd name="connsiteX30" fmla="*/ 168275 w 828675"/>
                    <a:gd name="connsiteY30" fmla="*/ 57150 h 190500"/>
                    <a:gd name="connsiteX31" fmla="*/ 206375 w 828675"/>
                    <a:gd name="connsiteY31" fmla="*/ 25400 h 190500"/>
                    <a:gd name="connsiteX32" fmla="*/ 244475 w 828675"/>
                    <a:gd name="connsiteY32" fmla="*/ 12700 h 190500"/>
                    <a:gd name="connsiteX33" fmla="*/ 254000 w 828675"/>
                    <a:gd name="connsiteY33" fmla="*/ 9525 h 190500"/>
                    <a:gd name="connsiteX34" fmla="*/ 263525 w 828675"/>
                    <a:gd name="connsiteY34" fmla="*/ 6350 h 190500"/>
                    <a:gd name="connsiteX35" fmla="*/ 298450 w 828675"/>
                    <a:gd name="connsiteY35" fmla="*/ 3175 h 190500"/>
                    <a:gd name="connsiteX36" fmla="*/ 314325 w 828675"/>
                    <a:gd name="connsiteY36" fmla="*/ 6350 h 190500"/>
                    <a:gd name="connsiteX37" fmla="*/ 336550 w 828675"/>
                    <a:gd name="connsiteY37" fmla="*/ 9525 h 190500"/>
                    <a:gd name="connsiteX38" fmla="*/ 355600 w 828675"/>
                    <a:gd name="connsiteY38" fmla="*/ 15875 h 190500"/>
                    <a:gd name="connsiteX39" fmla="*/ 365125 w 828675"/>
                    <a:gd name="connsiteY39" fmla="*/ 25400 h 190500"/>
                    <a:gd name="connsiteX40" fmla="*/ 374650 w 828675"/>
                    <a:gd name="connsiteY40" fmla="*/ 31750 h 190500"/>
                    <a:gd name="connsiteX41" fmla="*/ 377825 w 828675"/>
                    <a:gd name="connsiteY41" fmla="*/ 41275 h 190500"/>
                    <a:gd name="connsiteX42" fmla="*/ 390525 w 828675"/>
                    <a:gd name="connsiteY42" fmla="*/ 60325 h 190500"/>
                    <a:gd name="connsiteX43" fmla="*/ 400050 w 828675"/>
                    <a:gd name="connsiteY43" fmla="*/ 79375 h 190500"/>
                    <a:gd name="connsiteX44" fmla="*/ 403225 w 828675"/>
                    <a:gd name="connsiteY44" fmla="*/ 88900 h 190500"/>
                    <a:gd name="connsiteX45" fmla="*/ 400050 w 828675"/>
                    <a:gd name="connsiteY45" fmla="*/ 120650 h 190500"/>
                    <a:gd name="connsiteX46" fmla="*/ 396875 w 828675"/>
                    <a:gd name="connsiteY46" fmla="*/ 139700 h 190500"/>
                    <a:gd name="connsiteX47" fmla="*/ 371475 w 828675"/>
                    <a:gd name="connsiteY47" fmla="*/ 171450 h 190500"/>
                    <a:gd name="connsiteX48" fmla="*/ 352425 w 828675"/>
                    <a:gd name="connsiteY48" fmla="*/ 174625 h 190500"/>
                    <a:gd name="connsiteX49" fmla="*/ 336550 w 828675"/>
                    <a:gd name="connsiteY49" fmla="*/ 161925 h 190500"/>
                    <a:gd name="connsiteX50" fmla="*/ 330200 w 828675"/>
                    <a:gd name="connsiteY50" fmla="*/ 142875 h 190500"/>
                    <a:gd name="connsiteX51" fmla="*/ 330200 w 828675"/>
                    <a:gd name="connsiteY51" fmla="*/ 88900 h 190500"/>
                    <a:gd name="connsiteX52" fmla="*/ 336550 w 828675"/>
                    <a:gd name="connsiteY52" fmla="*/ 60325 h 190500"/>
                    <a:gd name="connsiteX53" fmla="*/ 365125 w 828675"/>
                    <a:gd name="connsiteY53" fmla="*/ 38100 h 190500"/>
                    <a:gd name="connsiteX54" fmla="*/ 393700 w 828675"/>
                    <a:gd name="connsiteY54" fmla="*/ 28575 h 190500"/>
                    <a:gd name="connsiteX55" fmla="*/ 403225 w 828675"/>
                    <a:gd name="connsiteY55" fmla="*/ 25400 h 190500"/>
                    <a:gd name="connsiteX56" fmla="*/ 431800 w 828675"/>
                    <a:gd name="connsiteY56" fmla="*/ 19050 h 190500"/>
                    <a:gd name="connsiteX57" fmla="*/ 457200 w 828675"/>
                    <a:gd name="connsiteY57" fmla="*/ 12700 h 190500"/>
                    <a:gd name="connsiteX58" fmla="*/ 508000 w 828675"/>
                    <a:gd name="connsiteY58" fmla="*/ 15875 h 190500"/>
                    <a:gd name="connsiteX59" fmla="*/ 520700 w 828675"/>
                    <a:gd name="connsiteY59" fmla="*/ 19050 h 190500"/>
                    <a:gd name="connsiteX60" fmla="*/ 530225 w 828675"/>
                    <a:gd name="connsiteY60" fmla="*/ 25400 h 190500"/>
                    <a:gd name="connsiteX61" fmla="*/ 536575 w 828675"/>
                    <a:gd name="connsiteY61" fmla="*/ 34925 h 190500"/>
                    <a:gd name="connsiteX62" fmla="*/ 546100 w 828675"/>
                    <a:gd name="connsiteY62" fmla="*/ 44450 h 190500"/>
                    <a:gd name="connsiteX63" fmla="*/ 549275 w 828675"/>
                    <a:gd name="connsiteY63" fmla="*/ 53975 h 190500"/>
                    <a:gd name="connsiteX64" fmla="*/ 571500 w 828675"/>
                    <a:gd name="connsiteY64" fmla="*/ 82550 h 190500"/>
                    <a:gd name="connsiteX65" fmla="*/ 581025 w 828675"/>
                    <a:gd name="connsiteY65" fmla="*/ 111125 h 190500"/>
                    <a:gd name="connsiteX66" fmla="*/ 584200 w 828675"/>
                    <a:gd name="connsiteY66" fmla="*/ 120650 h 190500"/>
                    <a:gd name="connsiteX67" fmla="*/ 587375 w 828675"/>
                    <a:gd name="connsiteY67" fmla="*/ 130175 h 190500"/>
                    <a:gd name="connsiteX68" fmla="*/ 584200 w 828675"/>
                    <a:gd name="connsiteY68" fmla="*/ 139700 h 190500"/>
                    <a:gd name="connsiteX69" fmla="*/ 581025 w 828675"/>
                    <a:gd name="connsiteY69" fmla="*/ 161925 h 190500"/>
                    <a:gd name="connsiteX70" fmla="*/ 574675 w 828675"/>
                    <a:gd name="connsiteY70" fmla="*/ 171450 h 190500"/>
                    <a:gd name="connsiteX71" fmla="*/ 539750 w 828675"/>
                    <a:gd name="connsiteY71" fmla="*/ 168275 h 190500"/>
                    <a:gd name="connsiteX72" fmla="*/ 530225 w 828675"/>
                    <a:gd name="connsiteY72" fmla="*/ 165100 h 190500"/>
                    <a:gd name="connsiteX73" fmla="*/ 523875 w 828675"/>
                    <a:gd name="connsiteY73" fmla="*/ 146050 h 190500"/>
                    <a:gd name="connsiteX74" fmla="*/ 520700 w 828675"/>
                    <a:gd name="connsiteY74" fmla="*/ 136525 h 190500"/>
                    <a:gd name="connsiteX75" fmla="*/ 517525 w 828675"/>
                    <a:gd name="connsiteY75" fmla="*/ 127000 h 190500"/>
                    <a:gd name="connsiteX76" fmla="*/ 527050 w 828675"/>
                    <a:gd name="connsiteY76" fmla="*/ 53975 h 190500"/>
                    <a:gd name="connsiteX77" fmla="*/ 533400 w 828675"/>
                    <a:gd name="connsiteY77" fmla="*/ 44450 h 190500"/>
                    <a:gd name="connsiteX78" fmla="*/ 552450 w 828675"/>
                    <a:gd name="connsiteY78" fmla="*/ 28575 h 190500"/>
                    <a:gd name="connsiteX79" fmla="*/ 571500 w 828675"/>
                    <a:gd name="connsiteY79" fmla="*/ 22225 h 190500"/>
                    <a:gd name="connsiteX80" fmla="*/ 581025 w 828675"/>
                    <a:gd name="connsiteY80" fmla="*/ 19050 h 190500"/>
                    <a:gd name="connsiteX81" fmla="*/ 600075 w 828675"/>
                    <a:gd name="connsiteY81" fmla="*/ 9525 h 190500"/>
                    <a:gd name="connsiteX82" fmla="*/ 622300 w 828675"/>
                    <a:gd name="connsiteY82" fmla="*/ 0 h 190500"/>
                    <a:gd name="connsiteX83" fmla="*/ 673100 w 828675"/>
                    <a:gd name="connsiteY83" fmla="*/ 6350 h 190500"/>
                    <a:gd name="connsiteX84" fmla="*/ 701675 w 828675"/>
                    <a:gd name="connsiteY84" fmla="*/ 19050 h 190500"/>
                    <a:gd name="connsiteX85" fmla="*/ 717550 w 828675"/>
                    <a:gd name="connsiteY85" fmla="*/ 38100 h 190500"/>
                    <a:gd name="connsiteX86" fmla="*/ 727075 w 828675"/>
                    <a:gd name="connsiteY86" fmla="*/ 44450 h 190500"/>
                    <a:gd name="connsiteX87" fmla="*/ 730250 w 828675"/>
                    <a:gd name="connsiteY87" fmla="*/ 53975 h 190500"/>
                    <a:gd name="connsiteX88" fmla="*/ 736600 w 828675"/>
                    <a:gd name="connsiteY88" fmla="*/ 63500 h 190500"/>
                    <a:gd name="connsiteX89" fmla="*/ 742950 w 828675"/>
                    <a:gd name="connsiteY89" fmla="*/ 82550 h 190500"/>
                    <a:gd name="connsiteX90" fmla="*/ 746125 w 828675"/>
                    <a:gd name="connsiteY90" fmla="*/ 92075 h 190500"/>
                    <a:gd name="connsiteX91" fmla="*/ 749300 w 828675"/>
                    <a:gd name="connsiteY91" fmla="*/ 101600 h 190500"/>
                    <a:gd name="connsiteX92" fmla="*/ 746125 w 828675"/>
                    <a:gd name="connsiteY92" fmla="*/ 152400 h 190500"/>
                    <a:gd name="connsiteX93" fmla="*/ 739775 w 828675"/>
                    <a:gd name="connsiteY93" fmla="*/ 174625 h 190500"/>
                    <a:gd name="connsiteX94" fmla="*/ 730250 w 828675"/>
                    <a:gd name="connsiteY94" fmla="*/ 177800 h 190500"/>
                    <a:gd name="connsiteX95" fmla="*/ 711200 w 828675"/>
                    <a:gd name="connsiteY95" fmla="*/ 174625 h 190500"/>
                    <a:gd name="connsiteX96" fmla="*/ 701675 w 828675"/>
                    <a:gd name="connsiteY96" fmla="*/ 171450 h 190500"/>
                    <a:gd name="connsiteX97" fmla="*/ 688975 w 828675"/>
                    <a:gd name="connsiteY97" fmla="*/ 152400 h 190500"/>
                    <a:gd name="connsiteX98" fmla="*/ 679450 w 828675"/>
                    <a:gd name="connsiteY98" fmla="*/ 133350 h 190500"/>
                    <a:gd name="connsiteX99" fmla="*/ 676275 w 828675"/>
                    <a:gd name="connsiteY99" fmla="*/ 107950 h 190500"/>
                    <a:gd name="connsiteX100" fmla="*/ 682625 w 828675"/>
                    <a:gd name="connsiteY100" fmla="*/ 76200 h 190500"/>
                    <a:gd name="connsiteX101" fmla="*/ 688975 w 828675"/>
                    <a:gd name="connsiteY101" fmla="*/ 57150 h 190500"/>
                    <a:gd name="connsiteX102" fmla="*/ 717550 w 828675"/>
                    <a:gd name="connsiteY102" fmla="*/ 44450 h 190500"/>
                    <a:gd name="connsiteX103" fmla="*/ 727075 w 828675"/>
                    <a:gd name="connsiteY103" fmla="*/ 41275 h 190500"/>
                    <a:gd name="connsiteX104" fmla="*/ 746125 w 828675"/>
                    <a:gd name="connsiteY104" fmla="*/ 31750 h 190500"/>
                    <a:gd name="connsiteX105" fmla="*/ 755650 w 828675"/>
                    <a:gd name="connsiteY105" fmla="*/ 25400 h 190500"/>
                    <a:gd name="connsiteX106" fmla="*/ 828675 w 828675"/>
                    <a:gd name="connsiteY106" fmla="*/ 1905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828675" h="190500">
                      <a:moveTo>
                        <a:pt x="69850" y="190500"/>
                      </a:moveTo>
                      <a:cubicBezTo>
                        <a:pt x="60244" y="188579"/>
                        <a:pt x="51387" y="188903"/>
                        <a:pt x="44450" y="180975"/>
                      </a:cubicBezTo>
                      <a:cubicBezTo>
                        <a:pt x="39424" y="175232"/>
                        <a:pt x="34163" y="169165"/>
                        <a:pt x="31750" y="161925"/>
                      </a:cubicBezTo>
                      <a:cubicBezTo>
                        <a:pt x="30692" y="158750"/>
                        <a:pt x="30431" y="155185"/>
                        <a:pt x="28575" y="152400"/>
                      </a:cubicBezTo>
                      <a:cubicBezTo>
                        <a:pt x="26084" y="148664"/>
                        <a:pt x="22225" y="146050"/>
                        <a:pt x="19050" y="142875"/>
                      </a:cubicBezTo>
                      <a:lnTo>
                        <a:pt x="9525" y="114300"/>
                      </a:lnTo>
                      <a:cubicBezTo>
                        <a:pt x="8467" y="111125"/>
                        <a:pt x="7162" y="108022"/>
                        <a:pt x="6350" y="104775"/>
                      </a:cubicBezTo>
                      <a:cubicBezTo>
                        <a:pt x="1614" y="85830"/>
                        <a:pt x="3892" y="96379"/>
                        <a:pt x="0" y="73025"/>
                      </a:cubicBezTo>
                      <a:cubicBezTo>
                        <a:pt x="1058" y="63500"/>
                        <a:pt x="1599" y="53903"/>
                        <a:pt x="3175" y="44450"/>
                      </a:cubicBezTo>
                      <a:cubicBezTo>
                        <a:pt x="3725" y="41149"/>
                        <a:pt x="3983" y="37292"/>
                        <a:pt x="6350" y="34925"/>
                      </a:cubicBezTo>
                      <a:cubicBezTo>
                        <a:pt x="11746" y="29529"/>
                        <a:pt x="19050" y="26458"/>
                        <a:pt x="25400" y="22225"/>
                      </a:cubicBezTo>
                      <a:cubicBezTo>
                        <a:pt x="28575" y="20108"/>
                        <a:pt x="31305" y="17082"/>
                        <a:pt x="34925" y="15875"/>
                      </a:cubicBezTo>
                      <a:cubicBezTo>
                        <a:pt x="62254" y="6765"/>
                        <a:pt x="47481" y="11148"/>
                        <a:pt x="79375" y="3175"/>
                      </a:cubicBezTo>
                      <a:lnTo>
                        <a:pt x="92075" y="0"/>
                      </a:lnTo>
                      <a:cubicBezTo>
                        <a:pt x="110067" y="1058"/>
                        <a:pt x="128117" y="1382"/>
                        <a:pt x="146050" y="3175"/>
                      </a:cubicBezTo>
                      <a:cubicBezTo>
                        <a:pt x="149380" y="3508"/>
                        <a:pt x="152357" y="5431"/>
                        <a:pt x="155575" y="6350"/>
                      </a:cubicBezTo>
                      <a:cubicBezTo>
                        <a:pt x="163340" y="8569"/>
                        <a:pt x="181666" y="12102"/>
                        <a:pt x="187325" y="15875"/>
                      </a:cubicBezTo>
                      <a:cubicBezTo>
                        <a:pt x="199635" y="24081"/>
                        <a:pt x="193230" y="21018"/>
                        <a:pt x="206375" y="25400"/>
                      </a:cubicBezTo>
                      <a:cubicBezTo>
                        <a:pt x="212357" y="31382"/>
                        <a:pt x="218714" y="36493"/>
                        <a:pt x="222250" y="44450"/>
                      </a:cubicBezTo>
                      <a:cubicBezTo>
                        <a:pt x="224968" y="50567"/>
                        <a:pt x="228600" y="63500"/>
                        <a:pt x="228600" y="63500"/>
                      </a:cubicBezTo>
                      <a:cubicBezTo>
                        <a:pt x="227542" y="87842"/>
                        <a:pt x="227294" y="112232"/>
                        <a:pt x="225425" y="136525"/>
                      </a:cubicBezTo>
                      <a:cubicBezTo>
                        <a:pt x="225048" y="141428"/>
                        <a:pt x="219541" y="152663"/>
                        <a:pt x="215900" y="155575"/>
                      </a:cubicBezTo>
                      <a:cubicBezTo>
                        <a:pt x="213287" y="157666"/>
                        <a:pt x="209301" y="157125"/>
                        <a:pt x="206375" y="158750"/>
                      </a:cubicBezTo>
                      <a:cubicBezTo>
                        <a:pt x="173623" y="176946"/>
                        <a:pt x="199353" y="167441"/>
                        <a:pt x="177800" y="174625"/>
                      </a:cubicBezTo>
                      <a:cubicBezTo>
                        <a:pt x="151238" y="171969"/>
                        <a:pt x="148726" y="179977"/>
                        <a:pt x="139700" y="161925"/>
                      </a:cubicBezTo>
                      <a:cubicBezTo>
                        <a:pt x="138203" y="158932"/>
                        <a:pt x="137583" y="155575"/>
                        <a:pt x="136525" y="152400"/>
                      </a:cubicBezTo>
                      <a:cubicBezTo>
                        <a:pt x="138947" y="137868"/>
                        <a:pt x="141327" y="117344"/>
                        <a:pt x="146050" y="101600"/>
                      </a:cubicBezTo>
                      <a:cubicBezTo>
                        <a:pt x="147973" y="95189"/>
                        <a:pt x="150283" y="88900"/>
                        <a:pt x="152400" y="82550"/>
                      </a:cubicBezTo>
                      <a:lnTo>
                        <a:pt x="155575" y="73025"/>
                      </a:lnTo>
                      <a:cubicBezTo>
                        <a:pt x="156633" y="69850"/>
                        <a:pt x="155965" y="65356"/>
                        <a:pt x="158750" y="63500"/>
                      </a:cubicBezTo>
                      <a:cubicBezTo>
                        <a:pt x="161925" y="61383"/>
                        <a:pt x="165423" y="59685"/>
                        <a:pt x="168275" y="57150"/>
                      </a:cubicBezTo>
                      <a:cubicBezTo>
                        <a:pt x="178886" y="47718"/>
                        <a:pt x="191611" y="30321"/>
                        <a:pt x="206375" y="25400"/>
                      </a:cubicBezTo>
                      <a:lnTo>
                        <a:pt x="244475" y="12700"/>
                      </a:lnTo>
                      <a:lnTo>
                        <a:pt x="254000" y="9525"/>
                      </a:lnTo>
                      <a:cubicBezTo>
                        <a:pt x="257175" y="8467"/>
                        <a:pt x="260192" y="6653"/>
                        <a:pt x="263525" y="6350"/>
                      </a:cubicBezTo>
                      <a:lnTo>
                        <a:pt x="298450" y="3175"/>
                      </a:lnTo>
                      <a:cubicBezTo>
                        <a:pt x="303742" y="4233"/>
                        <a:pt x="309002" y="5463"/>
                        <a:pt x="314325" y="6350"/>
                      </a:cubicBezTo>
                      <a:cubicBezTo>
                        <a:pt x="321707" y="7580"/>
                        <a:pt x="329258" y="7842"/>
                        <a:pt x="336550" y="9525"/>
                      </a:cubicBezTo>
                      <a:cubicBezTo>
                        <a:pt x="343072" y="11030"/>
                        <a:pt x="355600" y="15875"/>
                        <a:pt x="355600" y="15875"/>
                      </a:cubicBezTo>
                      <a:cubicBezTo>
                        <a:pt x="358775" y="19050"/>
                        <a:pt x="361676" y="22525"/>
                        <a:pt x="365125" y="25400"/>
                      </a:cubicBezTo>
                      <a:cubicBezTo>
                        <a:pt x="368056" y="27843"/>
                        <a:pt x="372266" y="28770"/>
                        <a:pt x="374650" y="31750"/>
                      </a:cubicBezTo>
                      <a:cubicBezTo>
                        <a:pt x="376741" y="34363"/>
                        <a:pt x="376200" y="38349"/>
                        <a:pt x="377825" y="41275"/>
                      </a:cubicBezTo>
                      <a:cubicBezTo>
                        <a:pt x="381531" y="47946"/>
                        <a:pt x="388112" y="53085"/>
                        <a:pt x="390525" y="60325"/>
                      </a:cubicBezTo>
                      <a:cubicBezTo>
                        <a:pt x="398505" y="84266"/>
                        <a:pt x="387740" y="54756"/>
                        <a:pt x="400050" y="79375"/>
                      </a:cubicBezTo>
                      <a:cubicBezTo>
                        <a:pt x="401547" y="82368"/>
                        <a:pt x="402167" y="85725"/>
                        <a:pt x="403225" y="88900"/>
                      </a:cubicBezTo>
                      <a:cubicBezTo>
                        <a:pt x="402167" y="99483"/>
                        <a:pt x="401369" y="110096"/>
                        <a:pt x="400050" y="120650"/>
                      </a:cubicBezTo>
                      <a:cubicBezTo>
                        <a:pt x="399252" y="127038"/>
                        <a:pt x="398436" y="133455"/>
                        <a:pt x="396875" y="139700"/>
                      </a:cubicBezTo>
                      <a:cubicBezTo>
                        <a:pt x="393214" y="154343"/>
                        <a:pt x="390277" y="168316"/>
                        <a:pt x="371475" y="171450"/>
                      </a:cubicBezTo>
                      <a:lnTo>
                        <a:pt x="352425" y="174625"/>
                      </a:lnTo>
                      <a:cubicBezTo>
                        <a:pt x="342096" y="171182"/>
                        <a:pt x="341545" y="173164"/>
                        <a:pt x="336550" y="161925"/>
                      </a:cubicBezTo>
                      <a:cubicBezTo>
                        <a:pt x="333832" y="155808"/>
                        <a:pt x="330200" y="142875"/>
                        <a:pt x="330200" y="142875"/>
                      </a:cubicBezTo>
                      <a:cubicBezTo>
                        <a:pt x="325996" y="113449"/>
                        <a:pt x="325605" y="123366"/>
                        <a:pt x="330200" y="88900"/>
                      </a:cubicBezTo>
                      <a:cubicBezTo>
                        <a:pt x="330308" y="88087"/>
                        <a:pt x="335238" y="62621"/>
                        <a:pt x="336550" y="60325"/>
                      </a:cubicBezTo>
                      <a:cubicBezTo>
                        <a:pt x="340417" y="53557"/>
                        <a:pt x="361127" y="39433"/>
                        <a:pt x="365125" y="38100"/>
                      </a:cubicBezTo>
                      <a:lnTo>
                        <a:pt x="393700" y="28575"/>
                      </a:lnTo>
                      <a:cubicBezTo>
                        <a:pt x="396875" y="27517"/>
                        <a:pt x="399978" y="26212"/>
                        <a:pt x="403225" y="25400"/>
                      </a:cubicBezTo>
                      <a:cubicBezTo>
                        <a:pt x="447235" y="14398"/>
                        <a:pt x="379400" y="31142"/>
                        <a:pt x="431800" y="19050"/>
                      </a:cubicBezTo>
                      <a:cubicBezTo>
                        <a:pt x="440304" y="17088"/>
                        <a:pt x="457200" y="12700"/>
                        <a:pt x="457200" y="12700"/>
                      </a:cubicBezTo>
                      <a:cubicBezTo>
                        <a:pt x="474133" y="13758"/>
                        <a:pt x="491118" y="14187"/>
                        <a:pt x="508000" y="15875"/>
                      </a:cubicBezTo>
                      <a:cubicBezTo>
                        <a:pt x="512342" y="16309"/>
                        <a:pt x="516689" y="17331"/>
                        <a:pt x="520700" y="19050"/>
                      </a:cubicBezTo>
                      <a:cubicBezTo>
                        <a:pt x="524207" y="20553"/>
                        <a:pt x="527050" y="23283"/>
                        <a:pt x="530225" y="25400"/>
                      </a:cubicBezTo>
                      <a:cubicBezTo>
                        <a:pt x="532342" y="28575"/>
                        <a:pt x="534132" y="31994"/>
                        <a:pt x="536575" y="34925"/>
                      </a:cubicBezTo>
                      <a:cubicBezTo>
                        <a:pt x="539450" y="38374"/>
                        <a:pt x="543609" y="40714"/>
                        <a:pt x="546100" y="44450"/>
                      </a:cubicBezTo>
                      <a:cubicBezTo>
                        <a:pt x="547956" y="47235"/>
                        <a:pt x="547419" y="51190"/>
                        <a:pt x="549275" y="53975"/>
                      </a:cubicBezTo>
                      <a:cubicBezTo>
                        <a:pt x="560233" y="70412"/>
                        <a:pt x="563046" y="57188"/>
                        <a:pt x="571500" y="82550"/>
                      </a:cubicBezTo>
                      <a:lnTo>
                        <a:pt x="581025" y="111125"/>
                      </a:lnTo>
                      <a:lnTo>
                        <a:pt x="584200" y="120650"/>
                      </a:lnTo>
                      <a:lnTo>
                        <a:pt x="587375" y="130175"/>
                      </a:lnTo>
                      <a:cubicBezTo>
                        <a:pt x="586317" y="133350"/>
                        <a:pt x="584856" y="136418"/>
                        <a:pt x="584200" y="139700"/>
                      </a:cubicBezTo>
                      <a:cubicBezTo>
                        <a:pt x="582732" y="147038"/>
                        <a:pt x="583175" y="154757"/>
                        <a:pt x="581025" y="161925"/>
                      </a:cubicBezTo>
                      <a:cubicBezTo>
                        <a:pt x="579929" y="165580"/>
                        <a:pt x="576792" y="168275"/>
                        <a:pt x="574675" y="171450"/>
                      </a:cubicBezTo>
                      <a:cubicBezTo>
                        <a:pt x="563033" y="170392"/>
                        <a:pt x="551322" y="169928"/>
                        <a:pt x="539750" y="168275"/>
                      </a:cubicBezTo>
                      <a:cubicBezTo>
                        <a:pt x="536437" y="167802"/>
                        <a:pt x="532170" y="167823"/>
                        <a:pt x="530225" y="165100"/>
                      </a:cubicBezTo>
                      <a:cubicBezTo>
                        <a:pt x="526334" y="159653"/>
                        <a:pt x="525992" y="152400"/>
                        <a:pt x="523875" y="146050"/>
                      </a:cubicBezTo>
                      <a:lnTo>
                        <a:pt x="520700" y="136525"/>
                      </a:lnTo>
                      <a:lnTo>
                        <a:pt x="517525" y="127000"/>
                      </a:lnTo>
                      <a:cubicBezTo>
                        <a:pt x="517953" y="119718"/>
                        <a:pt x="516167" y="70300"/>
                        <a:pt x="527050" y="53975"/>
                      </a:cubicBezTo>
                      <a:cubicBezTo>
                        <a:pt x="529167" y="50800"/>
                        <a:pt x="530957" y="47381"/>
                        <a:pt x="533400" y="44450"/>
                      </a:cubicBezTo>
                      <a:cubicBezTo>
                        <a:pt x="537798" y="39172"/>
                        <a:pt x="545839" y="31513"/>
                        <a:pt x="552450" y="28575"/>
                      </a:cubicBezTo>
                      <a:cubicBezTo>
                        <a:pt x="558567" y="25857"/>
                        <a:pt x="565150" y="24342"/>
                        <a:pt x="571500" y="22225"/>
                      </a:cubicBezTo>
                      <a:cubicBezTo>
                        <a:pt x="574675" y="21167"/>
                        <a:pt x="578240" y="20906"/>
                        <a:pt x="581025" y="19050"/>
                      </a:cubicBezTo>
                      <a:cubicBezTo>
                        <a:pt x="608322" y="852"/>
                        <a:pt x="573785" y="22670"/>
                        <a:pt x="600075" y="9525"/>
                      </a:cubicBezTo>
                      <a:cubicBezTo>
                        <a:pt x="622001" y="-1438"/>
                        <a:pt x="595869" y="6608"/>
                        <a:pt x="622300" y="0"/>
                      </a:cubicBezTo>
                      <a:cubicBezTo>
                        <a:pt x="647857" y="2130"/>
                        <a:pt x="653820" y="566"/>
                        <a:pt x="673100" y="6350"/>
                      </a:cubicBezTo>
                      <a:cubicBezTo>
                        <a:pt x="686079" y="10244"/>
                        <a:pt x="692105" y="11075"/>
                        <a:pt x="701675" y="19050"/>
                      </a:cubicBezTo>
                      <a:cubicBezTo>
                        <a:pt x="732883" y="45057"/>
                        <a:pt x="692575" y="13125"/>
                        <a:pt x="717550" y="38100"/>
                      </a:cubicBezTo>
                      <a:cubicBezTo>
                        <a:pt x="720248" y="40798"/>
                        <a:pt x="723900" y="42333"/>
                        <a:pt x="727075" y="44450"/>
                      </a:cubicBezTo>
                      <a:cubicBezTo>
                        <a:pt x="728133" y="47625"/>
                        <a:pt x="728753" y="50982"/>
                        <a:pt x="730250" y="53975"/>
                      </a:cubicBezTo>
                      <a:cubicBezTo>
                        <a:pt x="731957" y="57388"/>
                        <a:pt x="735050" y="60013"/>
                        <a:pt x="736600" y="63500"/>
                      </a:cubicBezTo>
                      <a:cubicBezTo>
                        <a:pt x="739318" y="69617"/>
                        <a:pt x="740833" y="76200"/>
                        <a:pt x="742950" y="82550"/>
                      </a:cubicBezTo>
                      <a:lnTo>
                        <a:pt x="746125" y="92075"/>
                      </a:lnTo>
                      <a:lnTo>
                        <a:pt x="749300" y="101600"/>
                      </a:lnTo>
                      <a:cubicBezTo>
                        <a:pt x="748242" y="118533"/>
                        <a:pt x="747813" y="135518"/>
                        <a:pt x="746125" y="152400"/>
                      </a:cubicBezTo>
                      <a:cubicBezTo>
                        <a:pt x="746116" y="152492"/>
                        <a:pt x="741279" y="173121"/>
                        <a:pt x="739775" y="174625"/>
                      </a:cubicBezTo>
                      <a:cubicBezTo>
                        <a:pt x="737408" y="176992"/>
                        <a:pt x="733425" y="176742"/>
                        <a:pt x="730250" y="177800"/>
                      </a:cubicBezTo>
                      <a:cubicBezTo>
                        <a:pt x="723900" y="176742"/>
                        <a:pt x="717484" y="176022"/>
                        <a:pt x="711200" y="174625"/>
                      </a:cubicBezTo>
                      <a:cubicBezTo>
                        <a:pt x="707933" y="173899"/>
                        <a:pt x="704042" y="173817"/>
                        <a:pt x="701675" y="171450"/>
                      </a:cubicBezTo>
                      <a:cubicBezTo>
                        <a:pt x="696279" y="166054"/>
                        <a:pt x="693208" y="158750"/>
                        <a:pt x="688975" y="152400"/>
                      </a:cubicBezTo>
                      <a:cubicBezTo>
                        <a:pt x="680769" y="140090"/>
                        <a:pt x="683832" y="146495"/>
                        <a:pt x="679450" y="133350"/>
                      </a:cubicBezTo>
                      <a:cubicBezTo>
                        <a:pt x="678392" y="124883"/>
                        <a:pt x="676275" y="116483"/>
                        <a:pt x="676275" y="107950"/>
                      </a:cubicBezTo>
                      <a:cubicBezTo>
                        <a:pt x="676275" y="102229"/>
                        <a:pt x="680527" y="83193"/>
                        <a:pt x="682625" y="76200"/>
                      </a:cubicBezTo>
                      <a:cubicBezTo>
                        <a:pt x="684548" y="69789"/>
                        <a:pt x="683406" y="60863"/>
                        <a:pt x="688975" y="57150"/>
                      </a:cubicBezTo>
                      <a:cubicBezTo>
                        <a:pt x="704069" y="47087"/>
                        <a:pt x="694880" y="52007"/>
                        <a:pt x="717550" y="44450"/>
                      </a:cubicBezTo>
                      <a:cubicBezTo>
                        <a:pt x="720725" y="43392"/>
                        <a:pt x="724290" y="43131"/>
                        <a:pt x="727075" y="41275"/>
                      </a:cubicBezTo>
                      <a:cubicBezTo>
                        <a:pt x="754372" y="23077"/>
                        <a:pt x="719835" y="44895"/>
                        <a:pt x="746125" y="31750"/>
                      </a:cubicBezTo>
                      <a:cubicBezTo>
                        <a:pt x="749538" y="30043"/>
                        <a:pt x="752003" y="26522"/>
                        <a:pt x="755650" y="25400"/>
                      </a:cubicBezTo>
                      <a:cubicBezTo>
                        <a:pt x="785057" y="16352"/>
                        <a:pt x="796792" y="19050"/>
                        <a:pt x="828675" y="1905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B47E7D05-43F5-33C3-AD95-B8312A95A5C5}"/>
                    </a:ext>
                  </a:extLst>
                </p:cNvPr>
                <p:cNvSpPr/>
                <p:nvPr/>
              </p:nvSpPr>
              <p:spPr>
                <a:xfrm>
                  <a:off x="4682994" y="1527444"/>
                  <a:ext cx="783213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7DCB165-935A-780D-C9ED-35782FAC0FC8}"/>
                  </a:ext>
                </a:extLst>
              </p:cNvPr>
              <p:cNvCxnSpPr>
                <a:cxnSpLocks/>
                <a:stCxn id="69" idx="106"/>
              </p:cNvCxnSpPr>
              <p:nvPr/>
            </p:nvCxnSpPr>
            <p:spPr>
              <a:xfrm flipV="1">
                <a:off x="6246790" y="1452104"/>
                <a:ext cx="889954" cy="2282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180EF78-FE30-8CC9-DCDB-C9BF93F90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7425" y="1671271"/>
                <a:ext cx="879319" cy="2177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727A28-1A2C-B323-DCA1-9A5E7A49188C}"/>
                </a:ext>
              </a:extLst>
            </p:cNvPr>
            <p:cNvSpPr/>
            <p:nvPr/>
          </p:nvSpPr>
          <p:spPr>
            <a:xfrm>
              <a:off x="5580171" y="1088670"/>
              <a:ext cx="1405606" cy="117614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0963A99-33D9-8FBB-3981-CE5DCEEC8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49" y="2352589"/>
            <a:ext cx="1348399" cy="73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/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/>
                <a:r>
                  <a:rPr lang="en-US" sz="2800" dirty="0">
                    <a:latin typeface="Times" pitchFamily="2" charset="0"/>
                  </a:rPr>
                  <a:t>Signature of momentum broadening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>
                    <a:latin typeface="Times" pitchFamily="2" charset="0"/>
                  </a:rPr>
                  <a:t> pair</a:t>
                </a: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BCA4D03-070F-2BE2-D293-1FEAB3993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3" y="1271488"/>
                <a:ext cx="7591848" cy="523220"/>
              </a:xfrm>
              <a:prstGeom prst="rect">
                <a:avLst/>
              </a:prstGeom>
              <a:blipFill>
                <a:blip r:embed="rId5"/>
                <a:stretch>
                  <a:fillRect t="-9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3D1D5E-B110-67E2-4A52-5827765B5D0E}"/>
              </a:ext>
            </a:extLst>
          </p:cNvPr>
          <p:cNvGrpSpPr/>
          <p:nvPr/>
        </p:nvGrpSpPr>
        <p:grpSpPr>
          <a:xfrm>
            <a:off x="7943113" y="753621"/>
            <a:ext cx="2919270" cy="1466192"/>
            <a:chOff x="7943113" y="753621"/>
            <a:chExt cx="2919270" cy="146619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43D1FC-7BF9-38A4-9BA3-A2129D28536C}"/>
                </a:ext>
              </a:extLst>
            </p:cNvPr>
            <p:cNvGrpSpPr/>
            <p:nvPr/>
          </p:nvGrpSpPr>
          <p:grpSpPr>
            <a:xfrm>
              <a:off x="7943113" y="753621"/>
              <a:ext cx="2919270" cy="1466192"/>
              <a:chOff x="7171254" y="5318941"/>
              <a:chExt cx="2919270" cy="146619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448BE38-74C6-D5B1-0474-8308D7371968}"/>
                  </a:ext>
                </a:extLst>
              </p:cNvPr>
              <p:cNvGrpSpPr/>
              <p:nvPr/>
            </p:nvGrpSpPr>
            <p:grpSpPr>
              <a:xfrm>
                <a:off x="7734171" y="5553644"/>
                <a:ext cx="1689940" cy="1073415"/>
                <a:chOff x="7734171" y="5553644"/>
                <a:chExt cx="1689940" cy="1073415"/>
              </a:xfrm>
            </p:grpSpPr>
            <p:pic>
              <p:nvPicPr>
                <p:cNvPr id="105" name="Picture 104" descr="Shape&#10;&#10;Description automatically generated">
                  <a:extLst>
                    <a:ext uri="{FF2B5EF4-FFF2-40B4-BE49-F238E27FC236}">
                      <a16:creationId xmlns:a16="http://schemas.microsoft.com/office/drawing/2014/main" id="{9619E290-8D2B-3CBB-7B35-41237AF1CD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34171" y="5553644"/>
                  <a:ext cx="1689940" cy="1073415"/>
                </a:xfrm>
                <a:prstGeom prst="rect">
                  <a:avLst/>
                </a:prstGeom>
              </p:spPr>
            </p:pic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1A7A2A00-1A38-6D82-51E8-852347964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2740" y="6093257"/>
                  <a:ext cx="851371" cy="419258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5C88AB1-8E29-8386-05C4-6306DC886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69386" y="5668452"/>
                  <a:ext cx="854725" cy="420667"/>
                </a:xfrm>
                <a:prstGeom prst="line">
                  <a:avLst/>
                </a:prstGeom>
                <a:ln w="31750">
                  <a:solidFill>
                    <a:srgbClr val="005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5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57135F95-0465-CF66-2A29-5020F488D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5318941"/>
                    <a:ext cx="777737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/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5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0059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A42B1ED2-6BC3-9CB6-58F1-67B1D9B290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2787" y="6261913"/>
                    <a:ext cx="77773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/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861FBEBC-FB7F-876F-E19D-7FA78EAE13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1254" y="5762433"/>
                    <a:ext cx="777737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8" name="Picture 107" descr="Icon&#10;&#10;Description automatically generated">
              <a:extLst>
                <a:ext uri="{FF2B5EF4-FFF2-40B4-BE49-F238E27FC236}">
                  <a16:creationId xmlns:a16="http://schemas.microsoft.com/office/drawing/2014/main" id="{2C838678-7173-85D2-FEE0-CDF445A1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65255" y="1737816"/>
              <a:ext cx="185234" cy="395501"/>
            </a:xfrm>
            <a:prstGeom prst="rect">
              <a:avLst/>
            </a:prstGeom>
          </p:spPr>
        </p:pic>
        <p:pic>
          <p:nvPicPr>
            <p:cNvPr id="110" name="Picture 109" descr="Icon&#10;&#10;Description automatically generated">
              <a:extLst>
                <a:ext uri="{FF2B5EF4-FFF2-40B4-BE49-F238E27FC236}">
                  <a16:creationId xmlns:a16="http://schemas.microsoft.com/office/drawing/2014/main" id="{9482A4C4-1BA0-3B97-545F-AC316E75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57693" y="1193857"/>
              <a:ext cx="185234" cy="395501"/>
            </a:xfrm>
            <a:prstGeom prst="rect">
              <a:avLst/>
            </a:prstGeom>
          </p:spPr>
        </p:pic>
        <p:pic>
          <p:nvPicPr>
            <p:cNvPr id="111" name="Picture 110" descr="Icon&#10;&#10;Description automatically generated">
              <a:extLst>
                <a:ext uri="{FF2B5EF4-FFF2-40B4-BE49-F238E27FC236}">
                  <a16:creationId xmlns:a16="http://schemas.microsoft.com/office/drawing/2014/main" id="{C8431EC7-937C-0973-BC71-686644BA1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73895" y="1326048"/>
              <a:ext cx="185234" cy="395501"/>
            </a:xfrm>
            <a:prstGeom prst="rect">
              <a:avLst/>
            </a:prstGeom>
          </p:spPr>
        </p:pic>
        <p:pic>
          <p:nvPicPr>
            <p:cNvPr id="112" name="Picture 111" descr="Icon&#10;&#10;Description automatically generated">
              <a:extLst>
                <a:ext uri="{FF2B5EF4-FFF2-40B4-BE49-F238E27FC236}">
                  <a16:creationId xmlns:a16="http://schemas.microsoft.com/office/drawing/2014/main" id="{93E02812-7F91-1275-FC32-1ACB528F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64685" y="1651336"/>
              <a:ext cx="185234" cy="395501"/>
            </a:xfrm>
            <a:prstGeom prst="rect">
              <a:avLst/>
            </a:prstGeom>
          </p:spPr>
        </p:pic>
        <p:pic>
          <p:nvPicPr>
            <p:cNvPr id="113" name="Picture 112" descr="Icon&#10;&#10;Description automatically generated">
              <a:extLst>
                <a:ext uri="{FF2B5EF4-FFF2-40B4-BE49-F238E27FC236}">
                  <a16:creationId xmlns:a16="http://schemas.microsoft.com/office/drawing/2014/main" id="{80FE36D5-3642-6CA1-3D89-CBCC2AF1D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03734" y="1645829"/>
              <a:ext cx="185234" cy="395501"/>
            </a:xfrm>
            <a:prstGeom prst="rect">
              <a:avLst/>
            </a:prstGeom>
          </p:spPr>
        </p:pic>
        <p:pic>
          <p:nvPicPr>
            <p:cNvPr id="114" name="Picture 113" descr="Icon&#10;&#10;Description automatically generated">
              <a:extLst>
                <a:ext uri="{FF2B5EF4-FFF2-40B4-BE49-F238E27FC236}">
                  <a16:creationId xmlns:a16="http://schemas.microsoft.com/office/drawing/2014/main" id="{97A009B0-7164-D59A-E0F7-F5F7A809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47449" y="1653793"/>
              <a:ext cx="185234" cy="395501"/>
            </a:xfrm>
            <a:prstGeom prst="rect">
              <a:avLst/>
            </a:prstGeom>
          </p:spPr>
        </p:pic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9B74895-D421-9C4E-41CB-168B0DC4644A}"/>
              </a:ext>
            </a:extLst>
          </p:cNvPr>
          <p:cNvSpPr/>
          <p:nvPr/>
        </p:nvSpPr>
        <p:spPr>
          <a:xfrm>
            <a:off x="4962293" y="6510238"/>
            <a:ext cx="61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Another time-delayed probe: Apolinario,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Milhano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</a:rPr>
              <a:t>, Salam, Salgado [1711.03105]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CB2DBB-C2C6-9A3D-65C0-2FAA7527D338}"/>
              </a:ext>
            </a:extLst>
          </p:cNvPr>
          <p:cNvGrpSpPr/>
          <p:nvPr/>
        </p:nvGrpSpPr>
        <p:grpSpPr>
          <a:xfrm>
            <a:off x="558313" y="3929556"/>
            <a:ext cx="3118361" cy="1537549"/>
            <a:chOff x="474165" y="1085155"/>
            <a:chExt cx="3118361" cy="153754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11CE3C-9F03-E798-D430-9AE43D963B9C}"/>
                </a:ext>
              </a:extLst>
            </p:cNvPr>
            <p:cNvSpPr/>
            <p:nvPr/>
          </p:nvSpPr>
          <p:spPr>
            <a:xfrm>
              <a:off x="1965914" y="2222594"/>
              <a:ext cx="16266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189" lvl="1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itchFamily="2" charset="0"/>
                </a:rPr>
                <a:t>time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BE76AAD-70B9-3A42-92D5-4216652F4A65}"/>
                </a:ext>
              </a:extLst>
            </p:cNvPr>
            <p:cNvCxnSpPr>
              <a:cxnSpLocks/>
            </p:cNvCxnSpPr>
            <p:nvPr/>
          </p:nvCxnSpPr>
          <p:spPr>
            <a:xfrm>
              <a:off x="852321" y="2275706"/>
              <a:ext cx="2276287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lg" len="lg"/>
              <a:tailEnd type="triangle" w="med" len="med"/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B9C61E6-D10C-FE82-4836-8779F5E525C1}"/>
                </a:ext>
              </a:extLst>
            </p:cNvPr>
            <p:cNvGrpSpPr/>
            <p:nvPr/>
          </p:nvGrpSpPr>
          <p:grpSpPr>
            <a:xfrm>
              <a:off x="474165" y="1362610"/>
              <a:ext cx="2495748" cy="644159"/>
              <a:chOff x="4067572" y="1544076"/>
              <a:chExt cx="2495748" cy="64415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4FF0C5-D5D6-798A-D400-1F8378C91EF4}"/>
                  </a:ext>
                </a:extLst>
              </p:cNvPr>
              <p:cNvGrpSpPr/>
              <p:nvPr/>
            </p:nvGrpSpPr>
            <p:grpSpPr>
              <a:xfrm>
                <a:off x="4401488" y="1544076"/>
                <a:ext cx="2161832" cy="588974"/>
                <a:chOff x="3775075" y="1077053"/>
                <a:chExt cx="1736912" cy="439394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AE3D977-69AA-5628-35D7-F6DEAC60F03A}"/>
                    </a:ext>
                  </a:extLst>
                </p:cNvPr>
                <p:cNvSpPr/>
                <p:nvPr/>
              </p:nvSpPr>
              <p:spPr>
                <a:xfrm>
                  <a:off x="3775075" y="1303146"/>
                  <a:ext cx="701675" cy="166631"/>
                </a:xfrm>
                <a:custGeom>
                  <a:avLst/>
                  <a:gdLst>
                    <a:gd name="connsiteX0" fmla="*/ 69850 w 828675"/>
                    <a:gd name="connsiteY0" fmla="*/ 190500 h 190500"/>
                    <a:gd name="connsiteX1" fmla="*/ 44450 w 828675"/>
                    <a:gd name="connsiteY1" fmla="*/ 180975 h 190500"/>
                    <a:gd name="connsiteX2" fmla="*/ 31750 w 828675"/>
                    <a:gd name="connsiteY2" fmla="*/ 161925 h 190500"/>
                    <a:gd name="connsiteX3" fmla="*/ 28575 w 828675"/>
                    <a:gd name="connsiteY3" fmla="*/ 152400 h 190500"/>
                    <a:gd name="connsiteX4" fmla="*/ 19050 w 828675"/>
                    <a:gd name="connsiteY4" fmla="*/ 142875 h 190500"/>
                    <a:gd name="connsiteX5" fmla="*/ 9525 w 828675"/>
                    <a:gd name="connsiteY5" fmla="*/ 114300 h 190500"/>
                    <a:gd name="connsiteX6" fmla="*/ 6350 w 828675"/>
                    <a:gd name="connsiteY6" fmla="*/ 104775 h 190500"/>
                    <a:gd name="connsiteX7" fmla="*/ 0 w 828675"/>
                    <a:gd name="connsiteY7" fmla="*/ 73025 h 190500"/>
                    <a:gd name="connsiteX8" fmla="*/ 3175 w 828675"/>
                    <a:gd name="connsiteY8" fmla="*/ 44450 h 190500"/>
                    <a:gd name="connsiteX9" fmla="*/ 6350 w 828675"/>
                    <a:gd name="connsiteY9" fmla="*/ 34925 h 190500"/>
                    <a:gd name="connsiteX10" fmla="*/ 25400 w 828675"/>
                    <a:gd name="connsiteY10" fmla="*/ 22225 h 190500"/>
                    <a:gd name="connsiteX11" fmla="*/ 34925 w 828675"/>
                    <a:gd name="connsiteY11" fmla="*/ 15875 h 190500"/>
                    <a:gd name="connsiteX12" fmla="*/ 79375 w 828675"/>
                    <a:gd name="connsiteY12" fmla="*/ 3175 h 190500"/>
                    <a:gd name="connsiteX13" fmla="*/ 92075 w 828675"/>
                    <a:gd name="connsiteY13" fmla="*/ 0 h 190500"/>
                    <a:gd name="connsiteX14" fmla="*/ 146050 w 828675"/>
                    <a:gd name="connsiteY14" fmla="*/ 3175 h 190500"/>
                    <a:gd name="connsiteX15" fmla="*/ 155575 w 828675"/>
                    <a:gd name="connsiteY15" fmla="*/ 6350 h 190500"/>
                    <a:gd name="connsiteX16" fmla="*/ 187325 w 828675"/>
                    <a:gd name="connsiteY16" fmla="*/ 15875 h 190500"/>
                    <a:gd name="connsiteX17" fmla="*/ 206375 w 828675"/>
                    <a:gd name="connsiteY17" fmla="*/ 25400 h 190500"/>
                    <a:gd name="connsiteX18" fmla="*/ 222250 w 828675"/>
                    <a:gd name="connsiteY18" fmla="*/ 44450 h 190500"/>
                    <a:gd name="connsiteX19" fmla="*/ 228600 w 828675"/>
                    <a:gd name="connsiteY19" fmla="*/ 63500 h 190500"/>
                    <a:gd name="connsiteX20" fmla="*/ 225425 w 828675"/>
                    <a:gd name="connsiteY20" fmla="*/ 136525 h 190500"/>
                    <a:gd name="connsiteX21" fmla="*/ 215900 w 828675"/>
                    <a:gd name="connsiteY21" fmla="*/ 155575 h 190500"/>
                    <a:gd name="connsiteX22" fmla="*/ 206375 w 828675"/>
                    <a:gd name="connsiteY22" fmla="*/ 158750 h 190500"/>
                    <a:gd name="connsiteX23" fmla="*/ 177800 w 828675"/>
                    <a:gd name="connsiteY23" fmla="*/ 174625 h 190500"/>
                    <a:gd name="connsiteX24" fmla="*/ 139700 w 828675"/>
                    <a:gd name="connsiteY24" fmla="*/ 161925 h 190500"/>
                    <a:gd name="connsiteX25" fmla="*/ 136525 w 828675"/>
                    <a:gd name="connsiteY25" fmla="*/ 152400 h 190500"/>
                    <a:gd name="connsiteX26" fmla="*/ 146050 w 828675"/>
                    <a:gd name="connsiteY26" fmla="*/ 101600 h 190500"/>
                    <a:gd name="connsiteX27" fmla="*/ 152400 w 828675"/>
                    <a:gd name="connsiteY27" fmla="*/ 82550 h 190500"/>
                    <a:gd name="connsiteX28" fmla="*/ 155575 w 828675"/>
                    <a:gd name="connsiteY28" fmla="*/ 73025 h 190500"/>
                    <a:gd name="connsiteX29" fmla="*/ 158750 w 828675"/>
                    <a:gd name="connsiteY29" fmla="*/ 63500 h 190500"/>
                    <a:gd name="connsiteX30" fmla="*/ 168275 w 828675"/>
                    <a:gd name="connsiteY30" fmla="*/ 57150 h 190500"/>
                    <a:gd name="connsiteX31" fmla="*/ 206375 w 828675"/>
                    <a:gd name="connsiteY31" fmla="*/ 25400 h 190500"/>
                    <a:gd name="connsiteX32" fmla="*/ 244475 w 828675"/>
                    <a:gd name="connsiteY32" fmla="*/ 12700 h 190500"/>
                    <a:gd name="connsiteX33" fmla="*/ 254000 w 828675"/>
                    <a:gd name="connsiteY33" fmla="*/ 9525 h 190500"/>
                    <a:gd name="connsiteX34" fmla="*/ 263525 w 828675"/>
                    <a:gd name="connsiteY34" fmla="*/ 6350 h 190500"/>
                    <a:gd name="connsiteX35" fmla="*/ 298450 w 828675"/>
                    <a:gd name="connsiteY35" fmla="*/ 3175 h 190500"/>
                    <a:gd name="connsiteX36" fmla="*/ 314325 w 828675"/>
                    <a:gd name="connsiteY36" fmla="*/ 6350 h 190500"/>
                    <a:gd name="connsiteX37" fmla="*/ 336550 w 828675"/>
                    <a:gd name="connsiteY37" fmla="*/ 9525 h 190500"/>
                    <a:gd name="connsiteX38" fmla="*/ 355600 w 828675"/>
                    <a:gd name="connsiteY38" fmla="*/ 15875 h 190500"/>
                    <a:gd name="connsiteX39" fmla="*/ 365125 w 828675"/>
                    <a:gd name="connsiteY39" fmla="*/ 25400 h 190500"/>
                    <a:gd name="connsiteX40" fmla="*/ 374650 w 828675"/>
                    <a:gd name="connsiteY40" fmla="*/ 31750 h 190500"/>
                    <a:gd name="connsiteX41" fmla="*/ 377825 w 828675"/>
                    <a:gd name="connsiteY41" fmla="*/ 41275 h 190500"/>
                    <a:gd name="connsiteX42" fmla="*/ 390525 w 828675"/>
                    <a:gd name="connsiteY42" fmla="*/ 60325 h 190500"/>
                    <a:gd name="connsiteX43" fmla="*/ 400050 w 828675"/>
                    <a:gd name="connsiteY43" fmla="*/ 79375 h 190500"/>
                    <a:gd name="connsiteX44" fmla="*/ 403225 w 828675"/>
                    <a:gd name="connsiteY44" fmla="*/ 88900 h 190500"/>
                    <a:gd name="connsiteX45" fmla="*/ 400050 w 828675"/>
                    <a:gd name="connsiteY45" fmla="*/ 120650 h 190500"/>
                    <a:gd name="connsiteX46" fmla="*/ 396875 w 828675"/>
                    <a:gd name="connsiteY46" fmla="*/ 139700 h 190500"/>
                    <a:gd name="connsiteX47" fmla="*/ 371475 w 828675"/>
                    <a:gd name="connsiteY47" fmla="*/ 171450 h 190500"/>
                    <a:gd name="connsiteX48" fmla="*/ 352425 w 828675"/>
                    <a:gd name="connsiteY48" fmla="*/ 174625 h 190500"/>
                    <a:gd name="connsiteX49" fmla="*/ 336550 w 828675"/>
                    <a:gd name="connsiteY49" fmla="*/ 161925 h 190500"/>
                    <a:gd name="connsiteX50" fmla="*/ 330200 w 828675"/>
                    <a:gd name="connsiteY50" fmla="*/ 142875 h 190500"/>
                    <a:gd name="connsiteX51" fmla="*/ 330200 w 828675"/>
                    <a:gd name="connsiteY51" fmla="*/ 88900 h 190500"/>
                    <a:gd name="connsiteX52" fmla="*/ 336550 w 828675"/>
                    <a:gd name="connsiteY52" fmla="*/ 60325 h 190500"/>
                    <a:gd name="connsiteX53" fmla="*/ 365125 w 828675"/>
                    <a:gd name="connsiteY53" fmla="*/ 38100 h 190500"/>
                    <a:gd name="connsiteX54" fmla="*/ 393700 w 828675"/>
                    <a:gd name="connsiteY54" fmla="*/ 28575 h 190500"/>
                    <a:gd name="connsiteX55" fmla="*/ 403225 w 828675"/>
                    <a:gd name="connsiteY55" fmla="*/ 25400 h 190500"/>
                    <a:gd name="connsiteX56" fmla="*/ 431800 w 828675"/>
                    <a:gd name="connsiteY56" fmla="*/ 19050 h 190500"/>
                    <a:gd name="connsiteX57" fmla="*/ 457200 w 828675"/>
                    <a:gd name="connsiteY57" fmla="*/ 12700 h 190500"/>
                    <a:gd name="connsiteX58" fmla="*/ 508000 w 828675"/>
                    <a:gd name="connsiteY58" fmla="*/ 15875 h 190500"/>
                    <a:gd name="connsiteX59" fmla="*/ 520700 w 828675"/>
                    <a:gd name="connsiteY59" fmla="*/ 19050 h 190500"/>
                    <a:gd name="connsiteX60" fmla="*/ 530225 w 828675"/>
                    <a:gd name="connsiteY60" fmla="*/ 25400 h 190500"/>
                    <a:gd name="connsiteX61" fmla="*/ 536575 w 828675"/>
                    <a:gd name="connsiteY61" fmla="*/ 34925 h 190500"/>
                    <a:gd name="connsiteX62" fmla="*/ 546100 w 828675"/>
                    <a:gd name="connsiteY62" fmla="*/ 44450 h 190500"/>
                    <a:gd name="connsiteX63" fmla="*/ 549275 w 828675"/>
                    <a:gd name="connsiteY63" fmla="*/ 53975 h 190500"/>
                    <a:gd name="connsiteX64" fmla="*/ 571500 w 828675"/>
                    <a:gd name="connsiteY64" fmla="*/ 82550 h 190500"/>
                    <a:gd name="connsiteX65" fmla="*/ 581025 w 828675"/>
                    <a:gd name="connsiteY65" fmla="*/ 111125 h 190500"/>
                    <a:gd name="connsiteX66" fmla="*/ 584200 w 828675"/>
                    <a:gd name="connsiteY66" fmla="*/ 120650 h 190500"/>
                    <a:gd name="connsiteX67" fmla="*/ 587375 w 828675"/>
                    <a:gd name="connsiteY67" fmla="*/ 130175 h 190500"/>
                    <a:gd name="connsiteX68" fmla="*/ 584200 w 828675"/>
                    <a:gd name="connsiteY68" fmla="*/ 139700 h 190500"/>
                    <a:gd name="connsiteX69" fmla="*/ 581025 w 828675"/>
                    <a:gd name="connsiteY69" fmla="*/ 161925 h 190500"/>
                    <a:gd name="connsiteX70" fmla="*/ 574675 w 828675"/>
                    <a:gd name="connsiteY70" fmla="*/ 171450 h 190500"/>
                    <a:gd name="connsiteX71" fmla="*/ 539750 w 828675"/>
                    <a:gd name="connsiteY71" fmla="*/ 168275 h 190500"/>
                    <a:gd name="connsiteX72" fmla="*/ 530225 w 828675"/>
                    <a:gd name="connsiteY72" fmla="*/ 165100 h 190500"/>
                    <a:gd name="connsiteX73" fmla="*/ 523875 w 828675"/>
                    <a:gd name="connsiteY73" fmla="*/ 146050 h 190500"/>
                    <a:gd name="connsiteX74" fmla="*/ 520700 w 828675"/>
                    <a:gd name="connsiteY74" fmla="*/ 136525 h 190500"/>
                    <a:gd name="connsiteX75" fmla="*/ 517525 w 828675"/>
                    <a:gd name="connsiteY75" fmla="*/ 127000 h 190500"/>
                    <a:gd name="connsiteX76" fmla="*/ 527050 w 828675"/>
                    <a:gd name="connsiteY76" fmla="*/ 53975 h 190500"/>
                    <a:gd name="connsiteX77" fmla="*/ 533400 w 828675"/>
                    <a:gd name="connsiteY77" fmla="*/ 44450 h 190500"/>
                    <a:gd name="connsiteX78" fmla="*/ 552450 w 828675"/>
                    <a:gd name="connsiteY78" fmla="*/ 28575 h 190500"/>
                    <a:gd name="connsiteX79" fmla="*/ 571500 w 828675"/>
                    <a:gd name="connsiteY79" fmla="*/ 22225 h 190500"/>
                    <a:gd name="connsiteX80" fmla="*/ 581025 w 828675"/>
                    <a:gd name="connsiteY80" fmla="*/ 19050 h 190500"/>
                    <a:gd name="connsiteX81" fmla="*/ 600075 w 828675"/>
                    <a:gd name="connsiteY81" fmla="*/ 9525 h 190500"/>
                    <a:gd name="connsiteX82" fmla="*/ 622300 w 828675"/>
                    <a:gd name="connsiteY82" fmla="*/ 0 h 190500"/>
                    <a:gd name="connsiteX83" fmla="*/ 673100 w 828675"/>
                    <a:gd name="connsiteY83" fmla="*/ 6350 h 190500"/>
                    <a:gd name="connsiteX84" fmla="*/ 701675 w 828675"/>
                    <a:gd name="connsiteY84" fmla="*/ 19050 h 190500"/>
                    <a:gd name="connsiteX85" fmla="*/ 717550 w 828675"/>
                    <a:gd name="connsiteY85" fmla="*/ 38100 h 190500"/>
                    <a:gd name="connsiteX86" fmla="*/ 727075 w 828675"/>
                    <a:gd name="connsiteY86" fmla="*/ 44450 h 190500"/>
                    <a:gd name="connsiteX87" fmla="*/ 730250 w 828675"/>
                    <a:gd name="connsiteY87" fmla="*/ 53975 h 190500"/>
                    <a:gd name="connsiteX88" fmla="*/ 736600 w 828675"/>
                    <a:gd name="connsiteY88" fmla="*/ 63500 h 190500"/>
                    <a:gd name="connsiteX89" fmla="*/ 742950 w 828675"/>
                    <a:gd name="connsiteY89" fmla="*/ 82550 h 190500"/>
                    <a:gd name="connsiteX90" fmla="*/ 746125 w 828675"/>
                    <a:gd name="connsiteY90" fmla="*/ 92075 h 190500"/>
                    <a:gd name="connsiteX91" fmla="*/ 749300 w 828675"/>
                    <a:gd name="connsiteY91" fmla="*/ 101600 h 190500"/>
                    <a:gd name="connsiteX92" fmla="*/ 746125 w 828675"/>
                    <a:gd name="connsiteY92" fmla="*/ 152400 h 190500"/>
                    <a:gd name="connsiteX93" fmla="*/ 739775 w 828675"/>
                    <a:gd name="connsiteY93" fmla="*/ 174625 h 190500"/>
                    <a:gd name="connsiteX94" fmla="*/ 730250 w 828675"/>
                    <a:gd name="connsiteY94" fmla="*/ 177800 h 190500"/>
                    <a:gd name="connsiteX95" fmla="*/ 711200 w 828675"/>
                    <a:gd name="connsiteY95" fmla="*/ 174625 h 190500"/>
                    <a:gd name="connsiteX96" fmla="*/ 701675 w 828675"/>
                    <a:gd name="connsiteY96" fmla="*/ 171450 h 190500"/>
                    <a:gd name="connsiteX97" fmla="*/ 688975 w 828675"/>
                    <a:gd name="connsiteY97" fmla="*/ 152400 h 190500"/>
                    <a:gd name="connsiteX98" fmla="*/ 679450 w 828675"/>
                    <a:gd name="connsiteY98" fmla="*/ 133350 h 190500"/>
                    <a:gd name="connsiteX99" fmla="*/ 676275 w 828675"/>
                    <a:gd name="connsiteY99" fmla="*/ 107950 h 190500"/>
                    <a:gd name="connsiteX100" fmla="*/ 682625 w 828675"/>
                    <a:gd name="connsiteY100" fmla="*/ 76200 h 190500"/>
                    <a:gd name="connsiteX101" fmla="*/ 688975 w 828675"/>
                    <a:gd name="connsiteY101" fmla="*/ 57150 h 190500"/>
                    <a:gd name="connsiteX102" fmla="*/ 717550 w 828675"/>
                    <a:gd name="connsiteY102" fmla="*/ 44450 h 190500"/>
                    <a:gd name="connsiteX103" fmla="*/ 727075 w 828675"/>
                    <a:gd name="connsiteY103" fmla="*/ 41275 h 190500"/>
                    <a:gd name="connsiteX104" fmla="*/ 746125 w 828675"/>
                    <a:gd name="connsiteY104" fmla="*/ 31750 h 190500"/>
                    <a:gd name="connsiteX105" fmla="*/ 755650 w 828675"/>
                    <a:gd name="connsiteY105" fmla="*/ 25400 h 190500"/>
                    <a:gd name="connsiteX106" fmla="*/ 828675 w 828675"/>
                    <a:gd name="connsiteY106" fmla="*/ 1905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828675" h="190500">
                      <a:moveTo>
                        <a:pt x="69850" y="190500"/>
                      </a:moveTo>
                      <a:cubicBezTo>
                        <a:pt x="60244" y="188579"/>
                        <a:pt x="51387" y="188903"/>
                        <a:pt x="44450" y="180975"/>
                      </a:cubicBezTo>
                      <a:cubicBezTo>
                        <a:pt x="39424" y="175232"/>
                        <a:pt x="34163" y="169165"/>
                        <a:pt x="31750" y="161925"/>
                      </a:cubicBezTo>
                      <a:cubicBezTo>
                        <a:pt x="30692" y="158750"/>
                        <a:pt x="30431" y="155185"/>
                        <a:pt x="28575" y="152400"/>
                      </a:cubicBezTo>
                      <a:cubicBezTo>
                        <a:pt x="26084" y="148664"/>
                        <a:pt x="22225" y="146050"/>
                        <a:pt x="19050" y="142875"/>
                      </a:cubicBezTo>
                      <a:lnTo>
                        <a:pt x="9525" y="114300"/>
                      </a:lnTo>
                      <a:cubicBezTo>
                        <a:pt x="8467" y="111125"/>
                        <a:pt x="7162" y="108022"/>
                        <a:pt x="6350" y="104775"/>
                      </a:cubicBezTo>
                      <a:cubicBezTo>
                        <a:pt x="1614" y="85830"/>
                        <a:pt x="3892" y="96379"/>
                        <a:pt x="0" y="73025"/>
                      </a:cubicBezTo>
                      <a:cubicBezTo>
                        <a:pt x="1058" y="63500"/>
                        <a:pt x="1599" y="53903"/>
                        <a:pt x="3175" y="44450"/>
                      </a:cubicBezTo>
                      <a:cubicBezTo>
                        <a:pt x="3725" y="41149"/>
                        <a:pt x="3983" y="37292"/>
                        <a:pt x="6350" y="34925"/>
                      </a:cubicBezTo>
                      <a:cubicBezTo>
                        <a:pt x="11746" y="29529"/>
                        <a:pt x="19050" y="26458"/>
                        <a:pt x="25400" y="22225"/>
                      </a:cubicBezTo>
                      <a:cubicBezTo>
                        <a:pt x="28575" y="20108"/>
                        <a:pt x="31305" y="17082"/>
                        <a:pt x="34925" y="15875"/>
                      </a:cubicBezTo>
                      <a:cubicBezTo>
                        <a:pt x="62254" y="6765"/>
                        <a:pt x="47481" y="11148"/>
                        <a:pt x="79375" y="3175"/>
                      </a:cubicBezTo>
                      <a:lnTo>
                        <a:pt x="92075" y="0"/>
                      </a:lnTo>
                      <a:cubicBezTo>
                        <a:pt x="110067" y="1058"/>
                        <a:pt x="128117" y="1382"/>
                        <a:pt x="146050" y="3175"/>
                      </a:cubicBezTo>
                      <a:cubicBezTo>
                        <a:pt x="149380" y="3508"/>
                        <a:pt x="152357" y="5431"/>
                        <a:pt x="155575" y="6350"/>
                      </a:cubicBezTo>
                      <a:cubicBezTo>
                        <a:pt x="163340" y="8569"/>
                        <a:pt x="181666" y="12102"/>
                        <a:pt x="187325" y="15875"/>
                      </a:cubicBezTo>
                      <a:cubicBezTo>
                        <a:pt x="199635" y="24081"/>
                        <a:pt x="193230" y="21018"/>
                        <a:pt x="206375" y="25400"/>
                      </a:cubicBezTo>
                      <a:cubicBezTo>
                        <a:pt x="212357" y="31382"/>
                        <a:pt x="218714" y="36493"/>
                        <a:pt x="222250" y="44450"/>
                      </a:cubicBezTo>
                      <a:cubicBezTo>
                        <a:pt x="224968" y="50567"/>
                        <a:pt x="228600" y="63500"/>
                        <a:pt x="228600" y="63500"/>
                      </a:cubicBezTo>
                      <a:cubicBezTo>
                        <a:pt x="227542" y="87842"/>
                        <a:pt x="227294" y="112232"/>
                        <a:pt x="225425" y="136525"/>
                      </a:cubicBezTo>
                      <a:cubicBezTo>
                        <a:pt x="225048" y="141428"/>
                        <a:pt x="219541" y="152663"/>
                        <a:pt x="215900" y="155575"/>
                      </a:cubicBezTo>
                      <a:cubicBezTo>
                        <a:pt x="213287" y="157666"/>
                        <a:pt x="209301" y="157125"/>
                        <a:pt x="206375" y="158750"/>
                      </a:cubicBezTo>
                      <a:cubicBezTo>
                        <a:pt x="173623" y="176946"/>
                        <a:pt x="199353" y="167441"/>
                        <a:pt x="177800" y="174625"/>
                      </a:cubicBezTo>
                      <a:cubicBezTo>
                        <a:pt x="151238" y="171969"/>
                        <a:pt x="148726" y="179977"/>
                        <a:pt x="139700" y="161925"/>
                      </a:cubicBezTo>
                      <a:cubicBezTo>
                        <a:pt x="138203" y="158932"/>
                        <a:pt x="137583" y="155575"/>
                        <a:pt x="136525" y="152400"/>
                      </a:cubicBezTo>
                      <a:cubicBezTo>
                        <a:pt x="138947" y="137868"/>
                        <a:pt x="141327" y="117344"/>
                        <a:pt x="146050" y="101600"/>
                      </a:cubicBezTo>
                      <a:cubicBezTo>
                        <a:pt x="147973" y="95189"/>
                        <a:pt x="150283" y="88900"/>
                        <a:pt x="152400" y="82550"/>
                      </a:cubicBezTo>
                      <a:lnTo>
                        <a:pt x="155575" y="73025"/>
                      </a:lnTo>
                      <a:cubicBezTo>
                        <a:pt x="156633" y="69850"/>
                        <a:pt x="155965" y="65356"/>
                        <a:pt x="158750" y="63500"/>
                      </a:cubicBezTo>
                      <a:cubicBezTo>
                        <a:pt x="161925" y="61383"/>
                        <a:pt x="165423" y="59685"/>
                        <a:pt x="168275" y="57150"/>
                      </a:cubicBezTo>
                      <a:cubicBezTo>
                        <a:pt x="178886" y="47718"/>
                        <a:pt x="191611" y="30321"/>
                        <a:pt x="206375" y="25400"/>
                      </a:cubicBezTo>
                      <a:lnTo>
                        <a:pt x="244475" y="12700"/>
                      </a:lnTo>
                      <a:lnTo>
                        <a:pt x="254000" y="9525"/>
                      </a:lnTo>
                      <a:cubicBezTo>
                        <a:pt x="257175" y="8467"/>
                        <a:pt x="260192" y="6653"/>
                        <a:pt x="263525" y="6350"/>
                      </a:cubicBezTo>
                      <a:lnTo>
                        <a:pt x="298450" y="3175"/>
                      </a:lnTo>
                      <a:cubicBezTo>
                        <a:pt x="303742" y="4233"/>
                        <a:pt x="309002" y="5463"/>
                        <a:pt x="314325" y="6350"/>
                      </a:cubicBezTo>
                      <a:cubicBezTo>
                        <a:pt x="321707" y="7580"/>
                        <a:pt x="329258" y="7842"/>
                        <a:pt x="336550" y="9525"/>
                      </a:cubicBezTo>
                      <a:cubicBezTo>
                        <a:pt x="343072" y="11030"/>
                        <a:pt x="355600" y="15875"/>
                        <a:pt x="355600" y="15875"/>
                      </a:cubicBezTo>
                      <a:cubicBezTo>
                        <a:pt x="358775" y="19050"/>
                        <a:pt x="361676" y="22525"/>
                        <a:pt x="365125" y="25400"/>
                      </a:cubicBezTo>
                      <a:cubicBezTo>
                        <a:pt x="368056" y="27843"/>
                        <a:pt x="372266" y="28770"/>
                        <a:pt x="374650" y="31750"/>
                      </a:cubicBezTo>
                      <a:cubicBezTo>
                        <a:pt x="376741" y="34363"/>
                        <a:pt x="376200" y="38349"/>
                        <a:pt x="377825" y="41275"/>
                      </a:cubicBezTo>
                      <a:cubicBezTo>
                        <a:pt x="381531" y="47946"/>
                        <a:pt x="388112" y="53085"/>
                        <a:pt x="390525" y="60325"/>
                      </a:cubicBezTo>
                      <a:cubicBezTo>
                        <a:pt x="398505" y="84266"/>
                        <a:pt x="387740" y="54756"/>
                        <a:pt x="400050" y="79375"/>
                      </a:cubicBezTo>
                      <a:cubicBezTo>
                        <a:pt x="401547" y="82368"/>
                        <a:pt x="402167" y="85725"/>
                        <a:pt x="403225" y="88900"/>
                      </a:cubicBezTo>
                      <a:cubicBezTo>
                        <a:pt x="402167" y="99483"/>
                        <a:pt x="401369" y="110096"/>
                        <a:pt x="400050" y="120650"/>
                      </a:cubicBezTo>
                      <a:cubicBezTo>
                        <a:pt x="399252" y="127038"/>
                        <a:pt x="398436" y="133455"/>
                        <a:pt x="396875" y="139700"/>
                      </a:cubicBezTo>
                      <a:cubicBezTo>
                        <a:pt x="393214" y="154343"/>
                        <a:pt x="390277" y="168316"/>
                        <a:pt x="371475" y="171450"/>
                      </a:cubicBezTo>
                      <a:lnTo>
                        <a:pt x="352425" y="174625"/>
                      </a:lnTo>
                      <a:cubicBezTo>
                        <a:pt x="342096" y="171182"/>
                        <a:pt x="341545" y="173164"/>
                        <a:pt x="336550" y="161925"/>
                      </a:cubicBezTo>
                      <a:cubicBezTo>
                        <a:pt x="333832" y="155808"/>
                        <a:pt x="330200" y="142875"/>
                        <a:pt x="330200" y="142875"/>
                      </a:cubicBezTo>
                      <a:cubicBezTo>
                        <a:pt x="325996" y="113449"/>
                        <a:pt x="325605" y="123366"/>
                        <a:pt x="330200" y="88900"/>
                      </a:cubicBezTo>
                      <a:cubicBezTo>
                        <a:pt x="330308" y="88087"/>
                        <a:pt x="335238" y="62621"/>
                        <a:pt x="336550" y="60325"/>
                      </a:cubicBezTo>
                      <a:cubicBezTo>
                        <a:pt x="340417" y="53557"/>
                        <a:pt x="361127" y="39433"/>
                        <a:pt x="365125" y="38100"/>
                      </a:cubicBezTo>
                      <a:lnTo>
                        <a:pt x="393700" y="28575"/>
                      </a:lnTo>
                      <a:cubicBezTo>
                        <a:pt x="396875" y="27517"/>
                        <a:pt x="399978" y="26212"/>
                        <a:pt x="403225" y="25400"/>
                      </a:cubicBezTo>
                      <a:cubicBezTo>
                        <a:pt x="447235" y="14398"/>
                        <a:pt x="379400" y="31142"/>
                        <a:pt x="431800" y="19050"/>
                      </a:cubicBezTo>
                      <a:cubicBezTo>
                        <a:pt x="440304" y="17088"/>
                        <a:pt x="457200" y="12700"/>
                        <a:pt x="457200" y="12700"/>
                      </a:cubicBezTo>
                      <a:cubicBezTo>
                        <a:pt x="474133" y="13758"/>
                        <a:pt x="491118" y="14187"/>
                        <a:pt x="508000" y="15875"/>
                      </a:cubicBezTo>
                      <a:cubicBezTo>
                        <a:pt x="512342" y="16309"/>
                        <a:pt x="516689" y="17331"/>
                        <a:pt x="520700" y="19050"/>
                      </a:cubicBezTo>
                      <a:cubicBezTo>
                        <a:pt x="524207" y="20553"/>
                        <a:pt x="527050" y="23283"/>
                        <a:pt x="530225" y="25400"/>
                      </a:cubicBezTo>
                      <a:cubicBezTo>
                        <a:pt x="532342" y="28575"/>
                        <a:pt x="534132" y="31994"/>
                        <a:pt x="536575" y="34925"/>
                      </a:cubicBezTo>
                      <a:cubicBezTo>
                        <a:pt x="539450" y="38374"/>
                        <a:pt x="543609" y="40714"/>
                        <a:pt x="546100" y="44450"/>
                      </a:cubicBezTo>
                      <a:cubicBezTo>
                        <a:pt x="547956" y="47235"/>
                        <a:pt x="547419" y="51190"/>
                        <a:pt x="549275" y="53975"/>
                      </a:cubicBezTo>
                      <a:cubicBezTo>
                        <a:pt x="560233" y="70412"/>
                        <a:pt x="563046" y="57188"/>
                        <a:pt x="571500" y="82550"/>
                      </a:cubicBezTo>
                      <a:lnTo>
                        <a:pt x="581025" y="111125"/>
                      </a:lnTo>
                      <a:lnTo>
                        <a:pt x="584200" y="120650"/>
                      </a:lnTo>
                      <a:lnTo>
                        <a:pt x="587375" y="130175"/>
                      </a:lnTo>
                      <a:cubicBezTo>
                        <a:pt x="586317" y="133350"/>
                        <a:pt x="584856" y="136418"/>
                        <a:pt x="584200" y="139700"/>
                      </a:cubicBezTo>
                      <a:cubicBezTo>
                        <a:pt x="582732" y="147038"/>
                        <a:pt x="583175" y="154757"/>
                        <a:pt x="581025" y="161925"/>
                      </a:cubicBezTo>
                      <a:cubicBezTo>
                        <a:pt x="579929" y="165580"/>
                        <a:pt x="576792" y="168275"/>
                        <a:pt x="574675" y="171450"/>
                      </a:cubicBezTo>
                      <a:cubicBezTo>
                        <a:pt x="563033" y="170392"/>
                        <a:pt x="551322" y="169928"/>
                        <a:pt x="539750" y="168275"/>
                      </a:cubicBezTo>
                      <a:cubicBezTo>
                        <a:pt x="536437" y="167802"/>
                        <a:pt x="532170" y="167823"/>
                        <a:pt x="530225" y="165100"/>
                      </a:cubicBezTo>
                      <a:cubicBezTo>
                        <a:pt x="526334" y="159653"/>
                        <a:pt x="525992" y="152400"/>
                        <a:pt x="523875" y="146050"/>
                      </a:cubicBezTo>
                      <a:lnTo>
                        <a:pt x="520700" y="136525"/>
                      </a:lnTo>
                      <a:lnTo>
                        <a:pt x="517525" y="127000"/>
                      </a:lnTo>
                      <a:cubicBezTo>
                        <a:pt x="517953" y="119718"/>
                        <a:pt x="516167" y="70300"/>
                        <a:pt x="527050" y="53975"/>
                      </a:cubicBezTo>
                      <a:cubicBezTo>
                        <a:pt x="529167" y="50800"/>
                        <a:pt x="530957" y="47381"/>
                        <a:pt x="533400" y="44450"/>
                      </a:cubicBezTo>
                      <a:cubicBezTo>
                        <a:pt x="537798" y="39172"/>
                        <a:pt x="545839" y="31513"/>
                        <a:pt x="552450" y="28575"/>
                      </a:cubicBezTo>
                      <a:cubicBezTo>
                        <a:pt x="558567" y="25857"/>
                        <a:pt x="565150" y="24342"/>
                        <a:pt x="571500" y="22225"/>
                      </a:cubicBezTo>
                      <a:cubicBezTo>
                        <a:pt x="574675" y="21167"/>
                        <a:pt x="578240" y="20906"/>
                        <a:pt x="581025" y="19050"/>
                      </a:cubicBezTo>
                      <a:cubicBezTo>
                        <a:pt x="608322" y="852"/>
                        <a:pt x="573785" y="22670"/>
                        <a:pt x="600075" y="9525"/>
                      </a:cubicBezTo>
                      <a:cubicBezTo>
                        <a:pt x="622001" y="-1438"/>
                        <a:pt x="595869" y="6608"/>
                        <a:pt x="622300" y="0"/>
                      </a:cubicBezTo>
                      <a:cubicBezTo>
                        <a:pt x="647857" y="2130"/>
                        <a:pt x="653820" y="566"/>
                        <a:pt x="673100" y="6350"/>
                      </a:cubicBezTo>
                      <a:cubicBezTo>
                        <a:pt x="686079" y="10244"/>
                        <a:pt x="692105" y="11075"/>
                        <a:pt x="701675" y="19050"/>
                      </a:cubicBezTo>
                      <a:cubicBezTo>
                        <a:pt x="732883" y="45057"/>
                        <a:pt x="692575" y="13125"/>
                        <a:pt x="717550" y="38100"/>
                      </a:cubicBezTo>
                      <a:cubicBezTo>
                        <a:pt x="720248" y="40798"/>
                        <a:pt x="723900" y="42333"/>
                        <a:pt x="727075" y="44450"/>
                      </a:cubicBezTo>
                      <a:cubicBezTo>
                        <a:pt x="728133" y="47625"/>
                        <a:pt x="728753" y="50982"/>
                        <a:pt x="730250" y="53975"/>
                      </a:cubicBezTo>
                      <a:cubicBezTo>
                        <a:pt x="731957" y="57388"/>
                        <a:pt x="735050" y="60013"/>
                        <a:pt x="736600" y="63500"/>
                      </a:cubicBezTo>
                      <a:cubicBezTo>
                        <a:pt x="739318" y="69617"/>
                        <a:pt x="740833" y="76200"/>
                        <a:pt x="742950" y="82550"/>
                      </a:cubicBezTo>
                      <a:lnTo>
                        <a:pt x="746125" y="92075"/>
                      </a:lnTo>
                      <a:lnTo>
                        <a:pt x="749300" y="101600"/>
                      </a:lnTo>
                      <a:cubicBezTo>
                        <a:pt x="748242" y="118533"/>
                        <a:pt x="747813" y="135518"/>
                        <a:pt x="746125" y="152400"/>
                      </a:cubicBezTo>
                      <a:cubicBezTo>
                        <a:pt x="746116" y="152492"/>
                        <a:pt x="741279" y="173121"/>
                        <a:pt x="739775" y="174625"/>
                      </a:cubicBezTo>
                      <a:cubicBezTo>
                        <a:pt x="737408" y="176992"/>
                        <a:pt x="733425" y="176742"/>
                        <a:pt x="730250" y="177800"/>
                      </a:cubicBezTo>
                      <a:cubicBezTo>
                        <a:pt x="723900" y="176742"/>
                        <a:pt x="717484" y="176022"/>
                        <a:pt x="711200" y="174625"/>
                      </a:cubicBezTo>
                      <a:cubicBezTo>
                        <a:pt x="707933" y="173899"/>
                        <a:pt x="704042" y="173817"/>
                        <a:pt x="701675" y="171450"/>
                      </a:cubicBezTo>
                      <a:cubicBezTo>
                        <a:pt x="696279" y="166054"/>
                        <a:pt x="693208" y="158750"/>
                        <a:pt x="688975" y="152400"/>
                      </a:cubicBezTo>
                      <a:cubicBezTo>
                        <a:pt x="680769" y="140090"/>
                        <a:pt x="683832" y="146495"/>
                        <a:pt x="679450" y="133350"/>
                      </a:cubicBezTo>
                      <a:cubicBezTo>
                        <a:pt x="678392" y="124883"/>
                        <a:pt x="676275" y="116483"/>
                        <a:pt x="676275" y="107950"/>
                      </a:cubicBezTo>
                      <a:cubicBezTo>
                        <a:pt x="676275" y="102229"/>
                        <a:pt x="680527" y="83193"/>
                        <a:pt x="682625" y="76200"/>
                      </a:cubicBezTo>
                      <a:cubicBezTo>
                        <a:pt x="684548" y="69789"/>
                        <a:pt x="683406" y="60863"/>
                        <a:pt x="688975" y="57150"/>
                      </a:cubicBezTo>
                      <a:cubicBezTo>
                        <a:pt x="704069" y="47087"/>
                        <a:pt x="694880" y="52007"/>
                        <a:pt x="717550" y="44450"/>
                      </a:cubicBezTo>
                      <a:cubicBezTo>
                        <a:pt x="720725" y="43392"/>
                        <a:pt x="724290" y="43131"/>
                        <a:pt x="727075" y="41275"/>
                      </a:cubicBezTo>
                      <a:cubicBezTo>
                        <a:pt x="754372" y="23077"/>
                        <a:pt x="719835" y="44895"/>
                        <a:pt x="746125" y="31750"/>
                      </a:cubicBezTo>
                      <a:cubicBezTo>
                        <a:pt x="749538" y="30043"/>
                        <a:pt x="752003" y="26522"/>
                        <a:pt x="755650" y="25400"/>
                      </a:cubicBezTo>
                      <a:cubicBezTo>
                        <a:pt x="785057" y="16352"/>
                        <a:pt x="796792" y="19050"/>
                        <a:pt x="828675" y="1905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D10316A-119F-4FC2-FAC6-FCDD851D9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76750" y="1077053"/>
                  <a:ext cx="1035237" cy="2387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2F579FD-EAB1-E69E-CB17-A2B1D55DA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76750" y="1311406"/>
                  <a:ext cx="1035237" cy="2050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BB7F40B-86C9-FD7E-8B14-FB396654DEE3}"/>
                  </a:ext>
                </a:extLst>
              </p:cNvPr>
              <p:cNvSpPr/>
              <p:nvPr/>
            </p:nvSpPr>
            <p:spPr>
              <a:xfrm>
                <a:off x="4067572" y="1665015"/>
                <a:ext cx="783213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3DA74E0-9BFC-84E8-8D2B-BA4F110EBCBE}"/>
                </a:ext>
              </a:extLst>
            </p:cNvPr>
            <p:cNvSpPr/>
            <p:nvPr/>
          </p:nvSpPr>
          <p:spPr>
            <a:xfrm>
              <a:off x="1394011" y="1085155"/>
              <a:ext cx="1405606" cy="117614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29B8FF-0CA9-A76D-F054-0A8834AE6ADA}"/>
              </a:ext>
            </a:extLst>
          </p:cNvPr>
          <p:cNvGrpSpPr/>
          <p:nvPr/>
        </p:nvGrpSpPr>
        <p:grpSpPr>
          <a:xfrm>
            <a:off x="5660278" y="3934407"/>
            <a:ext cx="3096141" cy="1532698"/>
            <a:chOff x="8055253" y="1113866"/>
            <a:chExt cx="3096141" cy="1532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9806EE1-F881-9109-6992-DB79F7620E38}"/>
                </a:ext>
              </a:extLst>
            </p:cNvPr>
            <p:cNvGrpSpPr/>
            <p:nvPr/>
          </p:nvGrpSpPr>
          <p:grpSpPr>
            <a:xfrm>
              <a:off x="8586907" y="1583374"/>
              <a:ext cx="1618329" cy="523220"/>
              <a:chOff x="9365587" y="457829"/>
              <a:chExt cx="1618329" cy="523220"/>
            </a:xfrm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2220CDB4-91C8-E23C-1EEB-902BC414792E}"/>
                  </a:ext>
                </a:extLst>
              </p:cNvPr>
              <p:cNvSpPr/>
              <p:nvPr/>
            </p:nvSpPr>
            <p:spPr>
              <a:xfrm>
                <a:off x="10110583" y="567566"/>
                <a:ext cx="873333" cy="223356"/>
              </a:xfrm>
              <a:custGeom>
                <a:avLst/>
                <a:gdLst>
                  <a:gd name="connsiteX0" fmla="*/ 69850 w 828675"/>
                  <a:gd name="connsiteY0" fmla="*/ 190500 h 190500"/>
                  <a:gd name="connsiteX1" fmla="*/ 44450 w 828675"/>
                  <a:gd name="connsiteY1" fmla="*/ 180975 h 190500"/>
                  <a:gd name="connsiteX2" fmla="*/ 31750 w 828675"/>
                  <a:gd name="connsiteY2" fmla="*/ 161925 h 190500"/>
                  <a:gd name="connsiteX3" fmla="*/ 28575 w 828675"/>
                  <a:gd name="connsiteY3" fmla="*/ 152400 h 190500"/>
                  <a:gd name="connsiteX4" fmla="*/ 19050 w 828675"/>
                  <a:gd name="connsiteY4" fmla="*/ 142875 h 190500"/>
                  <a:gd name="connsiteX5" fmla="*/ 9525 w 828675"/>
                  <a:gd name="connsiteY5" fmla="*/ 114300 h 190500"/>
                  <a:gd name="connsiteX6" fmla="*/ 6350 w 828675"/>
                  <a:gd name="connsiteY6" fmla="*/ 104775 h 190500"/>
                  <a:gd name="connsiteX7" fmla="*/ 0 w 828675"/>
                  <a:gd name="connsiteY7" fmla="*/ 73025 h 190500"/>
                  <a:gd name="connsiteX8" fmla="*/ 3175 w 828675"/>
                  <a:gd name="connsiteY8" fmla="*/ 44450 h 190500"/>
                  <a:gd name="connsiteX9" fmla="*/ 6350 w 828675"/>
                  <a:gd name="connsiteY9" fmla="*/ 34925 h 190500"/>
                  <a:gd name="connsiteX10" fmla="*/ 25400 w 828675"/>
                  <a:gd name="connsiteY10" fmla="*/ 22225 h 190500"/>
                  <a:gd name="connsiteX11" fmla="*/ 34925 w 828675"/>
                  <a:gd name="connsiteY11" fmla="*/ 15875 h 190500"/>
                  <a:gd name="connsiteX12" fmla="*/ 79375 w 828675"/>
                  <a:gd name="connsiteY12" fmla="*/ 3175 h 190500"/>
                  <a:gd name="connsiteX13" fmla="*/ 92075 w 828675"/>
                  <a:gd name="connsiteY13" fmla="*/ 0 h 190500"/>
                  <a:gd name="connsiteX14" fmla="*/ 146050 w 828675"/>
                  <a:gd name="connsiteY14" fmla="*/ 3175 h 190500"/>
                  <a:gd name="connsiteX15" fmla="*/ 155575 w 828675"/>
                  <a:gd name="connsiteY15" fmla="*/ 6350 h 190500"/>
                  <a:gd name="connsiteX16" fmla="*/ 187325 w 828675"/>
                  <a:gd name="connsiteY16" fmla="*/ 15875 h 190500"/>
                  <a:gd name="connsiteX17" fmla="*/ 206375 w 828675"/>
                  <a:gd name="connsiteY17" fmla="*/ 25400 h 190500"/>
                  <a:gd name="connsiteX18" fmla="*/ 222250 w 828675"/>
                  <a:gd name="connsiteY18" fmla="*/ 44450 h 190500"/>
                  <a:gd name="connsiteX19" fmla="*/ 228600 w 828675"/>
                  <a:gd name="connsiteY19" fmla="*/ 63500 h 190500"/>
                  <a:gd name="connsiteX20" fmla="*/ 225425 w 828675"/>
                  <a:gd name="connsiteY20" fmla="*/ 136525 h 190500"/>
                  <a:gd name="connsiteX21" fmla="*/ 215900 w 828675"/>
                  <a:gd name="connsiteY21" fmla="*/ 155575 h 190500"/>
                  <a:gd name="connsiteX22" fmla="*/ 206375 w 828675"/>
                  <a:gd name="connsiteY22" fmla="*/ 158750 h 190500"/>
                  <a:gd name="connsiteX23" fmla="*/ 177800 w 828675"/>
                  <a:gd name="connsiteY23" fmla="*/ 174625 h 190500"/>
                  <a:gd name="connsiteX24" fmla="*/ 139700 w 828675"/>
                  <a:gd name="connsiteY24" fmla="*/ 161925 h 190500"/>
                  <a:gd name="connsiteX25" fmla="*/ 136525 w 828675"/>
                  <a:gd name="connsiteY25" fmla="*/ 152400 h 190500"/>
                  <a:gd name="connsiteX26" fmla="*/ 146050 w 828675"/>
                  <a:gd name="connsiteY26" fmla="*/ 101600 h 190500"/>
                  <a:gd name="connsiteX27" fmla="*/ 152400 w 828675"/>
                  <a:gd name="connsiteY27" fmla="*/ 82550 h 190500"/>
                  <a:gd name="connsiteX28" fmla="*/ 155575 w 828675"/>
                  <a:gd name="connsiteY28" fmla="*/ 73025 h 190500"/>
                  <a:gd name="connsiteX29" fmla="*/ 158750 w 828675"/>
                  <a:gd name="connsiteY29" fmla="*/ 63500 h 190500"/>
                  <a:gd name="connsiteX30" fmla="*/ 168275 w 828675"/>
                  <a:gd name="connsiteY30" fmla="*/ 57150 h 190500"/>
                  <a:gd name="connsiteX31" fmla="*/ 206375 w 828675"/>
                  <a:gd name="connsiteY31" fmla="*/ 25400 h 190500"/>
                  <a:gd name="connsiteX32" fmla="*/ 244475 w 828675"/>
                  <a:gd name="connsiteY32" fmla="*/ 12700 h 190500"/>
                  <a:gd name="connsiteX33" fmla="*/ 254000 w 828675"/>
                  <a:gd name="connsiteY33" fmla="*/ 9525 h 190500"/>
                  <a:gd name="connsiteX34" fmla="*/ 263525 w 828675"/>
                  <a:gd name="connsiteY34" fmla="*/ 6350 h 190500"/>
                  <a:gd name="connsiteX35" fmla="*/ 298450 w 828675"/>
                  <a:gd name="connsiteY35" fmla="*/ 3175 h 190500"/>
                  <a:gd name="connsiteX36" fmla="*/ 314325 w 828675"/>
                  <a:gd name="connsiteY36" fmla="*/ 6350 h 190500"/>
                  <a:gd name="connsiteX37" fmla="*/ 336550 w 828675"/>
                  <a:gd name="connsiteY37" fmla="*/ 9525 h 190500"/>
                  <a:gd name="connsiteX38" fmla="*/ 355600 w 828675"/>
                  <a:gd name="connsiteY38" fmla="*/ 15875 h 190500"/>
                  <a:gd name="connsiteX39" fmla="*/ 365125 w 828675"/>
                  <a:gd name="connsiteY39" fmla="*/ 25400 h 190500"/>
                  <a:gd name="connsiteX40" fmla="*/ 374650 w 828675"/>
                  <a:gd name="connsiteY40" fmla="*/ 31750 h 190500"/>
                  <a:gd name="connsiteX41" fmla="*/ 377825 w 828675"/>
                  <a:gd name="connsiteY41" fmla="*/ 41275 h 190500"/>
                  <a:gd name="connsiteX42" fmla="*/ 390525 w 828675"/>
                  <a:gd name="connsiteY42" fmla="*/ 60325 h 190500"/>
                  <a:gd name="connsiteX43" fmla="*/ 400050 w 828675"/>
                  <a:gd name="connsiteY43" fmla="*/ 79375 h 190500"/>
                  <a:gd name="connsiteX44" fmla="*/ 403225 w 828675"/>
                  <a:gd name="connsiteY44" fmla="*/ 88900 h 190500"/>
                  <a:gd name="connsiteX45" fmla="*/ 400050 w 828675"/>
                  <a:gd name="connsiteY45" fmla="*/ 120650 h 190500"/>
                  <a:gd name="connsiteX46" fmla="*/ 396875 w 828675"/>
                  <a:gd name="connsiteY46" fmla="*/ 139700 h 190500"/>
                  <a:gd name="connsiteX47" fmla="*/ 371475 w 828675"/>
                  <a:gd name="connsiteY47" fmla="*/ 171450 h 190500"/>
                  <a:gd name="connsiteX48" fmla="*/ 352425 w 828675"/>
                  <a:gd name="connsiteY48" fmla="*/ 174625 h 190500"/>
                  <a:gd name="connsiteX49" fmla="*/ 336550 w 828675"/>
                  <a:gd name="connsiteY49" fmla="*/ 161925 h 190500"/>
                  <a:gd name="connsiteX50" fmla="*/ 330200 w 828675"/>
                  <a:gd name="connsiteY50" fmla="*/ 142875 h 190500"/>
                  <a:gd name="connsiteX51" fmla="*/ 330200 w 828675"/>
                  <a:gd name="connsiteY51" fmla="*/ 88900 h 190500"/>
                  <a:gd name="connsiteX52" fmla="*/ 336550 w 828675"/>
                  <a:gd name="connsiteY52" fmla="*/ 60325 h 190500"/>
                  <a:gd name="connsiteX53" fmla="*/ 365125 w 828675"/>
                  <a:gd name="connsiteY53" fmla="*/ 38100 h 190500"/>
                  <a:gd name="connsiteX54" fmla="*/ 393700 w 828675"/>
                  <a:gd name="connsiteY54" fmla="*/ 28575 h 190500"/>
                  <a:gd name="connsiteX55" fmla="*/ 403225 w 828675"/>
                  <a:gd name="connsiteY55" fmla="*/ 25400 h 190500"/>
                  <a:gd name="connsiteX56" fmla="*/ 431800 w 828675"/>
                  <a:gd name="connsiteY56" fmla="*/ 19050 h 190500"/>
                  <a:gd name="connsiteX57" fmla="*/ 457200 w 828675"/>
                  <a:gd name="connsiteY57" fmla="*/ 12700 h 190500"/>
                  <a:gd name="connsiteX58" fmla="*/ 508000 w 828675"/>
                  <a:gd name="connsiteY58" fmla="*/ 15875 h 190500"/>
                  <a:gd name="connsiteX59" fmla="*/ 520700 w 828675"/>
                  <a:gd name="connsiteY59" fmla="*/ 19050 h 190500"/>
                  <a:gd name="connsiteX60" fmla="*/ 530225 w 828675"/>
                  <a:gd name="connsiteY60" fmla="*/ 25400 h 190500"/>
                  <a:gd name="connsiteX61" fmla="*/ 536575 w 828675"/>
                  <a:gd name="connsiteY61" fmla="*/ 34925 h 190500"/>
                  <a:gd name="connsiteX62" fmla="*/ 546100 w 828675"/>
                  <a:gd name="connsiteY62" fmla="*/ 44450 h 190500"/>
                  <a:gd name="connsiteX63" fmla="*/ 549275 w 828675"/>
                  <a:gd name="connsiteY63" fmla="*/ 53975 h 190500"/>
                  <a:gd name="connsiteX64" fmla="*/ 571500 w 828675"/>
                  <a:gd name="connsiteY64" fmla="*/ 82550 h 190500"/>
                  <a:gd name="connsiteX65" fmla="*/ 581025 w 828675"/>
                  <a:gd name="connsiteY65" fmla="*/ 111125 h 190500"/>
                  <a:gd name="connsiteX66" fmla="*/ 584200 w 828675"/>
                  <a:gd name="connsiteY66" fmla="*/ 120650 h 190500"/>
                  <a:gd name="connsiteX67" fmla="*/ 587375 w 828675"/>
                  <a:gd name="connsiteY67" fmla="*/ 130175 h 190500"/>
                  <a:gd name="connsiteX68" fmla="*/ 584200 w 828675"/>
                  <a:gd name="connsiteY68" fmla="*/ 139700 h 190500"/>
                  <a:gd name="connsiteX69" fmla="*/ 581025 w 828675"/>
                  <a:gd name="connsiteY69" fmla="*/ 161925 h 190500"/>
                  <a:gd name="connsiteX70" fmla="*/ 574675 w 828675"/>
                  <a:gd name="connsiteY70" fmla="*/ 171450 h 190500"/>
                  <a:gd name="connsiteX71" fmla="*/ 539750 w 828675"/>
                  <a:gd name="connsiteY71" fmla="*/ 168275 h 190500"/>
                  <a:gd name="connsiteX72" fmla="*/ 530225 w 828675"/>
                  <a:gd name="connsiteY72" fmla="*/ 165100 h 190500"/>
                  <a:gd name="connsiteX73" fmla="*/ 523875 w 828675"/>
                  <a:gd name="connsiteY73" fmla="*/ 146050 h 190500"/>
                  <a:gd name="connsiteX74" fmla="*/ 520700 w 828675"/>
                  <a:gd name="connsiteY74" fmla="*/ 136525 h 190500"/>
                  <a:gd name="connsiteX75" fmla="*/ 517525 w 828675"/>
                  <a:gd name="connsiteY75" fmla="*/ 127000 h 190500"/>
                  <a:gd name="connsiteX76" fmla="*/ 527050 w 828675"/>
                  <a:gd name="connsiteY76" fmla="*/ 53975 h 190500"/>
                  <a:gd name="connsiteX77" fmla="*/ 533400 w 828675"/>
                  <a:gd name="connsiteY77" fmla="*/ 44450 h 190500"/>
                  <a:gd name="connsiteX78" fmla="*/ 552450 w 828675"/>
                  <a:gd name="connsiteY78" fmla="*/ 28575 h 190500"/>
                  <a:gd name="connsiteX79" fmla="*/ 571500 w 828675"/>
                  <a:gd name="connsiteY79" fmla="*/ 22225 h 190500"/>
                  <a:gd name="connsiteX80" fmla="*/ 581025 w 828675"/>
                  <a:gd name="connsiteY80" fmla="*/ 19050 h 190500"/>
                  <a:gd name="connsiteX81" fmla="*/ 600075 w 828675"/>
                  <a:gd name="connsiteY81" fmla="*/ 9525 h 190500"/>
                  <a:gd name="connsiteX82" fmla="*/ 622300 w 828675"/>
                  <a:gd name="connsiteY82" fmla="*/ 0 h 190500"/>
                  <a:gd name="connsiteX83" fmla="*/ 673100 w 828675"/>
                  <a:gd name="connsiteY83" fmla="*/ 6350 h 190500"/>
                  <a:gd name="connsiteX84" fmla="*/ 701675 w 828675"/>
                  <a:gd name="connsiteY84" fmla="*/ 19050 h 190500"/>
                  <a:gd name="connsiteX85" fmla="*/ 717550 w 828675"/>
                  <a:gd name="connsiteY85" fmla="*/ 38100 h 190500"/>
                  <a:gd name="connsiteX86" fmla="*/ 727075 w 828675"/>
                  <a:gd name="connsiteY86" fmla="*/ 44450 h 190500"/>
                  <a:gd name="connsiteX87" fmla="*/ 730250 w 828675"/>
                  <a:gd name="connsiteY87" fmla="*/ 53975 h 190500"/>
                  <a:gd name="connsiteX88" fmla="*/ 736600 w 828675"/>
                  <a:gd name="connsiteY88" fmla="*/ 63500 h 190500"/>
                  <a:gd name="connsiteX89" fmla="*/ 742950 w 828675"/>
                  <a:gd name="connsiteY89" fmla="*/ 82550 h 190500"/>
                  <a:gd name="connsiteX90" fmla="*/ 746125 w 828675"/>
                  <a:gd name="connsiteY90" fmla="*/ 92075 h 190500"/>
                  <a:gd name="connsiteX91" fmla="*/ 749300 w 828675"/>
                  <a:gd name="connsiteY91" fmla="*/ 101600 h 190500"/>
                  <a:gd name="connsiteX92" fmla="*/ 746125 w 828675"/>
                  <a:gd name="connsiteY92" fmla="*/ 152400 h 190500"/>
                  <a:gd name="connsiteX93" fmla="*/ 739775 w 828675"/>
                  <a:gd name="connsiteY93" fmla="*/ 174625 h 190500"/>
                  <a:gd name="connsiteX94" fmla="*/ 730250 w 828675"/>
                  <a:gd name="connsiteY94" fmla="*/ 177800 h 190500"/>
                  <a:gd name="connsiteX95" fmla="*/ 711200 w 828675"/>
                  <a:gd name="connsiteY95" fmla="*/ 174625 h 190500"/>
                  <a:gd name="connsiteX96" fmla="*/ 701675 w 828675"/>
                  <a:gd name="connsiteY96" fmla="*/ 171450 h 190500"/>
                  <a:gd name="connsiteX97" fmla="*/ 688975 w 828675"/>
                  <a:gd name="connsiteY97" fmla="*/ 152400 h 190500"/>
                  <a:gd name="connsiteX98" fmla="*/ 679450 w 828675"/>
                  <a:gd name="connsiteY98" fmla="*/ 133350 h 190500"/>
                  <a:gd name="connsiteX99" fmla="*/ 676275 w 828675"/>
                  <a:gd name="connsiteY99" fmla="*/ 107950 h 190500"/>
                  <a:gd name="connsiteX100" fmla="*/ 682625 w 828675"/>
                  <a:gd name="connsiteY100" fmla="*/ 76200 h 190500"/>
                  <a:gd name="connsiteX101" fmla="*/ 688975 w 828675"/>
                  <a:gd name="connsiteY101" fmla="*/ 57150 h 190500"/>
                  <a:gd name="connsiteX102" fmla="*/ 717550 w 828675"/>
                  <a:gd name="connsiteY102" fmla="*/ 44450 h 190500"/>
                  <a:gd name="connsiteX103" fmla="*/ 727075 w 828675"/>
                  <a:gd name="connsiteY103" fmla="*/ 41275 h 190500"/>
                  <a:gd name="connsiteX104" fmla="*/ 746125 w 828675"/>
                  <a:gd name="connsiteY104" fmla="*/ 31750 h 190500"/>
                  <a:gd name="connsiteX105" fmla="*/ 755650 w 828675"/>
                  <a:gd name="connsiteY105" fmla="*/ 25400 h 190500"/>
                  <a:gd name="connsiteX106" fmla="*/ 828675 w 828675"/>
                  <a:gd name="connsiteY106" fmla="*/ 190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28675" h="190500">
                    <a:moveTo>
                      <a:pt x="69850" y="190500"/>
                    </a:moveTo>
                    <a:cubicBezTo>
                      <a:pt x="60244" y="188579"/>
                      <a:pt x="51387" y="188903"/>
                      <a:pt x="44450" y="180975"/>
                    </a:cubicBezTo>
                    <a:cubicBezTo>
                      <a:pt x="39424" y="175232"/>
                      <a:pt x="34163" y="169165"/>
                      <a:pt x="31750" y="161925"/>
                    </a:cubicBezTo>
                    <a:cubicBezTo>
                      <a:pt x="30692" y="158750"/>
                      <a:pt x="30431" y="155185"/>
                      <a:pt x="28575" y="152400"/>
                    </a:cubicBezTo>
                    <a:cubicBezTo>
                      <a:pt x="26084" y="148664"/>
                      <a:pt x="22225" y="146050"/>
                      <a:pt x="19050" y="142875"/>
                    </a:cubicBezTo>
                    <a:lnTo>
                      <a:pt x="9525" y="114300"/>
                    </a:lnTo>
                    <a:cubicBezTo>
                      <a:pt x="8467" y="111125"/>
                      <a:pt x="7162" y="108022"/>
                      <a:pt x="6350" y="104775"/>
                    </a:cubicBezTo>
                    <a:cubicBezTo>
                      <a:pt x="1614" y="85830"/>
                      <a:pt x="3892" y="96379"/>
                      <a:pt x="0" y="73025"/>
                    </a:cubicBezTo>
                    <a:cubicBezTo>
                      <a:pt x="1058" y="63500"/>
                      <a:pt x="1599" y="53903"/>
                      <a:pt x="3175" y="44450"/>
                    </a:cubicBezTo>
                    <a:cubicBezTo>
                      <a:pt x="3725" y="41149"/>
                      <a:pt x="3983" y="37292"/>
                      <a:pt x="6350" y="34925"/>
                    </a:cubicBezTo>
                    <a:cubicBezTo>
                      <a:pt x="11746" y="29529"/>
                      <a:pt x="19050" y="26458"/>
                      <a:pt x="25400" y="22225"/>
                    </a:cubicBezTo>
                    <a:cubicBezTo>
                      <a:pt x="28575" y="20108"/>
                      <a:pt x="31305" y="17082"/>
                      <a:pt x="34925" y="15875"/>
                    </a:cubicBezTo>
                    <a:cubicBezTo>
                      <a:pt x="62254" y="6765"/>
                      <a:pt x="47481" y="11148"/>
                      <a:pt x="79375" y="3175"/>
                    </a:cubicBezTo>
                    <a:lnTo>
                      <a:pt x="92075" y="0"/>
                    </a:lnTo>
                    <a:cubicBezTo>
                      <a:pt x="110067" y="1058"/>
                      <a:pt x="128117" y="1382"/>
                      <a:pt x="146050" y="3175"/>
                    </a:cubicBezTo>
                    <a:cubicBezTo>
                      <a:pt x="149380" y="3508"/>
                      <a:pt x="152357" y="5431"/>
                      <a:pt x="155575" y="6350"/>
                    </a:cubicBezTo>
                    <a:cubicBezTo>
                      <a:pt x="163340" y="8569"/>
                      <a:pt x="181666" y="12102"/>
                      <a:pt x="187325" y="15875"/>
                    </a:cubicBezTo>
                    <a:cubicBezTo>
                      <a:pt x="199635" y="24081"/>
                      <a:pt x="193230" y="21018"/>
                      <a:pt x="206375" y="25400"/>
                    </a:cubicBezTo>
                    <a:cubicBezTo>
                      <a:pt x="212357" y="31382"/>
                      <a:pt x="218714" y="36493"/>
                      <a:pt x="222250" y="44450"/>
                    </a:cubicBezTo>
                    <a:cubicBezTo>
                      <a:pt x="224968" y="50567"/>
                      <a:pt x="228600" y="63500"/>
                      <a:pt x="228600" y="63500"/>
                    </a:cubicBezTo>
                    <a:cubicBezTo>
                      <a:pt x="227542" y="87842"/>
                      <a:pt x="227294" y="112232"/>
                      <a:pt x="225425" y="136525"/>
                    </a:cubicBezTo>
                    <a:cubicBezTo>
                      <a:pt x="225048" y="141428"/>
                      <a:pt x="219541" y="152663"/>
                      <a:pt x="215900" y="155575"/>
                    </a:cubicBezTo>
                    <a:cubicBezTo>
                      <a:pt x="213287" y="157666"/>
                      <a:pt x="209301" y="157125"/>
                      <a:pt x="206375" y="158750"/>
                    </a:cubicBezTo>
                    <a:cubicBezTo>
                      <a:pt x="173623" y="176946"/>
                      <a:pt x="199353" y="167441"/>
                      <a:pt x="177800" y="174625"/>
                    </a:cubicBezTo>
                    <a:cubicBezTo>
                      <a:pt x="151238" y="171969"/>
                      <a:pt x="148726" y="179977"/>
                      <a:pt x="139700" y="161925"/>
                    </a:cubicBezTo>
                    <a:cubicBezTo>
                      <a:pt x="138203" y="158932"/>
                      <a:pt x="137583" y="155575"/>
                      <a:pt x="136525" y="152400"/>
                    </a:cubicBezTo>
                    <a:cubicBezTo>
                      <a:pt x="138947" y="137868"/>
                      <a:pt x="141327" y="117344"/>
                      <a:pt x="146050" y="101600"/>
                    </a:cubicBezTo>
                    <a:cubicBezTo>
                      <a:pt x="147973" y="95189"/>
                      <a:pt x="150283" y="88900"/>
                      <a:pt x="152400" y="82550"/>
                    </a:cubicBezTo>
                    <a:lnTo>
                      <a:pt x="155575" y="73025"/>
                    </a:lnTo>
                    <a:cubicBezTo>
                      <a:pt x="156633" y="69850"/>
                      <a:pt x="155965" y="65356"/>
                      <a:pt x="158750" y="63500"/>
                    </a:cubicBezTo>
                    <a:cubicBezTo>
                      <a:pt x="161925" y="61383"/>
                      <a:pt x="165423" y="59685"/>
                      <a:pt x="168275" y="57150"/>
                    </a:cubicBezTo>
                    <a:cubicBezTo>
                      <a:pt x="178886" y="47718"/>
                      <a:pt x="191611" y="30321"/>
                      <a:pt x="206375" y="25400"/>
                    </a:cubicBezTo>
                    <a:lnTo>
                      <a:pt x="244475" y="12700"/>
                    </a:lnTo>
                    <a:lnTo>
                      <a:pt x="254000" y="9525"/>
                    </a:lnTo>
                    <a:cubicBezTo>
                      <a:pt x="257175" y="8467"/>
                      <a:pt x="260192" y="6653"/>
                      <a:pt x="263525" y="6350"/>
                    </a:cubicBezTo>
                    <a:lnTo>
                      <a:pt x="298450" y="3175"/>
                    </a:lnTo>
                    <a:cubicBezTo>
                      <a:pt x="303742" y="4233"/>
                      <a:pt x="309002" y="5463"/>
                      <a:pt x="314325" y="6350"/>
                    </a:cubicBezTo>
                    <a:cubicBezTo>
                      <a:pt x="321707" y="7580"/>
                      <a:pt x="329258" y="7842"/>
                      <a:pt x="336550" y="9525"/>
                    </a:cubicBezTo>
                    <a:cubicBezTo>
                      <a:pt x="343072" y="11030"/>
                      <a:pt x="355600" y="15875"/>
                      <a:pt x="355600" y="15875"/>
                    </a:cubicBezTo>
                    <a:cubicBezTo>
                      <a:pt x="358775" y="19050"/>
                      <a:pt x="361676" y="22525"/>
                      <a:pt x="365125" y="25400"/>
                    </a:cubicBezTo>
                    <a:cubicBezTo>
                      <a:pt x="368056" y="27843"/>
                      <a:pt x="372266" y="28770"/>
                      <a:pt x="374650" y="31750"/>
                    </a:cubicBezTo>
                    <a:cubicBezTo>
                      <a:pt x="376741" y="34363"/>
                      <a:pt x="376200" y="38349"/>
                      <a:pt x="377825" y="41275"/>
                    </a:cubicBezTo>
                    <a:cubicBezTo>
                      <a:pt x="381531" y="47946"/>
                      <a:pt x="388112" y="53085"/>
                      <a:pt x="390525" y="60325"/>
                    </a:cubicBezTo>
                    <a:cubicBezTo>
                      <a:pt x="398505" y="84266"/>
                      <a:pt x="387740" y="54756"/>
                      <a:pt x="400050" y="79375"/>
                    </a:cubicBezTo>
                    <a:cubicBezTo>
                      <a:pt x="401547" y="82368"/>
                      <a:pt x="402167" y="85725"/>
                      <a:pt x="403225" y="88900"/>
                    </a:cubicBezTo>
                    <a:cubicBezTo>
                      <a:pt x="402167" y="99483"/>
                      <a:pt x="401369" y="110096"/>
                      <a:pt x="400050" y="120650"/>
                    </a:cubicBezTo>
                    <a:cubicBezTo>
                      <a:pt x="399252" y="127038"/>
                      <a:pt x="398436" y="133455"/>
                      <a:pt x="396875" y="139700"/>
                    </a:cubicBezTo>
                    <a:cubicBezTo>
                      <a:pt x="393214" y="154343"/>
                      <a:pt x="390277" y="168316"/>
                      <a:pt x="371475" y="171450"/>
                    </a:cubicBezTo>
                    <a:lnTo>
                      <a:pt x="352425" y="174625"/>
                    </a:lnTo>
                    <a:cubicBezTo>
                      <a:pt x="342096" y="171182"/>
                      <a:pt x="341545" y="173164"/>
                      <a:pt x="336550" y="161925"/>
                    </a:cubicBezTo>
                    <a:cubicBezTo>
                      <a:pt x="333832" y="155808"/>
                      <a:pt x="330200" y="142875"/>
                      <a:pt x="330200" y="142875"/>
                    </a:cubicBezTo>
                    <a:cubicBezTo>
                      <a:pt x="325996" y="113449"/>
                      <a:pt x="325605" y="123366"/>
                      <a:pt x="330200" y="88900"/>
                    </a:cubicBezTo>
                    <a:cubicBezTo>
                      <a:pt x="330308" y="88087"/>
                      <a:pt x="335238" y="62621"/>
                      <a:pt x="336550" y="60325"/>
                    </a:cubicBezTo>
                    <a:cubicBezTo>
                      <a:pt x="340417" y="53557"/>
                      <a:pt x="361127" y="39433"/>
                      <a:pt x="365125" y="38100"/>
                    </a:cubicBezTo>
                    <a:lnTo>
                      <a:pt x="393700" y="28575"/>
                    </a:lnTo>
                    <a:cubicBezTo>
                      <a:pt x="396875" y="27517"/>
                      <a:pt x="399978" y="26212"/>
                      <a:pt x="403225" y="25400"/>
                    </a:cubicBezTo>
                    <a:cubicBezTo>
                      <a:pt x="447235" y="14398"/>
                      <a:pt x="379400" y="31142"/>
                      <a:pt x="431800" y="19050"/>
                    </a:cubicBezTo>
                    <a:cubicBezTo>
                      <a:pt x="440304" y="17088"/>
                      <a:pt x="457200" y="12700"/>
                      <a:pt x="457200" y="12700"/>
                    </a:cubicBezTo>
                    <a:cubicBezTo>
                      <a:pt x="474133" y="13758"/>
                      <a:pt x="491118" y="14187"/>
                      <a:pt x="508000" y="15875"/>
                    </a:cubicBezTo>
                    <a:cubicBezTo>
                      <a:pt x="512342" y="16309"/>
                      <a:pt x="516689" y="17331"/>
                      <a:pt x="520700" y="19050"/>
                    </a:cubicBezTo>
                    <a:cubicBezTo>
                      <a:pt x="524207" y="20553"/>
                      <a:pt x="527050" y="23283"/>
                      <a:pt x="530225" y="25400"/>
                    </a:cubicBezTo>
                    <a:cubicBezTo>
                      <a:pt x="532342" y="28575"/>
                      <a:pt x="534132" y="31994"/>
                      <a:pt x="536575" y="34925"/>
                    </a:cubicBezTo>
                    <a:cubicBezTo>
                      <a:pt x="539450" y="38374"/>
                      <a:pt x="543609" y="40714"/>
                      <a:pt x="546100" y="44450"/>
                    </a:cubicBezTo>
                    <a:cubicBezTo>
                      <a:pt x="547956" y="47235"/>
                      <a:pt x="547419" y="51190"/>
                      <a:pt x="549275" y="53975"/>
                    </a:cubicBezTo>
                    <a:cubicBezTo>
                      <a:pt x="560233" y="70412"/>
                      <a:pt x="563046" y="57188"/>
                      <a:pt x="571500" y="82550"/>
                    </a:cubicBezTo>
                    <a:lnTo>
                      <a:pt x="581025" y="111125"/>
                    </a:lnTo>
                    <a:lnTo>
                      <a:pt x="584200" y="120650"/>
                    </a:lnTo>
                    <a:lnTo>
                      <a:pt x="587375" y="130175"/>
                    </a:lnTo>
                    <a:cubicBezTo>
                      <a:pt x="586317" y="133350"/>
                      <a:pt x="584856" y="136418"/>
                      <a:pt x="584200" y="139700"/>
                    </a:cubicBezTo>
                    <a:cubicBezTo>
                      <a:pt x="582732" y="147038"/>
                      <a:pt x="583175" y="154757"/>
                      <a:pt x="581025" y="161925"/>
                    </a:cubicBezTo>
                    <a:cubicBezTo>
                      <a:pt x="579929" y="165580"/>
                      <a:pt x="576792" y="168275"/>
                      <a:pt x="574675" y="171450"/>
                    </a:cubicBezTo>
                    <a:cubicBezTo>
                      <a:pt x="563033" y="170392"/>
                      <a:pt x="551322" y="169928"/>
                      <a:pt x="539750" y="168275"/>
                    </a:cubicBezTo>
                    <a:cubicBezTo>
                      <a:pt x="536437" y="167802"/>
                      <a:pt x="532170" y="167823"/>
                      <a:pt x="530225" y="165100"/>
                    </a:cubicBezTo>
                    <a:cubicBezTo>
                      <a:pt x="526334" y="159653"/>
                      <a:pt x="525992" y="152400"/>
                      <a:pt x="523875" y="146050"/>
                    </a:cubicBezTo>
                    <a:lnTo>
                      <a:pt x="520700" y="136525"/>
                    </a:lnTo>
                    <a:lnTo>
                      <a:pt x="517525" y="127000"/>
                    </a:lnTo>
                    <a:cubicBezTo>
                      <a:pt x="517953" y="119718"/>
                      <a:pt x="516167" y="70300"/>
                      <a:pt x="527050" y="53975"/>
                    </a:cubicBezTo>
                    <a:cubicBezTo>
                      <a:pt x="529167" y="50800"/>
                      <a:pt x="530957" y="47381"/>
                      <a:pt x="533400" y="44450"/>
                    </a:cubicBezTo>
                    <a:cubicBezTo>
                      <a:pt x="537798" y="39172"/>
                      <a:pt x="545839" y="31513"/>
                      <a:pt x="552450" y="28575"/>
                    </a:cubicBezTo>
                    <a:cubicBezTo>
                      <a:pt x="558567" y="25857"/>
                      <a:pt x="565150" y="24342"/>
                      <a:pt x="571500" y="22225"/>
                    </a:cubicBezTo>
                    <a:cubicBezTo>
                      <a:pt x="574675" y="21167"/>
                      <a:pt x="578240" y="20906"/>
                      <a:pt x="581025" y="19050"/>
                    </a:cubicBezTo>
                    <a:cubicBezTo>
                      <a:pt x="608322" y="852"/>
                      <a:pt x="573785" y="22670"/>
                      <a:pt x="600075" y="9525"/>
                    </a:cubicBezTo>
                    <a:cubicBezTo>
                      <a:pt x="622001" y="-1438"/>
                      <a:pt x="595869" y="6608"/>
                      <a:pt x="622300" y="0"/>
                    </a:cubicBezTo>
                    <a:cubicBezTo>
                      <a:pt x="647857" y="2130"/>
                      <a:pt x="653820" y="566"/>
                      <a:pt x="673100" y="6350"/>
                    </a:cubicBezTo>
                    <a:cubicBezTo>
                      <a:pt x="686079" y="10244"/>
                      <a:pt x="692105" y="11075"/>
                      <a:pt x="701675" y="19050"/>
                    </a:cubicBezTo>
                    <a:cubicBezTo>
                      <a:pt x="732883" y="45057"/>
                      <a:pt x="692575" y="13125"/>
                      <a:pt x="717550" y="38100"/>
                    </a:cubicBezTo>
                    <a:cubicBezTo>
                      <a:pt x="720248" y="40798"/>
                      <a:pt x="723900" y="42333"/>
                      <a:pt x="727075" y="44450"/>
                    </a:cubicBezTo>
                    <a:cubicBezTo>
                      <a:pt x="728133" y="47625"/>
                      <a:pt x="728753" y="50982"/>
                      <a:pt x="730250" y="53975"/>
                    </a:cubicBezTo>
                    <a:cubicBezTo>
                      <a:pt x="731957" y="57388"/>
                      <a:pt x="735050" y="60013"/>
                      <a:pt x="736600" y="63500"/>
                    </a:cubicBezTo>
                    <a:cubicBezTo>
                      <a:pt x="739318" y="69617"/>
                      <a:pt x="740833" y="76200"/>
                      <a:pt x="742950" y="82550"/>
                    </a:cubicBezTo>
                    <a:lnTo>
                      <a:pt x="746125" y="92075"/>
                    </a:lnTo>
                    <a:lnTo>
                      <a:pt x="749300" y="101600"/>
                    </a:lnTo>
                    <a:cubicBezTo>
                      <a:pt x="748242" y="118533"/>
                      <a:pt x="747813" y="135518"/>
                      <a:pt x="746125" y="152400"/>
                    </a:cubicBezTo>
                    <a:cubicBezTo>
                      <a:pt x="746116" y="152492"/>
                      <a:pt x="741279" y="173121"/>
                      <a:pt x="739775" y="174625"/>
                    </a:cubicBezTo>
                    <a:cubicBezTo>
                      <a:pt x="737408" y="176992"/>
                      <a:pt x="733425" y="176742"/>
                      <a:pt x="730250" y="177800"/>
                    </a:cubicBezTo>
                    <a:cubicBezTo>
                      <a:pt x="723900" y="176742"/>
                      <a:pt x="717484" y="176022"/>
                      <a:pt x="711200" y="174625"/>
                    </a:cubicBezTo>
                    <a:cubicBezTo>
                      <a:pt x="707933" y="173899"/>
                      <a:pt x="704042" y="173817"/>
                      <a:pt x="701675" y="171450"/>
                    </a:cubicBezTo>
                    <a:cubicBezTo>
                      <a:pt x="696279" y="166054"/>
                      <a:pt x="693208" y="158750"/>
                      <a:pt x="688975" y="152400"/>
                    </a:cubicBezTo>
                    <a:cubicBezTo>
                      <a:pt x="680769" y="140090"/>
                      <a:pt x="683832" y="146495"/>
                      <a:pt x="679450" y="133350"/>
                    </a:cubicBezTo>
                    <a:cubicBezTo>
                      <a:pt x="678392" y="124883"/>
                      <a:pt x="676275" y="116483"/>
                      <a:pt x="676275" y="107950"/>
                    </a:cubicBezTo>
                    <a:cubicBezTo>
                      <a:pt x="676275" y="102229"/>
                      <a:pt x="680527" y="83193"/>
                      <a:pt x="682625" y="76200"/>
                    </a:cubicBezTo>
                    <a:cubicBezTo>
                      <a:pt x="684548" y="69789"/>
                      <a:pt x="683406" y="60863"/>
                      <a:pt x="688975" y="57150"/>
                    </a:cubicBezTo>
                    <a:cubicBezTo>
                      <a:pt x="704069" y="47087"/>
                      <a:pt x="694880" y="52007"/>
                      <a:pt x="717550" y="44450"/>
                    </a:cubicBezTo>
                    <a:cubicBezTo>
                      <a:pt x="720725" y="43392"/>
                      <a:pt x="724290" y="43131"/>
                      <a:pt x="727075" y="41275"/>
                    </a:cubicBezTo>
                    <a:cubicBezTo>
                      <a:pt x="754372" y="23077"/>
                      <a:pt x="719835" y="44895"/>
                      <a:pt x="746125" y="31750"/>
                    </a:cubicBezTo>
                    <a:cubicBezTo>
                      <a:pt x="749538" y="30043"/>
                      <a:pt x="752003" y="26522"/>
                      <a:pt x="755650" y="25400"/>
                    </a:cubicBezTo>
                    <a:cubicBezTo>
                      <a:pt x="785057" y="16352"/>
                      <a:pt x="796792" y="19050"/>
                      <a:pt x="828675" y="190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ACA1241-C6CD-90FF-30FE-EF868774FCDD}"/>
                  </a:ext>
                </a:extLst>
              </p:cNvPr>
              <p:cNvSpPr/>
              <p:nvPr/>
            </p:nvSpPr>
            <p:spPr>
              <a:xfrm>
                <a:off x="9455707" y="457829"/>
                <a:ext cx="783213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5BD3A57-03A1-7F98-D7E1-24891B4C66CF}"/>
                  </a:ext>
                </a:extLst>
              </p:cNvPr>
              <p:cNvSpPr/>
              <p:nvPr/>
            </p:nvSpPr>
            <p:spPr>
              <a:xfrm>
                <a:off x="9365587" y="543831"/>
                <a:ext cx="873333" cy="223356"/>
              </a:xfrm>
              <a:custGeom>
                <a:avLst/>
                <a:gdLst>
                  <a:gd name="connsiteX0" fmla="*/ 69850 w 828675"/>
                  <a:gd name="connsiteY0" fmla="*/ 190500 h 190500"/>
                  <a:gd name="connsiteX1" fmla="*/ 44450 w 828675"/>
                  <a:gd name="connsiteY1" fmla="*/ 180975 h 190500"/>
                  <a:gd name="connsiteX2" fmla="*/ 31750 w 828675"/>
                  <a:gd name="connsiteY2" fmla="*/ 161925 h 190500"/>
                  <a:gd name="connsiteX3" fmla="*/ 28575 w 828675"/>
                  <a:gd name="connsiteY3" fmla="*/ 152400 h 190500"/>
                  <a:gd name="connsiteX4" fmla="*/ 19050 w 828675"/>
                  <a:gd name="connsiteY4" fmla="*/ 142875 h 190500"/>
                  <a:gd name="connsiteX5" fmla="*/ 9525 w 828675"/>
                  <a:gd name="connsiteY5" fmla="*/ 114300 h 190500"/>
                  <a:gd name="connsiteX6" fmla="*/ 6350 w 828675"/>
                  <a:gd name="connsiteY6" fmla="*/ 104775 h 190500"/>
                  <a:gd name="connsiteX7" fmla="*/ 0 w 828675"/>
                  <a:gd name="connsiteY7" fmla="*/ 73025 h 190500"/>
                  <a:gd name="connsiteX8" fmla="*/ 3175 w 828675"/>
                  <a:gd name="connsiteY8" fmla="*/ 44450 h 190500"/>
                  <a:gd name="connsiteX9" fmla="*/ 6350 w 828675"/>
                  <a:gd name="connsiteY9" fmla="*/ 34925 h 190500"/>
                  <a:gd name="connsiteX10" fmla="*/ 25400 w 828675"/>
                  <a:gd name="connsiteY10" fmla="*/ 22225 h 190500"/>
                  <a:gd name="connsiteX11" fmla="*/ 34925 w 828675"/>
                  <a:gd name="connsiteY11" fmla="*/ 15875 h 190500"/>
                  <a:gd name="connsiteX12" fmla="*/ 79375 w 828675"/>
                  <a:gd name="connsiteY12" fmla="*/ 3175 h 190500"/>
                  <a:gd name="connsiteX13" fmla="*/ 92075 w 828675"/>
                  <a:gd name="connsiteY13" fmla="*/ 0 h 190500"/>
                  <a:gd name="connsiteX14" fmla="*/ 146050 w 828675"/>
                  <a:gd name="connsiteY14" fmla="*/ 3175 h 190500"/>
                  <a:gd name="connsiteX15" fmla="*/ 155575 w 828675"/>
                  <a:gd name="connsiteY15" fmla="*/ 6350 h 190500"/>
                  <a:gd name="connsiteX16" fmla="*/ 187325 w 828675"/>
                  <a:gd name="connsiteY16" fmla="*/ 15875 h 190500"/>
                  <a:gd name="connsiteX17" fmla="*/ 206375 w 828675"/>
                  <a:gd name="connsiteY17" fmla="*/ 25400 h 190500"/>
                  <a:gd name="connsiteX18" fmla="*/ 222250 w 828675"/>
                  <a:gd name="connsiteY18" fmla="*/ 44450 h 190500"/>
                  <a:gd name="connsiteX19" fmla="*/ 228600 w 828675"/>
                  <a:gd name="connsiteY19" fmla="*/ 63500 h 190500"/>
                  <a:gd name="connsiteX20" fmla="*/ 225425 w 828675"/>
                  <a:gd name="connsiteY20" fmla="*/ 136525 h 190500"/>
                  <a:gd name="connsiteX21" fmla="*/ 215900 w 828675"/>
                  <a:gd name="connsiteY21" fmla="*/ 155575 h 190500"/>
                  <a:gd name="connsiteX22" fmla="*/ 206375 w 828675"/>
                  <a:gd name="connsiteY22" fmla="*/ 158750 h 190500"/>
                  <a:gd name="connsiteX23" fmla="*/ 177800 w 828675"/>
                  <a:gd name="connsiteY23" fmla="*/ 174625 h 190500"/>
                  <a:gd name="connsiteX24" fmla="*/ 139700 w 828675"/>
                  <a:gd name="connsiteY24" fmla="*/ 161925 h 190500"/>
                  <a:gd name="connsiteX25" fmla="*/ 136525 w 828675"/>
                  <a:gd name="connsiteY25" fmla="*/ 152400 h 190500"/>
                  <a:gd name="connsiteX26" fmla="*/ 146050 w 828675"/>
                  <a:gd name="connsiteY26" fmla="*/ 101600 h 190500"/>
                  <a:gd name="connsiteX27" fmla="*/ 152400 w 828675"/>
                  <a:gd name="connsiteY27" fmla="*/ 82550 h 190500"/>
                  <a:gd name="connsiteX28" fmla="*/ 155575 w 828675"/>
                  <a:gd name="connsiteY28" fmla="*/ 73025 h 190500"/>
                  <a:gd name="connsiteX29" fmla="*/ 158750 w 828675"/>
                  <a:gd name="connsiteY29" fmla="*/ 63500 h 190500"/>
                  <a:gd name="connsiteX30" fmla="*/ 168275 w 828675"/>
                  <a:gd name="connsiteY30" fmla="*/ 57150 h 190500"/>
                  <a:gd name="connsiteX31" fmla="*/ 206375 w 828675"/>
                  <a:gd name="connsiteY31" fmla="*/ 25400 h 190500"/>
                  <a:gd name="connsiteX32" fmla="*/ 244475 w 828675"/>
                  <a:gd name="connsiteY32" fmla="*/ 12700 h 190500"/>
                  <a:gd name="connsiteX33" fmla="*/ 254000 w 828675"/>
                  <a:gd name="connsiteY33" fmla="*/ 9525 h 190500"/>
                  <a:gd name="connsiteX34" fmla="*/ 263525 w 828675"/>
                  <a:gd name="connsiteY34" fmla="*/ 6350 h 190500"/>
                  <a:gd name="connsiteX35" fmla="*/ 298450 w 828675"/>
                  <a:gd name="connsiteY35" fmla="*/ 3175 h 190500"/>
                  <a:gd name="connsiteX36" fmla="*/ 314325 w 828675"/>
                  <a:gd name="connsiteY36" fmla="*/ 6350 h 190500"/>
                  <a:gd name="connsiteX37" fmla="*/ 336550 w 828675"/>
                  <a:gd name="connsiteY37" fmla="*/ 9525 h 190500"/>
                  <a:gd name="connsiteX38" fmla="*/ 355600 w 828675"/>
                  <a:gd name="connsiteY38" fmla="*/ 15875 h 190500"/>
                  <a:gd name="connsiteX39" fmla="*/ 365125 w 828675"/>
                  <a:gd name="connsiteY39" fmla="*/ 25400 h 190500"/>
                  <a:gd name="connsiteX40" fmla="*/ 374650 w 828675"/>
                  <a:gd name="connsiteY40" fmla="*/ 31750 h 190500"/>
                  <a:gd name="connsiteX41" fmla="*/ 377825 w 828675"/>
                  <a:gd name="connsiteY41" fmla="*/ 41275 h 190500"/>
                  <a:gd name="connsiteX42" fmla="*/ 390525 w 828675"/>
                  <a:gd name="connsiteY42" fmla="*/ 60325 h 190500"/>
                  <a:gd name="connsiteX43" fmla="*/ 400050 w 828675"/>
                  <a:gd name="connsiteY43" fmla="*/ 79375 h 190500"/>
                  <a:gd name="connsiteX44" fmla="*/ 403225 w 828675"/>
                  <a:gd name="connsiteY44" fmla="*/ 88900 h 190500"/>
                  <a:gd name="connsiteX45" fmla="*/ 400050 w 828675"/>
                  <a:gd name="connsiteY45" fmla="*/ 120650 h 190500"/>
                  <a:gd name="connsiteX46" fmla="*/ 396875 w 828675"/>
                  <a:gd name="connsiteY46" fmla="*/ 139700 h 190500"/>
                  <a:gd name="connsiteX47" fmla="*/ 371475 w 828675"/>
                  <a:gd name="connsiteY47" fmla="*/ 171450 h 190500"/>
                  <a:gd name="connsiteX48" fmla="*/ 352425 w 828675"/>
                  <a:gd name="connsiteY48" fmla="*/ 174625 h 190500"/>
                  <a:gd name="connsiteX49" fmla="*/ 336550 w 828675"/>
                  <a:gd name="connsiteY49" fmla="*/ 161925 h 190500"/>
                  <a:gd name="connsiteX50" fmla="*/ 330200 w 828675"/>
                  <a:gd name="connsiteY50" fmla="*/ 142875 h 190500"/>
                  <a:gd name="connsiteX51" fmla="*/ 330200 w 828675"/>
                  <a:gd name="connsiteY51" fmla="*/ 88900 h 190500"/>
                  <a:gd name="connsiteX52" fmla="*/ 336550 w 828675"/>
                  <a:gd name="connsiteY52" fmla="*/ 60325 h 190500"/>
                  <a:gd name="connsiteX53" fmla="*/ 365125 w 828675"/>
                  <a:gd name="connsiteY53" fmla="*/ 38100 h 190500"/>
                  <a:gd name="connsiteX54" fmla="*/ 393700 w 828675"/>
                  <a:gd name="connsiteY54" fmla="*/ 28575 h 190500"/>
                  <a:gd name="connsiteX55" fmla="*/ 403225 w 828675"/>
                  <a:gd name="connsiteY55" fmla="*/ 25400 h 190500"/>
                  <a:gd name="connsiteX56" fmla="*/ 431800 w 828675"/>
                  <a:gd name="connsiteY56" fmla="*/ 19050 h 190500"/>
                  <a:gd name="connsiteX57" fmla="*/ 457200 w 828675"/>
                  <a:gd name="connsiteY57" fmla="*/ 12700 h 190500"/>
                  <a:gd name="connsiteX58" fmla="*/ 508000 w 828675"/>
                  <a:gd name="connsiteY58" fmla="*/ 15875 h 190500"/>
                  <a:gd name="connsiteX59" fmla="*/ 520700 w 828675"/>
                  <a:gd name="connsiteY59" fmla="*/ 19050 h 190500"/>
                  <a:gd name="connsiteX60" fmla="*/ 530225 w 828675"/>
                  <a:gd name="connsiteY60" fmla="*/ 25400 h 190500"/>
                  <a:gd name="connsiteX61" fmla="*/ 536575 w 828675"/>
                  <a:gd name="connsiteY61" fmla="*/ 34925 h 190500"/>
                  <a:gd name="connsiteX62" fmla="*/ 546100 w 828675"/>
                  <a:gd name="connsiteY62" fmla="*/ 44450 h 190500"/>
                  <a:gd name="connsiteX63" fmla="*/ 549275 w 828675"/>
                  <a:gd name="connsiteY63" fmla="*/ 53975 h 190500"/>
                  <a:gd name="connsiteX64" fmla="*/ 571500 w 828675"/>
                  <a:gd name="connsiteY64" fmla="*/ 82550 h 190500"/>
                  <a:gd name="connsiteX65" fmla="*/ 581025 w 828675"/>
                  <a:gd name="connsiteY65" fmla="*/ 111125 h 190500"/>
                  <a:gd name="connsiteX66" fmla="*/ 584200 w 828675"/>
                  <a:gd name="connsiteY66" fmla="*/ 120650 h 190500"/>
                  <a:gd name="connsiteX67" fmla="*/ 587375 w 828675"/>
                  <a:gd name="connsiteY67" fmla="*/ 130175 h 190500"/>
                  <a:gd name="connsiteX68" fmla="*/ 584200 w 828675"/>
                  <a:gd name="connsiteY68" fmla="*/ 139700 h 190500"/>
                  <a:gd name="connsiteX69" fmla="*/ 581025 w 828675"/>
                  <a:gd name="connsiteY69" fmla="*/ 161925 h 190500"/>
                  <a:gd name="connsiteX70" fmla="*/ 574675 w 828675"/>
                  <a:gd name="connsiteY70" fmla="*/ 171450 h 190500"/>
                  <a:gd name="connsiteX71" fmla="*/ 539750 w 828675"/>
                  <a:gd name="connsiteY71" fmla="*/ 168275 h 190500"/>
                  <a:gd name="connsiteX72" fmla="*/ 530225 w 828675"/>
                  <a:gd name="connsiteY72" fmla="*/ 165100 h 190500"/>
                  <a:gd name="connsiteX73" fmla="*/ 523875 w 828675"/>
                  <a:gd name="connsiteY73" fmla="*/ 146050 h 190500"/>
                  <a:gd name="connsiteX74" fmla="*/ 520700 w 828675"/>
                  <a:gd name="connsiteY74" fmla="*/ 136525 h 190500"/>
                  <a:gd name="connsiteX75" fmla="*/ 517525 w 828675"/>
                  <a:gd name="connsiteY75" fmla="*/ 127000 h 190500"/>
                  <a:gd name="connsiteX76" fmla="*/ 527050 w 828675"/>
                  <a:gd name="connsiteY76" fmla="*/ 53975 h 190500"/>
                  <a:gd name="connsiteX77" fmla="*/ 533400 w 828675"/>
                  <a:gd name="connsiteY77" fmla="*/ 44450 h 190500"/>
                  <a:gd name="connsiteX78" fmla="*/ 552450 w 828675"/>
                  <a:gd name="connsiteY78" fmla="*/ 28575 h 190500"/>
                  <a:gd name="connsiteX79" fmla="*/ 571500 w 828675"/>
                  <a:gd name="connsiteY79" fmla="*/ 22225 h 190500"/>
                  <a:gd name="connsiteX80" fmla="*/ 581025 w 828675"/>
                  <a:gd name="connsiteY80" fmla="*/ 19050 h 190500"/>
                  <a:gd name="connsiteX81" fmla="*/ 600075 w 828675"/>
                  <a:gd name="connsiteY81" fmla="*/ 9525 h 190500"/>
                  <a:gd name="connsiteX82" fmla="*/ 622300 w 828675"/>
                  <a:gd name="connsiteY82" fmla="*/ 0 h 190500"/>
                  <a:gd name="connsiteX83" fmla="*/ 673100 w 828675"/>
                  <a:gd name="connsiteY83" fmla="*/ 6350 h 190500"/>
                  <a:gd name="connsiteX84" fmla="*/ 701675 w 828675"/>
                  <a:gd name="connsiteY84" fmla="*/ 19050 h 190500"/>
                  <a:gd name="connsiteX85" fmla="*/ 717550 w 828675"/>
                  <a:gd name="connsiteY85" fmla="*/ 38100 h 190500"/>
                  <a:gd name="connsiteX86" fmla="*/ 727075 w 828675"/>
                  <a:gd name="connsiteY86" fmla="*/ 44450 h 190500"/>
                  <a:gd name="connsiteX87" fmla="*/ 730250 w 828675"/>
                  <a:gd name="connsiteY87" fmla="*/ 53975 h 190500"/>
                  <a:gd name="connsiteX88" fmla="*/ 736600 w 828675"/>
                  <a:gd name="connsiteY88" fmla="*/ 63500 h 190500"/>
                  <a:gd name="connsiteX89" fmla="*/ 742950 w 828675"/>
                  <a:gd name="connsiteY89" fmla="*/ 82550 h 190500"/>
                  <a:gd name="connsiteX90" fmla="*/ 746125 w 828675"/>
                  <a:gd name="connsiteY90" fmla="*/ 92075 h 190500"/>
                  <a:gd name="connsiteX91" fmla="*/ 749300 w 828675"/>
                  <a:gd name="connsiteY91" fmla="*/ 101600 h 190500"/>
                  <a:gd name="connsiteX92" fmla="*/ 746125 w 828675"/>
                  <a:gd name="connsiteY92" fmla="*/ 152400 h 190500"/>
                  <a:gd name="connsiteX93" fmla="*/ 739775 w 828675"/>
                  <a:gd name="connsiteY93" fmla="*/ 174625 h 190500"/>
                  <a:gd name="connsiteX94" fmla="*/ 730250 w 828675"/>
                  <a:gd name="connsiteY94" fmla="*/ 177800 h 190500"/>
                  <a:gd name="connsiteX95" fmla="*/ 711200 w 828675"/>
                  <a:gd name="connsiteY95" fmla="*/ 174625 h 190500"/>
                  <a:gd name="connsiteX96" fmla="*/ 701675 w 828675"/>
                  <a:gd name="connsiteY96" fmla="*/ 171450 h 190500"/>
                  <a:gd name="connsiteX97" fmla="*/ 688975 w 828675"/>
                  <a:gd name="connsiteY97" fmla="*/ 152400 h 190500"/>
                  <a:gd name="connsiteX98" fmla="*/ 679450 w 828675"/>
                  <a:gd name="connsiteY98" fmla="*/ 133350 h 190500"/>
                  <a:gd name="connsiteX99" fmla="*/ 676275 w 828675"/>
                  <a:gd name="connsiteY99" fmla="*/ 107950 h 190500"/>
                  <a:gd name="connsiteX100" fmla="*/ 682625 w 828675"/>
                  <a:gd name="connsiteY100" fmla="*/ 76200 h 190500"/>
                  <a:gd name="connsiteX101" fmla="*/ 688975 w 828675"/>
                  <a:gd name="connsiteY101" fmla="*/ 57150 h 190500"/>
                  <a:gd name="connsiteX102" fmla="*/ 717550 w 828675"/>
                  <a:gd name="connsiteY102" fmla="*/ 44450 h 190500"/>
                  <a:gd name="connsiteX103" fmla="*/ 727075 w 828675"/>
                  <a:gd name="connsiteY103" fmla="*/ 41275 h 190500"/>
                  <a:gd name="connsiteX104" fmla="*/ 746125 w 828675"/>
                  <a:gd name="connsiteY104" fmla="*/ 31750 h 190500"/>
                  <a:gd name="connsiteX105" fmla="*/ 755650 w 828675"/>
                  <a:gd name="connsiteY105" fmla="*/ 25400 h 190500"/>
                  <a:gd name="connsiteX106" fmla="*/ 828675 w 828675"/>
                  <a:gd name="connsiteY106" fmla="*/ 190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28675" h="190500">
                    <a:moveTo>
                      <a:pt x="69850" y="190500"/>
                    </a:moveTo>
                    <a:cubicBezTo>
                      <a:pt x="60244" y="188579"/>
                      <a:pt x="51387" y="188903"/>
                      <a:pt x="44450" y="180975"/>
                    </a:cubicBezTo>
                    <a:cubicBezTo>
                      <a:pt x="39424" y="175232"/>
                      <a:pt x="34163" y="169165"/>
                      <a:pt x="31750" y="161925"/>
                    </a:cubicBezTo>
                    <a:cubicBezTo>
                      <a:pt x="30692" y="158750"/>
                      <a:pt x="30431" y="155185"/>
                      <a:pt x="28575" y="152400"/>
                    </a:cubicBezTo>
                    <a:cubicBezTo>
                      <a:pt x="26084" y="148664"/>
                      <a:pt x="22225" y="146050"/>
                      <a:pt x="19050" y="142875"/>
                    </a:cubicBezTo>
                    <a:lnTo>
                      <a:pt x="9525" y="114300"/>
                    </a:lnTo>
                    <a:cubicBezTo>
                      <a:pt x="8467" y="111125"/>
                      <a:pt x="7162" y="108022"/>
                      <a:pt x="6350" y="104775"/>
                    </a:cubicBezTo>
                    <a:cubicBezTo>
                      <a:pt x="1614" y="85830"/>
                      <a:pt x="3892" y="96379"/>
                      <a:pt x="0" y="73025"/>
                    </a:cubicBezTo>
                    <a:cubicBezTo>
                      <a:pt x="1058" y="63500"/>
                      <a:pt x="1599" y="53903"/>
                      <a:pt x="3175" y="44450"/>
                    </a:cubicBezTo>
                    <a:cubicBezTo>
                      <a:pt x="3725" y="41149"/>
                      <a:pt x="3983" y="37292"/>
                      <a:pt x="6350" y="34925"/>
                    </a:cubicBezTo>
                    <a:cubicBezTo>
                      <a:pt x="11746" y="29529"/>
                      <a:pt x="19050" y="26458"/>
                      <a:pt x="25400" y="22225"/>
                    </a:cubicBezTo>
                    <a:cubicBezTo>
                      <a:pt x="28575" y="20108"/>
                      <a:pt x="31305" y="17082"/>
                      <a:pt x="34925" y="15875"/>
                    </a:cubicBezTo>
                    <a:cubicBezTo>
                      <a:pt x="62254" y="6765"/>
                      <a:pt x="47481" y="11148"/>
                      <a:pt x="79375" y="3175"/>
                    </a:cubicBezTo>
                    <a:lnTo>
                      <a:pt x="92075" y="0"/>
                    </a:lnTo>
                    <a:cubicBezTo>
                      <a:pt x="110067" y="1058"/>
                      <a:pt x="128117" y="1382"/>
                      <a:pt x="146050" y="3175"/>
                    </a:cubicBezTo>
                    <a:cubicBezTo>
                      <a:pt x="149380" y="3508"/>
                      <a:pt x="152357" y="5431"/>
                      <a:pt x="155575" y="6350"/>
                    </a:cubicBezTo>
                    <a:cubicBezTo>
                      <a:pt x="163340" y="8569"/>
                      <a:pt x="181666" y="12102"/>
                      <a:pt x="187325" y="15875"/>
                    </a:cubicBezTo>
                    <a:cubicBezTo>
                      <a:pt x="199635" y="24081"/>
                      <a:pt x="193230" y="21018"/>
                      <a:pt x="206375" y="25400"/>
                    </a:cubicBezTo>
                    <a:cubicBezTo>
                      <a:pt x="212357" y="31382"/>
                      <a:pt x="218714" y="36493"/>
                      <a:pt x="222250" y="44450"/>
                    </a:cubicBezTo>
                    <a:cubicBezTo>
                      <a:pt x="224968" y="50567"/>
                      <a:pt x="228600" y="63500"/>
                      <a:pt x="228600" y="63500"/>
                    </a:cubicBezTo>
                    <a:cubicBezTo>
                      <a:pt x="227542" y="87842"/>
                      <a:pt x="227294" y="112232"/>
                      <a:pt x="225425" y="136525"/>
                    </a:cubicBezTo>
                    <a:cubicBezTo>
                      <a:pt x="225048" y="141428"/>
                      <a:pt x="219541" y="152663"/>
                      <a:pt x="215900" y="155575"/>
                    </a:cubicBezTo>
                    <a:cubicBezTo>
                      <a:pt x="213287" y="157666"/>
                      <a:pt x="209301" y="157125"/>
                      <a:pt x="206375" y="158750"/>
                    </a:cubicBezTo>
                    <a:cubicBezTo>
                      <a:pt x="173623" y="176946"/>
                      <a:pt x="199353" y="167441"/>
                      <a:pt x="177800" y="174625"/>
                    </a:cubicBezTo>
                    <a:cubicBezTo>
                      <a:pt x="151238" y="171969"/>
                      <a:pt x="148726" y="179977"/>
                      <a:pt x="139700" y="161925"/>
                    </a:cubicBezTo>
                    <a:cubicBezTo>
                      <a:pt x="138203" y="158932"/>
                      <a:pt x="137583" y="155575"/>
                      <a:pt x="136525" y="152400"/>
                    </a:cubicBezTo>
                    <a:cubicBezTo>
                      <a:pt x="138947" y="137868"/>
                      <a:pt x="141327" y="117344"/>
                      <a:pt x="146050" y="101600"/>
                    </a:cubicBezTo>
                    <a:cubicBezTo>
                      <a:pt x="147973" y="95189"/>
                      <a:pt x="150283" y="88900"/>
                      <a:pt x="152400" y="82550"/>
                    </a:cubicBezTo>
                    <a:lnTo>
                      <a:pt x="155575" y="73025"/>
                    </a:lnTo>
                    <a:cubicBezTo>
                      <a:pt x="156633" y="69850"/>
                      <a:pt x="155965" y="65356"/>
                      <a:pt x="158750" y="63500"/>
                    </a:cubicBezTo>
                    <a:cubicBezTo>
                      <a:pt x="161925" y="61383"/>
                      <a:pt x="165423" y="59685"/>
                      <a:pt x="168275" y="57150"/>
                    </a:cubicBezTo>
                    <a:cubicBezTo>
                      <a:pt x="178886" y="47718"/>
                      <a:pt x="191611" y="30321"/>
                      <a:pt x="206375" y="25400"/>
                    </a:cubicBezTo>
                    <a:lnTo>
                      <a:pt x="244475" y="12700"/>
                    </a:lnTo>
                    <a:lnTo>
                      <a:pt x="254000" y="9525"/>
                    </a:lnTo>
                    <a:cubicBezTo>
                      <a:pt x="257175" y="8467"/>
                      <a:pt x="260192" y="6653"/>
                      <a:pt x="263525" y="6350"/>
                    </a:cubicBezTo>
                    <a:lnTo>
                      <a:pt x="298450" y="3175"/>
                    </a:lnTo>
                    <a:cubicBezTo>
                      <a:pt x="303742" y="4233"/>
                      <a:pt x="309002" y="5463"/>
                      <a:pt x="314325" y="6350"/>
                    </a:cubicBezTo>
                    <a:cubicBezTo>
                      <a:pt x="321707" y="7580"/>
                      <a:pt x="329258" y="7842"/>
                      <a:pt x="336550" y="9525"/>
                    </a:cubicBezTo>
                    <a:cubicBezTo>
                      <a:pt x="343072" y="11030"/>
                      <a:pt x="355600" y="15875"/>
                      <a:pt x="355600" y="15875"/>
                    </a:cubicBezTo>
                    <a:cubicBezTo>
                      <a:pt x="358775" y="19050"/>
                      <a:pt x="361676" y="22525"/>
                      <a:pt x="365125" y="25400"/>
                    </a:cubicBezTo>
                    <a:cubicBezTo>
                      <a:pt x="368056" y="27843"/>
                      <a:pt x="372266" y="28770"/>
                      <a:pt x="374650" y="31750"/>
                    </a:cubicBezTo>
                    <a:cubicBezTo>
                      <a:pt x="376741" y="34363"/>
                      <a:pt x="376200" y="38349"/>
                      <a:pt x="377825" y="41275"/>
                    </a:cubicBezTo>
                    <a:cubicBezTo>
                      <a:pt x="381531" y="47946"/>
                      <a:pt x="388112" y="53085"/>
                      <a:pt x="390525" y="60325"/>
                    </a:cubicBezTo>
                    <a:cubicBezTo>
                      <a:pt x="398505" y="84266"/>
                      <a:pt x="387740" y="54756"/>
                      <a:pt x="400050" y="79375"/>
                    </a:cubicBezTo>
                    <a:cubicBezTo>
                      <a:pt x="401547" y="82368"/>
                      <a:pt x="402167" y="85725"/>
                      <a:pt x="403225" y="88900"/>
                    </a:cubicBezTo>
                    <a:cubicBezTo>
                      <a:pt x="402167" y="99483"/>
                      <a:pt x="401369" y="110096"/>
                      <a:pt x="400050" y="120650"/>
                    </a:cubicBezTo>
                    <a:cubicBezTo>
                      <a:pt x="399252" y="127038"/>
                      <a:pt x="398436" y="133455"/>
                      <a:pt x="396875" y="139700"/>
                    </a:cubicBezTo>
                    <a:cubicBezTo>
                      <a:pt x="393214" y="154343"/>
                      <a:pt x="390277" y="168316"/>
                      <a:pt x="371475" y="171450"/>
                    </a:cubicBezTo>
                    <a:lnTo>
                      <a:pt x="352425" y="174625"/>
                    </a:lnTo>
                    <a:cubicBezTo>
                      <a:pt x="342096" y="171182"/>
                      <a:pt x="341545" y="173164"/>
                      <a:pt x="336550" y="161925"/>
                    </a:cubicBezTo>
                    <a:cubicBezTo>
                      <a:pt x="333832" y="155808"/>
                      <a:pt x="330200" y="142875"/>
                      <a:pt x="330200" y="142875"/>
                    </a:cubicBezTo>
                    <a:cubicBezTo>
                      <a:pt x="325996" y="113449"/>
                      <a:pt x="325605" y="123366"/>
                      <a:pt x="330200" y="88900"/>
                    </a:cubicBezTo>
                    <a:cubicBezTo>
                      <a:pt x="330308" y="88087"/>
                      <a:pt x="335238" y="62621"/>
                      <a:pt x="336550" y="60325"/>
                    </a:cubicBezTo>
                    <a:cubicBezTo>
                      <a:pt x="340417" y="53557"/>
                      <a:pt x="361127" y="39433"/>
                      <a:pt x="365125" y="38100"/>
                    </a:cubicBezTo>
                    <a:lnTo>
                      <a:pt x="393700" y="28575"/>
                    </a:lnTo>
                    <a:cubicBezTo>
                      <a:pt x="396875" y="27517"/>
                      <a:pt x="399978" y="26212"/>
                      <a:pt x="403225" y="25400"/>
                    </a:cubicBezTo>
                    <a:cubicBezTo>
                      <a:pt x="447235" y="14398"/>
                      <a:pt x="379400" y="31142"/>
                      <a:pt x="431800" y="19050"/>
                    </a:cubicBezTo>
                    <a:cubicBezTo>
                      <a:pt x="440304" y="17088"/>
                      <a:pt x="457200" y="12700"/>
                      <a:pt x="457200" y="12700"/>
                    </a:cubicBezTo>
                    <a:cubicBezTo>
                      <a:pt x="474133" y="13758"/>
                      <a:pt x="491118" y="14187"/>
                      <a:pt x="508000" y="15875"/>
                    </a:cubicBezTo>
                    <a:cubicBezTo>
                      <a:pt x="512342" y="16309"/>
                      <a:pt x="516689" y="17331"/>
                      <a:pt x="520700" y="19050"/>
                    </a:cubicBezTo>
                    <a:cubicBezTo>
                      <a:pt x="524207" y="20553"/>
                      <a:pt x="527050" y="23283"/>
                      <a:pt x="530225" y="25400"/>
                    </a:cubicBezTo>
                    <a:cubicBezTo>
                      <a:pt x="532342" y="28575"/>
                      <a:pt x="534132" y="31994"/>
                      <a:pt x="536575" y="34925"/>
                    </a:cubicBezTo>
                    <a:cubicBezTo>
                      <a:pt x="539450" y="38374"/>
                      <a:pt x="543609" y="40714"/>
                      <a:pt x="546100" y="44450"/>
                    </a:cubicBezTo>
                    <a:cubicBezTo>
                      <a:pt x="547956" y="47235"/>
                      <a:pt x="547419" y="51190"/>
                      <a:pt x="549275" y="53975"/>
                    </a:cubicBezTo>
                    <a:cubicBezTo>
                      <a:pt x="560233" y="70412"/>
                      <a:pt x="563046" y="57188"/>
                      <a:pt x="571500" y="82550"/>
                    </a:cubicBezTo>
                    <a:lnTo>
                      <a:pt x="581025" y="111125"/>
                    </a:lnTo>
                    <a:lnTo>
                      <a:pt x="584200" y="120650"/>
                    </a:lnTo>
                    <a:lnTo>
                      <a:pt x="587375" y="130175"/>
                    </a:lnTo>
                    <a:cubicBezTo>
                      <a:pt x="586317" y="133350"/>
                      <a:pt x="584856" y="136418"/>
                      <a:pt x="584200" y="139700"/>
                    </a:cubicBezTo>
                    <a:cubicBezTo>
                      <a:pt x="582732" y="147038"/>
                      <a:pt x="583175" y="154757"/>
                      <a:pt x="581025" y="161925"/>
                    </a:cubicBezTo>
                    <a:cubicBezTo>
                      <a:pt x="579929" y="165580"/>
                      <a:pt x="576792" y="168275"/>
                      <a:pt x="574675" y="171450"/>
                    </a:cubicBezTo>
                    <a:cubicBezTo>
                      <a:pt x="563033" y="170392"/>
                      <a:pt x="551322" y="169928"/>
                      <a:pt x="539750" y="168275"/>
                    </a:cubicBezTo>
                    <a:cubicBezTo>
                      <a:pt x="536437" y="167802"/>
                      <a:pt x="532170" y="167823"/>
                      <a:pt x="530225" y="165100"/>
                    </a:cubicBezTo>
                    <a:cubicBezTo>
                      <a:pt x="526334" y="159653"/>
                      <a:pt x="525992" y="152400"/>
                      <a:pt x="523875" y="146050"/>
                    </a:cubicBezTo>
                    <a:lnTo>
                      <a:pt x="520700" y="136525"/>
                    </a:lnTo>
                    <a:lnTo>
                      <a:pt x="517525" y="127000"/>
                    </a:lnTo>
                    <a:cubicBezTo>
                      <a:pt x="517953" y="119718"/>
                      <a:pt x="516167" y="70300"/>
                      <a:pt x="527050" y="53975"/>
                    </a:cubicBezTo>
                    <a:cubicBezTo>
                      <a:pt x="529167" y="50800"/>
                      <a:pt x="530957" y="47381"/>
                      <a:pt x="533400" y="44450"/>
                    </a:cubicBezTo>
                    <a:cubicBezTo>
                      <a:pt x="537798" y="39172"/>
                      <a:pt x="545839" y="31513"/>
                      <a:pt x="552450" y="28575"/>
                    </a:cubicBezTo>
                    <a:cubicBezTo>
                      <a:pt x="558567" y="25857"/>
                      <a:pt x="565150" y="24342"/>
                      <a:pt x="571500" y="22225"/>
                    </a:cubicBezTo>
                    <a:cubicBezTo>
                      <a:pt x="574675" y="21167"/>
                      <a:pt x="578240" y="20906"/>
                      <a:pt x="581025" y="19050"/>
                    </a:cubicBezTo>
                    <a:cubicBezTo>
                      <a:pt x="608322" y="852"/>
                      <a:pt x="573785" y="22670"/>
                      <a:pt x="600075" y="9525"/>
                    </a:cubicBezTo>
                    <a:cubicBezTo>
                      <a:pt x="622001" y="-1438"/>
                      <a:pt x="595869" y="6608"/>
                      <a:pt x="622300" y="0"/>
                    </a:cubicBezTo>
                    <a:cubicBezTo>
                      <a:pt x="647857" y="2130"/>
                      <a:pt x="653820" y="566"/>
                      <a:pt x="673100" y="6350"/>
                    </a:cubicBezTo>
                    <a:cubicBezTo>
                      <a:pt x="686079" y="10244"/>
                      <a:pt x="692105" y="11075"/>
                      <a:pt x="701675" y="19050"/>
                    </a:cubicBezTo>
                    <a:cubicBezTo>
                      <a:pt x="732883" y="45057"/>
                      <a:pt x="692575" y="13125"/>
                      <a:pt x="717550" y="38100"/>
                    </a:cubicBezTo>
                    <a:cubicBezTo>
                      <a:pt x="720248" y="40798"/>
                      <a:pt x="723900" y="42333"/>
                      <a:pt x="727075" y="44450"/>
                    </a:cubicBezTo>
                    <a:cubicBezTo>
                      <a:pt x="728133" y="47625"/>
                      <a:pt x="728753" y="50982"/>
                      <a:pt x="730250" y="53975"/>
                    </a:cubicBezTo>
                    <a:cubicBezTo>
                      <a:pt x="731957" y="57388"/>
                      <a:pt x="735050" y="60013"/>
                      <a:pt x="736600" y="63500"/>
                    </a:cubicBezTo>
                    <a:cubicBezTo>
                      <a:pt x="739318" y="69617"/>
                      <a:pt x="740833" y="76200"/>
                      <a:pt x="742950" y="82550"/>
                    </a:cubicBezTo>
                    <a:lnTo>
                      <a:pt x="746125" y="92075"/>
                    </a:lnTo>
                    <a:lnTo>
                      <a:pt x="749300" y="101600"/>
                    </a:lnTo>
                    <a:cubicBezTo>
                      <a:pt x="748242" y="118533"/>
                      <a:pt x="747813" y="135518"/>
                      <a:pt x="746125" y="152400"/>
                    </a:cubicBezTo>
                    <a:cubicBezTo>
                      <a:pt x="746116" y="152492"/>
                      <a:pt x="741279" y="173121"/>
                      <a:pt x="739775" y="174625"/>
                    </a:cubicBezTo>
                    <a:cubicBezTo>
                      <a:pt x="737408" y="176992"/>
                      <a:pt x="733425" y="176742"/>
                      <a:pt x="730250" y="177800"/>
                    </a:cubicBezTo>
                    <a:cubicBezTo>
                      <a:pt x="723900" y="176742"/>
                      <a:pt x="717484" y="176022"/>
                      <a:pt x="711200" y="174625"/>
                    </a:cubicBezTo>
                    <a:cubicBezTo>
                      <a:pt x="707933" y="173899"/>
                      <a:pt x="704042" y="173817"/>
                      <a:pt x="701675" y="171450"/>
                    </a:cubicBezTo>
                    <a:cubicBezTo>
                      <a:pt x="696279" y="166054"/>
                      <a:pt x="693208" y="158750"/>
                      <a:pt x="688975" y="152400"/>
                    </a:cubicBezTo>
                    <a:cubicBezTo>
                      <a:pt x="680769" y="140090"/>
                      <a:pt x="683832" y="146495"/>
                      <a:pt x="679450" y="133350"/>
                    </a:cubicBezTo>
                    <a:cubicBezTo>
                      <a:pt x="678392" y="124883"/>
                      <a:pt x="676275" y="116483"/>
                      <a:pt x="676275" y="107950"/>
                    </a:cubicBezTo>
                    <a:cubicBezTo>
                      <a:pt x="676275" y="102229"/>
                      <a:pt x="680527" y="83193"/>
                      <a:pt x="682625" y="76200"/>
                    </a:cubicBezTo>
                    <a:cubicBezTo>
                      <a:pt x="684548" y="69789"/>
                      <a:pt x="683406" y="60863"/>
                      <a:pt x="688975" y="57150"/>
                    </a:cubicBezTo>
                    <a:cubicBezTo>
                      <a:pt x="704069" y="47087"/>
                      <a:pt x="694880" y="52007"/>
                      <a:pt x="717550" y="44450"/>
                    </a:cubicBezTo>
                    <a:cubicBezTo>
                      <a:pt x="720725" y="43392"/>
                      <a:pt x="724290" y="43131"/>
                      <a:pt x="727075" y="41275"/>
                    </a:cubicBezTo>
                    <a:cubicBezTo>
                      <a:pt x="754372" y="23077"/>
                      <a:pt x="719835" y="44895"/>
                      <a:pt x="746125" y="31750"/>
                    </a:cubicBezTo>
                    <a:cubicBezTo>
                      <a:pt x="749538" y="30043"/>
                      <a:pt x="752003" y="26522"/>
                      <a:pt x="755650" y="25400"/>
                    </a:cubicBezTo>
                    <a:cubicBezTo>
                      <a:pt x="785057" y="16352"/>
                      <a:pt x="796792" y="19050"/>
                      <a:pt x="828675" y="190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9ADFFD-3DC9-2B04-5F88-43979F5836F4}"/>
                </a:ext>
              </a:extLst>
            </p:cNvPr>
            <p:cNvGrpSpPr/>
            <p:nvPr/>
          </p:nvGrpSpPr>
          <p:grpSpPr>
            <a:xfrm>
              <a:off x="8055253" y="1113866"/>
              <a:ext cx="3096141" cy="1532698"/>
              <a:chOff x="8055253" y="1113866"/>
              <a:chExt cx="3096141" cy="153269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ACDCA5E-0EAC-011C-AE99-AE05C06CD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0946" y="1609050"/>
                <a:ext cx="403831" cy="1043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0172D54-C9B8-F32A-2A98-3A904899F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5090" y="1722872"/>
                <a:ext cx="409687" cy="990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ED46BFD-4D94-C076-0BB6-F3384B100E43}"/>
                  </a:ext>
                </a:extLst>
              </p:cNvPr>
              <p:cNvGrpSpPr/>
              <p:nvPr/>
            </p:nvGrpSpPr>
            <p:grpSpPr>
              <a:xfrm>
                <a:off x="8055253" y="1113866"/>
                <a:ext cx="3096141" cy="1532698"/>
                <a:chOff x="8055253" y="1113866"/>
                <a:chExt cx="3096141" cy="15326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0AB527D-ADA3-C379-AA3B-6620E11460C2}"/>
                    </a:ext>
                  </a:extLst>
                </p:cNvPr>
                <p:cNvGrpSpPr/>
                <p:nvPr/>
              </p:nvGrpSpPr>
              <p:grpSpPr>
                <a:xfrm>
                  <a:off x="8091926" y="1113866"/>
                  <a:ext cx="3059468" cy="1532698"/>
                  <a:chOff x="4682994" y="1116906"/>
                  <a:chExt cx="3059468" cy="1532698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325B31B4-2C23-4DA6-5CD1-DBC8B56BA93D}"/>
                      </a:ext>
                    </a:extLst>
                  </p:cNvPr>
                  <p:cNvSpPr/>
                  <p:nvPr/>
                </p:nvSpPr>
                <p:spPr>
                  <a:xfrm>
                    <a:off x="5566167" y="1116906"/>
                    <a:ext cx="1405606" cy="1176144"/>
                  </a:xfrm>
                  <a:prstGeom prst="rect">
                    <a:avLst/>
                  </a:prstGeom>
                  <a:solidFill>
                    <a:schemeClr val="accent4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423D250-5A9B-70CB-3CD6-4250E4542DD2}"/>
                      </a:ext>
                    </a:extLst>
                  </p:cNvPr>
                  <p:cNvSpPr/>
                  <p:nvPr/>
                </p:nvSpPr>
                <p:spPr>
                  <a:xfrm>
                    <a:off x="6115850" y="2249494"/>
                    <a:ext cx="1626612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457189" lvl="1"/>
                    <a:r>
                      <a: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" pitchFamily="2" charset="0"/>
                      </a:rPr>
                      <a:t>time</a:t>
                    </a:r>
                  </a:p>
                </p:txBody>
              </p:sp>
              <p:cxnSp>
                <p:nvCxnSpPr>
                  <p:cNvPr id="60" name="Straight Arrow Connector 59">
                    <a:extLst>
                      <a:ext uri="{FF2B5EF4-FFF2-40B4-BE49-F238E27FC236}">
                        <a16:creationId xmlns:a16="http://schemas.microsoft.com/office/drawing/2014/main" id="{EE28881C-5198-875A-3B4E-148F32EC2B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02250" y="2293416"/>
                    <a:ext cx="2276287" cy="0"/>
                  </a:xfrm>
                  <a:prstGeom prst="straightConnector1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  <a:headEnd type="none" w="lg" len="lg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FE64FDB-64D7-978A-6B6A-CD1BD9F8C9D5}"/>
                      </a:ext>
                    </a:extLst>
                  </p:cNvPr>
                  <p:cNvSpPr/>
                  <p:nvPr/>
                </p:nvSpPr>
                <p:spPr>
                  <a:xfrm>
                    <a:off x="4682994" y="1527444"/>
                    <a:ext cx="783213" cy="5232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7DEE9F7-6E92-19B8-BD5C-DA203D449C76}"/>
                    </a:ext>
                  </a:extLst>
                </p:cNvPr>
                <p:cNvSpPr/>
                <p:nvPr/>
              </p:nvSpPr>
              <p:spPr>
                <a:xfrm>
                  <a:off x="8055253" y="1552553"/>
                  <a:ext cx="783213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2A1FE72-AE93-273A-FBD2-6152D7D1F64F}"/>
                  </a:ext>
                </a:extLst>
              </p:cNvPr>
              <p:cNvSpPr/>
              <p:nvPr/>
            </p:nvSpPr>
            <p:spPr>
              <a:xfrm>
                <a:off x="724917" y="3167704"/>
                <a:ext cx="89968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89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Access modification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9300"/>
                    </a:solidFill>
                    <a:latin typeface="Times" pitchFamily="2" charset="0"/>
                  </a:rPr>
                  <a:t> pair at later times in the QGP 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2A1FE72-AE93-273A-FBD2-6152D7D1F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7" y="3167704"/>
                <a:ext cx="8996835" cy="461665"/>
              </a:xfrm>
              <a:prstGeom prst="rect">
                <a:avLst/>
              </a:prstGeom>
              <a:blipFill>
                <a:blip r:embed="rId11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487A2B-B841-270F-7A4E-DF6C725C049C}"/>
              </a:ext>
            </a:extLst>
          </p:cNvPr>
          <p:cNvCxnSpPr>
            <a:cxnSpLocks/>
          </p:cNvCxnSpPr>
          <p:nvPr/>
        </p:nvCxnSpPr>
        <p:spPr>
          <a:xfrm>
            <a:off x="2180962" y="5695122"/>
            <a:ext cx="5392655" cy="0"/>
          </a:xfrm>
          <a:prstGeom prst="straightConnector1">
            <a:avLst/>
          </a:prstGeom>
          <a:ln w="31750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C05CA3EE-5F85-D4C8-3E92-D2D3B92F0975}"/>
              </a:ext>
            </a:extLst>
          </p:cNvPr>
          <p:cNvSpPr/>
          <p:nvPr/>
        </p:nvSpPr>
        <p:spPr>
          <a:xfrm>
            <a:off x="7270370" y="5442979"/>
            <a:ext cx="406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/>
            <a:r>
              <a:rPr lang="en-US" sz="2400" dirty="0">
                <a:solidFill>
                  <a:srgbClr val="FF9300"/>
                </a:solidFill>
                <a:latin typeface="Times" pitchFamily="2" charset="0"/>
              </a:rPr>
              <a:t>Increasing gluon 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669842F-5BEA-5562-5A1F-1EC2F89E3853}"/>
                  </a:ext>
                </a:extLst>
              </p:cNvPr>
              <p:cNvSpPr/>
              <p:nvPr/>
            </p:nvSpPr>
            <p:spPr>
              <a:xfrm>
                <a:off x="8236080" y="4199141"/>
                <a:ext cx="36971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lvl="1"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1−6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" pitchFamily="2" charset="0"/>
                  </a:rPr>
                  <a:t> delay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" pitchFamily="2" charset="0"/>
                  </a:rPr>
                  <a:t> gluons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669842F-5BEA-5562-5A1F-1EC2F89E3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80" y="4199141"/>
                <a:ext cx="3697131" cy="830997"/>
              </a:xfrm>
              <a:prstGeom prst="rect">
                <a:avLst/>
              </a:prstGeom>
              <a:blipFill>
                <a:blip r:embed="rId12"/>
                <a:stretch>
                  <a:fillRect t="-606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00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160337</TotalTime>
  <Words>3004</Words>
  <Application>Microsoft Macintosh PowerPoint</Application>
  <PresentationFormat>Widescreen</PresentationFormat>
  <Paragraphs>250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Jasmine Therese Brewer</cp:lastModifiedBy>
  <cp:revision>1775</cp:revision>
  <cp:lastPrinted>2020-06-03T01:58:17Z</cp:lastPrinted>
  <dcterms:created xsi:type="dcterms:W3CDTF">2020-05-07T11:01:18Z</dcterms:created>
  <dcterms:modified xsi:type="dcterms:W3CDTF">2023-03-29T08:59:01Z</dcterms:modified>
</cp:coreProperties>
</file>